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336" r:id="rId2"/>
    <p:sldId id="337" r:id="rId3"/>
    <p:sldId id="387" r:id="rId4"/>
    <p:sldId id="388" r:id="rId5"/>
    <p:sldId id="389" r:id="rId6"/>
    <p:sldId id="352" r:id="rId7"/>
    <p:sldId id="360" r:id="rId8"/>
    <p:sldId id="356" r:id="rId9"/>
    <p:sldId id="361" r:id="rId10"/>
    <p:sldId id="359" r:id="rId11"/>
    <p:sldId id="353" r:id="rId12"/>
    <p:sldId id="350" r:id="rId13"/>
    <p:sldId id="355" r:id="rId14"/>
    <p:sldId id="354" r:id="rId15"/>
    <p:sldId id="375" r:id="rId16"/>
    <p:sldId id="343" r:id="rId17"/>
    <p:sldId id="377" r:id="rId18"/>
    <p:sldId id="378" r:id="rId19"/>
    <p:sldId id="376" r:id="rId20"/>
    <p:sldId id="383" r:id="rId21"/>
    <p:sldId id="379" r:id="rId22"/>
    <p:sldId id="381" r:id="rId23"/>
    <p:sldId id="382" r:id="rId24"/>
    <p:sldId id="380" r:id="rId25"/>
    <p:sldId id="362" r:id="rId26"/>
    <p:sldId id="363" r:id="rId27"/>
    <p:sldId id="340" r:id="rId28"/>
    <p:sldId id="287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02" autoAdjust="0"/>
  </p:normalViewPr>
  <p:slideViewPr>
    <p:cSldViewPr snapToGrid="0">
      <p:cViewPr varScale="1">
        <p:scale>
          <a:sx n="94" d="100"/>
          <a:sy n="9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3036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841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496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0889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7254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0661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7666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9453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7862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9206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94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8134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7197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5399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0267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6574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3689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86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063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085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518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772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823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855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265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967" y="337003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>
              <a:lnSpc>
                <a:spcPct val="100000"/>
              </a:lnSpc>
            </a:pPr>
            <a:r>
              <a:rPr lang="cs-CZ" sz="4800" b="1" dirty="0">
                <a:latin typeface="Times New Roman"/>
              </a:rPr>
              <a:t>CONTROLLING:
</a:t>
            </a:r>
            <a:r>
              <a:rPr lang="cs-CZ" sz="3200" b="1" dirty="0">
                <a:latin typeface="Times New Roman"/>
              </a:rPr>
              <a:t>úvod do problematiky II.</a:t>
            </a:r>
            <a:endParaRPr lang="cs-CZ" sz="2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koncepcemi controllingu, funkcemi a úloha mi controllingu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33840" y="337003"/>
            <a:ext cx="7388619" cy="362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vztažená k systému řízení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chápán jako podsystém systému řízení: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- koncentrace na plánování a kontrolu v operativní i strategické oblasti včetně poskytování informací, tzn. zaměření na informace a zisk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- orientace na koordinaci podsystémů řízení (systém ŘLZ, hodnotový systém, systém plánování a kontroly, systém zajištění informací, organizační systém), tzn. snaha o dosažení všech cílů podniku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393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88640" y="527392"/>
            <a:ext cx="7397515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Hlavní funkce controllingu </a:t>
            </a:r>
            <a:b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– </a:t>
            </a:r>
            <a:b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podle náplně činnosti 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plánovací funkce: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controllingové aktivity v každé fázi plánovacího cyklu </a:t>
            </a:r>
          </a:p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dokumentární funkce: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sběr a úschova relevantních informací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jako zdroje pro příslušné analýzy</a:t>
            </a:r>
          </a:p>
        </p:txBody>
      </p:sp>
    </p:spTree>
    <p:extLst>
      <p:ext uri="{BB962C8B-B14F-4D97-AF65-F5344CB8AC3E}">
        <p14:creationId xmlns:p14="http://schemas.microsoft.com/office/powerpoint/2010/main" val="1173938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48235" y="852811"/>
            <a:ext cx="7162800" cy="2762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kontrolní a analytická funkce: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kontrola a řízení všech procesů v podniku, jejich analýza a určování odchylek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reporting: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podávání hlášení (tzv. reportů) externím a  vnitropodnikovým uživatelům a subjektům  </a:t>
            </a:r>
          </a:p>
        </p:txBody>
      </p:sp>
    </p:spTree>
    <p:extLst>
      <p:ext uri="{BB962C8B-B14F-4D97-AF65-F5344CB8AC3E}">
        <p14:creationId xmlns:p14="http://schemas.microsoft.com/office/powerpoint/2010/main" val="1246096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90511" y="752207"/>
            <a:ext cx="739751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Hlavní funkce controllingu</a:t>
            </a:r>
            <a:b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 – </a:t>
            </a:r>
            <a:b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podle oblasti působení 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jako podsystém řízení podniku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výkony a služby pro řízení a podpora managementu při plnění jeho úloh – štábní výkony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koordinační funkce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nastavení komunikačních vazeb zajišťujících optimální propojení jednotlivých organizačních jednotek </a:t>
            </a:r>
          </a:p>
        </p:txBody>
      </p:sp>
    </p:spTree>
    <p:extLst>
      <p:ext uri="{BB962C8B-B14F-4D97-AF65-F5344CB8AC3E}">
        <p14:creationId xmlns:p14="http://schemas.microsoft.com/office/powerpoint/2010/main" val="3545569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875907"/>
            <a:ext cx="739751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ea typeface="Calibri" panose="020F0502020204030204" pitchFamily="34" charset="0"/>
              </a:rPr>
              <a:t>inovační funkce</a:t>
            </a:r>
            <a:r>
              <a:rPr lang="cs-CZ" sz="2800" dirty="0">
                <a:solidFill>
                  <a:srgbClr val="000000"/>
                </a:solidFill>
                <a:ea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orientace controllingu na budoucnost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požadavek na informace, které umožní přijímat opatření, která se projeví pozitivním  budoucím  vývojem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vyvolání aktivit, které rozběhnou inovace žádoucím směrem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ovlivněna skutečným stavem rovnováhy cílů v podniku</a:t>
            </a:r>
          </a:p>
        </p:txBody>
      </p:sp>
    </p:spTree>
    <p:extLst>
      <p:ext uri="{BB962C8B-B14F-4D97-AF65-F5344CB8AC3E}">
        <p14:creationId xmlns:p14="http://schemas.microsoft.com/office/powerpoint/2010/main" val="598669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93702" y="824719"/>
            <a:ext cx="7386918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informační funkce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tvorba konzistentních informací pro management: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Problém množství informací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Problém časové dimenze a přenosu informací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Problém významu informací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Náklady na informace</a:t>
            </a:r>
          </a:p>
        </p:txBody>
      </p:sp>
    </p:spTree>
    <p:extLst>
      <p:ext uri="{BB962C8B-B14F-4D97-AF65-F5344CB8AC3E}">
        <p14:creationId xmlns:p14="http://schemas.microsoft.com/office/powerpoint/2010/main" val="768060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854238"/>
            <a:ext cx="7488360" cy="3424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Úlohy controllingu 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normativní: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vytvoření obrazu sebe chápání podniku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sestavení žebříčku základních hodnot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určování zásad chování podniku uvnitř i vůči okolí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tvorba vnitropodnikových směrnic a systému jejich zavádění a kontroly</a:t>
            </a:r>
          </a:p>
        </p:txBody>
      </p:sp>
    </p:spTree>
    <p:extLst>
      <p:ext uri="{BB962C8B-B14F-4D97-AF65-F5344CB8AC3E}">
        <p14:creationId xmlns:p14="http://schemas.microsoft.com/office/powerpoint/2010/main" val="324776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45082" y="527392"/>
            <a:ext cx="74883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strategické: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podpora strategického řízení:</a:t>
            </a:r>
          </a:p>
          <a:p>
            <a:pPr marL="1371600" lvl="2" indent="-4572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koordinace strategického plánování a kontroly se týká získání informací relevantních pro strategii</a:t>
            </a:r>
          </a:p>
          <a:p>
            <a:pPr marL="1371600" lvl="2" indent="-4572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přeměny strategických plánu ve strategické řízení 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zaměření na okolí podniku - zajištění již existujících potenciálů a vytváření potenciálů nových 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8917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854238"/>
            <a:ext cx="7488360" cy="4131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zabezpečuje trvalé zajištění existence podniku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údaje, se kterými pracuje, nejsou přesnými náklady a výnosy (v Kč), ale jsou to hrubé hodnoty (tis. Kč, mil. Kč)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středem veškerého myšlení je užitek pro jednotlivé cílové skupiny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zisk není středem podnikatelského jednání, ale důsledkem správné strategie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klade si za cíl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„dělat správné věci“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79492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78338" y="480469"/>
            <a:ext cx="7488360" cy="3331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operativní: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nejlepší využití již existujících potenciálů úspěchu, jejich realizace v likviditě a zisku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podpora operativních plánů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základ krátkodobého řízení zisku v podniku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zaostřen na podnik (nikoliv na jeho okolí) a operativní činnosti</a:t>
            </a: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34372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>
              <a:lnSpc>
                <a:spcPct val="100000"/>
              </a:lnSpc>
            </a:pPr>
            <a:r>
              <a:rPr lang="cs-CZ" sz="2600" b="1" dirty="0">
                <a:latin typeface="Times New Roman"/>
              </a:rPr>
              <a:t>CONTROLLING:</a:t>
            </a:r>
            <a:r>
              <a:rPr lang="cs-CZ" sz="2000" b="1" dirty="0">
                <a:latin typeface="Times New Roman"/>
              </a:rPr>
              <a:t>
</a:t>
            </a:r>
            <a:r>
              <a:rPr lang="cs-CZ" sz="2800" b="1" dirty="0">
                <a:latin typeface="Times New Roman"/>
              </a:rPr>
              <a:t>úvod do problematiky II.</a:t>
            </a:r>
            <a:endParaRPr lang="cs-CZ" sz="2400" dirty="0"/>
          </a:p>
          <a:p>
            <a:endParaRPr lang="en-GB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Cíle controllingu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Koncepce controllingu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Funkce controllingu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Úlohy controllingu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Potřeba zavádět controlling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3238595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38292" y="527392"/>
            <a:ext cx="7399059" cy="2208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poskytuje nástroje řízení, které:  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činí přehlednou hospodářskou komplexnost podniku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včas poskytují informace k možným nápravným opatřením 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zaručují, že podnik je řízen z celostního hlediska </a:t>
            </a:r>
          </a:p>
        </p:txBody>
      </p:sp>
    </p:spTree>
    <p:extLst>
      <p:ext uri="{BB962C8B-B14F-4D97-AF65-F5344CB8AC3E}">
        <p14:creationId xmlns:p14="http://schemas.microsoft.com/office/powerpoint/2010/main" val="2278056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88640" y="628601"/>
            <a:ext cx="7399059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snaží se o to, aby rovnováha mezi výnosy a náklady (ziskem) na jedné straně a finanční stabilitou podniku na druhé straně, byla dosahována na základě strategického plánu 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pomáhají řešit úzká místa a problémy podnikání </a:t>
            </a:r>
          </a:p>
          <a:p>
            <a:pPr marL="742950" lvl="1" indent="-28575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klade si za cíl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„dělat věci správně“</a:t>
            </a: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460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018" y="293677"/>
            <a:ext cx="4151510" cy="484982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757550" y="728395"/>
            <a:ext cx="29000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Služby a výkony poskytované controllingem na jednotlivých úrovních řízení podniku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0363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16859" y="527392"/>
            <a:ext cx="7799275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cs-CZ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Oblasti úloh controllingu: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určení vize a její uskutečnění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plánování a vývoj strategie 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strategická </a:t>
            </a:r>
            <a:r>
              <a:rPr lang="cs-CZ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dopředná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zpětná vazba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plánování a řízení investic</a:t>
            </a:r>
          </a:p>
        </p:txBody>
      </p:sp>
    </p:spTree>
    <p:extLst>
      <p:ext uri="{BB962C8B-B14F-4D97-AF65-F5344CB8AC3E}">
        <p14:creationId xmlns:p14="http://schemas.microsoft.com/office/powerpoint/2010/main" val="26866512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10185" y="527392"/>
            <a:ext cx="7799275" cy="2208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plánování a řízení projektů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plánování a řízení procesů týkajících se rutinní činností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operativní podnikové plánování a rozpočetnictví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operativní </a:t>
            </a:r>
            <a:r>
              <a:rPr lang="cs-CZ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dopředná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zpětná vazba (výpočet očekávaných hodnot, </a:t>
            </a:r>
            <a:r>
              <a:rPr lang="cs-CZ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forecasting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2533408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6790" y="834628"/>
            <a:ext cx="7397515" cy="319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Potřeba zavádět controlling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základní otázky, které charakterizují stav plánování, kontroly a informačního zajištění řízení nákladů a zisku v podniku: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Víme, který druh výkonů vydělává a kolik? Na které a kolik se doplácí?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Které zákaznické skupiny jsou zajímavé a perspektivní?</a:t>
            </a:r>
          </a:p>
        </p:txBody>
      </p:sp>
    </p:spTree>
    <p:extLst>
      <p:ext uri="{BB962C8B-B14F-4D97-AF65-F5344CB8AC3E}">
        <p14:creationId xmlns:p14="http://schemas.microsoft.com/office/powerpoint/2010/main" val="1329151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6790" y="834628"/>
            <a:ext cx="7397515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 se projeví určitá opatření ve změně zisku?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 vypadá VH pro potřeby řízení, tj. bez zkreslení regulace finančního účetnictví a daňové legislativy?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dostatečně včas známo, zda je podnik v parametrech plánu nebo je již mimo stanovenou toleranci?</a:t>
            </a:r>
          </a:p>
        </p:txBody>
      </p:sp>
    </p:spTree>
    <p:extLst>
      <p:ext uri="{BB962C8B-B14F-4D97-AF65-F5344CB8AC3E}">
        <p14:creationId xmlns:p14="http://schemas.microsoft.com/office/powerpoint/2010/main" val="1345336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63465" y="628601"/>
            <a:ext cx="7397515" cy="362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podniková strategie dovedena do konkrétních plánů a opatření tak, aby byla jednotlivá nákladová střediska zainteresovaná na chování, které přispívá k jejímu dosažení?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 se vyhodnocuje přínos vnitropodnikových útvarů k celopodnikovým výsledkům?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 zvyšuje režijní náklady podniku?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je-li podnik schopen na tyto otázky spolehlivě kladně odpovědět, je z pohledu controllingu spolehlivě řízen</a:t>
            </a:r>
          </a:p>
        </p:txBody>
      </p:sp>
    </p:spTree>
    <p:extLst>
      <p:ext uri="{BB962C8B-B14F-4D97-AF65-F5344CB8AC3E}">
        <p14:creationId xmlns:p14="http://schemas.microsoft.com/office/powerpoint/2010/main" val="20874361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8623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jednotlivé koncepce controllingu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Vymezit hlavní funkce controllingu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Charakterizovat úlohy controllingu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Vysvětlit, kdy je potřeba zavádět controlling v 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Charakterizovat principy controllingu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69569" y="701201"/>
            <a:ext cx="7389563" cy="317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Cíle controllingu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Bezprostřední (věcné, přímé) cíle: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anticipace a adaptace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reakce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koordinace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</a:t>
            </a:r>
            <a:r>
              <a:rPr lang="cs-CZ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proveditelnotsi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plánů</a:t>
            </a:r>
          </a:p>
        </p:txBody>
      </p:sp>
    </p:spTree>
    <p:extLst>
      <p:ext uri="{BB962C8B-B14F-4D97-AF65-F5344CB8AC3E}">
        <p14:creationId xmlns:p14="http://schemas.microsoft.com/office/powerpoint/2010/main" val="46398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57200" y="882682"/>
            <a:ext cx="7342094" cy="2482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Zprostředkované (nepřímé) cíle: </a:t>
            </a:r>
          </a:p>
          <a:p>
            <a:pPr marL="742950" lvl="1" indent="-28575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cíle zájmových skupin, jejichž dosažení má controlling podpořit: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zaměstnanci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okolí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vlastníci</a:t>
            </a:r>
          </a:p>
        </p:txBody>
      </p:sp>
    </p:spTree>
    <p:extLst>
      <p:ext uri="{BB962C8B-B14F-4D97-AF65-F5344CB8AC3E}">
        <p14:creationId xmlns:p14="http://schemas.microsoft.com/office/powerpoint/2010/main" val="4155086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871530"/>
            <a:ext cx="73895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předpokladem pro stálost podniku je přibližně rovnoměrné splnění cílů ve všech oblastech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599" y="1747311"/>
            <a:ext cx="5871883" cy="2955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992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80444" y="527392"/>
            <a:ext cx="7268477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Koncepce controllingu</a:t>
            </a:r>
          </a:p>
          <a:p>
            <a:pPr marL="171450" indent="-17145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poskytují informaci o cílech a funkcích controllingu</a:t>
            </a:r>
          </a:p>
          <a:p>
            <a:pPr marL="171450" indent="-17145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z přímých cílů lze odvodit čtyři typy koncepcí: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vnitropodnikové propočty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informace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cíle podniku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vztažená k systému řízení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6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67094" y="420605"/>
            <a:ext cx="7448689" cy="3806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vnitropodnikové propočty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poskytuje informace, které vznikly v rámci početnictví:</a:t>
            </a:r>
          </a:p>
          <a:p>
            <a:pPr marL="914400" lvl="1" indent="-457200">
              <a:spcBef>
                <a:spcPts val="12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účetnictví, statistiky, kalkulace a rozpočty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početnictví slouží jako nástroj, který management využívá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potenciál controllingu není plně využit</a:t>
            </a:r>
          </a:p>
        </p:txBody>
      </p:sp>
    </p:spTree>
    <p:extLst>
      <p:ext uri="{BB962C8B-B14F-4D97-AF65-F5344CB8AC3E}">
        <p14:creationId xmlns:p14="http://schemas.microsoft.com/office/powerpoint/2010/main" val="3819632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67094" y="420605"/>
            <a:ext cx="744868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informace</a:t>
            </a:r>
          </a:p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poskytuje informace pocházející z podnikového početnictví, ale informační základna je zde rozšířena</a:t>
            </a:r>
          </a:p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důraz na provázanost mezi získanými informace a požadavky na ně kladenými – controlling je koordinátor informací: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připravuje a analyzuje informace relevantní pro ekonomické řízení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zodpovědnost za reportingový systém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225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33840" y="337003"/>
            <a:ext cx="738861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cíle podniku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 praxi často uplatňovaný přístup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chápán jako nástroj podniku sloužící k dosažení jeho přímých cílů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uplatňuje se zde pravidlo: </a:t>
            </a:r>
          </a:p>
          <a:p>
            <a:pPr lvl="1" algn="just">
              <a:spcBef>
                <a:spcPts val="500"/>
              </a:spcBef>
              <a:spcAft>
                <a:spcPts val="10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Řídit podle cílů, ne podle denní operativy.</a:t>
            </a:r>
          </a:p>
        </p:txBody>
      </p:sp>
    </p:spTree>
    <p:extLst>
      <p:ext uri="{BB962C8B-B14F-4D97-AF65-F5344CB8AC3E}">
        <p14:creationId xmlns:p14="http://schemas.microsoft.com/office/powerpoint/2010/main" val="3991465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739</Words>
  <Application>Microsoft Office PowerPoint</Application>
  <PresentationFormat>Předvádění na obrazovce (16:9)</PresentationFormat>
  <Paragraphs>170</Paragraphs>
  <Slides>28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7" baseType="lpstr">
      <vt:lpstr>Arial</vt:lpstr>
      <vt:lpstr>Calibri</vt:lpstr>
      <vt:lpstr>Courier New</vt:lpstr>
      <vt:lpstr>DejaVu Sans</vt:lpstr>
      <vt:lpstr>StarSymbol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398</cp:revision>
  <dcterms:created xsi:type="dcterms:W3CDTF">2016-07-06T15:42:34Z</dcterms:created>
  <dcterms:modified xsi:type="dcterms:W3CDTF">2021-10-06T09:18:01Z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