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3"/>
  </p:notesMasterIdLst>
  <p:sldIdLst>
    <p:sldId id="317" r:id="rId3"/>
    <p:sldId id="318" r:id="rId4"/>
    <p:sldId id="386" r:id="rId5"/>
    <p:sldId id="384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19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20" r:id="rId3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954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0206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6661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5509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7893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64287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00590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02325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503935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0618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5258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1467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30408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1667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2415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532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1187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96673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1569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51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2272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74703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213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9048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6474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6424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112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921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5" name="Obrázek 7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9"/>
          <p:cNvPicPr/>
          <p:nvPr/>
        </p:nvPicPr>
        <p:blipFill>
          <a:blip r:embed="rId15"/>
          <a:stretch/>
        </p:blipFill>
        <p:spPr>
          <a:xfrm>
            <a:off x="7956000" y="226800"/>
            <a:ext cx="955800" cy="745200"/>
          </a:xfrm>
          <a:prstGeom prst="rect">
            <a:avLst/>
          </a:prstGeom>
          <a:ln>
            <a:noFill/>
          </a:ln>
        </p:spPr>
      </p:pic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981E3A"/>
                </a:solidFill>
                <a:latin typeface="Times New Roman"/>
              </a:rPr>
              <a:t>Název listu</a:t>
            </a:r>
            <a:endParaRPr/>
          </a:p>
        </p:txBody>
      </p:sp>
      <p:sp>
        <p:nvSpPr>
          <p:cNvPr id="38" name="Line 2"/>
          <p:cNvSpPr/>
          <p:nvPr/>
        </p:nvSpPr>
        <p:spPr>
          <a:xfrm>
            <a:off x="251280" y="699480"/>
            <a:ext cx="74167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39" name="Line 3"/>
          <p:cNvSpPr/>
          <p:nvPr/>
        </p:nvSpPr>
        <p:spPr>
          <a:xfrm>
            <a:off x="251280" y="4731840"/>
            <a:ext cx="86605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236160" y="4731840"/>
            <a:ext cx="289512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800" strike="noStrike">
                <a:solidFill>
                  <a:srgbClr val="307871"/>
                </a:solidFill>
                <a:latin typeface="Times New Roman"/>
              </a:rPr>
              <a:t>Prostor pro doplňující informace, poznámky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7812360" y="4731840"/>
            <a:ext cx="107964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6C4C2A32-16EE-486A-9013-F09CF32FC1F4}" type="slidenum">
              <a:rPr lang="cs-CZ" strike="noStrike">
                <a:solidFill>
                  <a:srgbClr val="307871"/>
                </a:solidFill>
                <a:latin typeface="Times New Roman"/>
              </a:rPr>
              <a:t>‹#›</a:t>
            </a:fld>
            <a:endParaRPr/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>
              <a:lnSpc>
                <a:spcPct val="100000"/>
              </a:lnSpc>
            </a:pPr>
            <a:endParaRPr lang="cs-CZ" sz="3200" b="1" dirty="0">
              <a:latin typeface="Times New Roman"/>
            </a:endParaRPr>
          </a:p>
          <a:p>
            <a:r>
              <a:rPr lang="cs-CZ" sz="4700" b="1" dirty="0">
                <a:latin typeface="Times New Roman"/>
              </a:rPr>
              <a:t>CONTROLLING:
Osobnost controllera a jeho postavení v organizační struktuře podniku</a:t>
            </a:r>
          </a:p>
          <a:p>
            <a:pPr>
              <a:lnSpc>
                <a:spcPct val="100000"/>
              </a:lnSpc>
            </a:pP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požadavky kladenými na controllera a s jeho postavením v organizační struktuře podniku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6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251640" y="1244694"/>
          <a:ext cx="7392480" cy="2873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96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4291"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Manažer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Garantuje celopodnikovou metodiku v oblasti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podnikohospodářských činností a nástrojů controllingu, koordinuje procesy v oblasti řízení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Vytváří předpoklady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pro možnost řízení podniku s orientací na cíle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Aktivně působí v oblastí rozvoje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podniku – katalyzátor inovačních procesů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Aktivně se podílí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na přípravě inovací a nese zodpovědnost za jejich realizaci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Působí v roli poradce manažera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Využívá </a:t>
                      </a:r>
                      <a:r>
                        <a:rPr lang="cs-CZ" sz="1600" b="0" dirty="0" err="1">
                          <a:solidFill>
                            <a:schemeClr val="tx1"/>
                          </a:solidFill>
                        </a:rPr>
                        <a:t>controllera</a:t>
                      </a:r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 při výkonu své funkce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4189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Organizační začlenění controllingu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samostatný útvar vs. převzetí funkce controllingu jinými, již existujícími místy a útvary: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MSP: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jednodušší komunikace – koordinační funkce </a:t>
            </a:r>
            <a:r>
              <a:rPr lang="cs-CZ" sz="1600" dirty="0" err="1"/>
              <a:t>controllera</a:t>
            </a:r>
            <a:r>
              <a:rPr lang="cs-CZ" sz="1600" dirty="0"/>
              <a:t> snadnější a s menší náplní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nižší nárok na plánování a kontrolu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 err="1"/>
              <a:t>controller</a:t>
            </a:r>
            <a:r>
              <a:rPr lang="cs-CZ" sz="1600" dirty="0"/>
              <a:t> s požadovanou kvalifikaci požaduje odpovídající mzdové ohodnocení – problém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přerozdělení controllingových úloh na management – přetíženost manažerů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nelze být manažerem na „vedlejší úvazek“</a:t>
            </a:r>
          </a:p>
        </p:txBody>
      </p:sp>
    </p:spTree>
    <p:extLst>
      <p:ext uri="{BB962C8B-B14F-4D97-AF65-F5344CB8AC3E}">
        <p14:creationId xmlns:p14="http://schemas.microsoft.com/office/powerpoint/2010/main" val="14223715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střední a větší organizace: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nositel procesu controllingu – všichni vedoucí pracovníci v podniku - management přebírá funkce a zodpovědnost controllingu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controller</a:t>
            </a:r>
            <a:r>
              <a:rPr lang="cs-CZ" sz="1600" dirty="0"/>
              <a:t> řídí controlling – stará se o rámcové podmínky, dodává nástroje a poskytuje poradenství o jejich použití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controlleři</a:t>
            </a:r>
            <a:r>
              <a:rPr lang="cs-CZ" sz="1600" dirty="0"/>
              <a:t> a manažeři se v controllingu doplňují</a:t>
            </a:r>
          </a:p>
        </p:txBody>
      </p:sp>
    </p:spTree>
    <p:extLst>
      <p:ext uri="{BB962C8B-B14F-4D97-AF65-F5344CB8AC3E}">
        <p14:creationId xmlns:p14="http://schemas.microsoft.com/office/powerpoint/2010/main" val="14607002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Kritéria pro zavedení controllingu v podniku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je rozhodnuto na úrovni vrcholového vedení společnosti, že budou zřízeny vlastní útvary controllingu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jak management ve vrcholovém vedení, tak další významné posty ve společnosti mají povědomí o důležitosti controllingu a jeho neustálém rozvoji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podnik se řadí svou velikostí  mezi organizace, která vyžaduje zřízení více pracovních míst s náplní </a:t>
            </a:r>
            <a:r>
              <a:rPr lang="cs-CZ" sz="20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controllera</a:t>
            </a:r>
            <a:endParaRPr lang="cs-CZ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822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Postup zavedení controllingu v podniku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 celém podniku  se zavedou pouze některé jeho vybrané funkce (např. podnikové plánování a tvorba rozpočtu)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ve vybraném organizačním útvaru (provoz, závod, divize) se implementuje formou tzv. pilotního systému controlling v plném rozsahu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při výběru organizační jednotky určené k ověření pilotního systému nutno vzít v úvahu jak odborné hledisko dané organizační jednotky, tak míru připravenosti a ochotu zainteresovaných pracovníků aktivně spolupracovat na takovém pilotním projektu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5391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401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Faktory proti fungování controllingu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podnikového vedení z omezení mocenského vlivu na řízení podniku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již dříve fungující organizační útvary, jako je finanční útvar, útvar účetnictví, které doposud poskytovaly údaje pro vedení firmy, se cítí ohroženy novou konkurenční organizační jednotkou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pracovníků na úseku prodeje – jejich činnost bude podrobena rozsáhlejší a hlubší kontrole prostřednictvím nových ukazatelů a výkonnostních měřítek 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997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obava na výrobním úseku – dobré výkonnostní a kvalitativní výsledky se budou posuzovat podle vynaložených nákladů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hledisko nákladovosti osloví ve své podstatě všechny pracovníky firmy – automaticky jistá negativní reakce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316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14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Štábní nebo liniová funkce pro controlling?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závisí na tom, zda je controlling považován za podporu řízení nebo jde o výkon řízení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jazýčkem na vahách je v této situaci stav vývoje controllingu podniku, čím komplexnější je systém controllingu, tím s větší pravděpodobností bude mít charakter liniové instituce 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8651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1030058"/>
            <a:ext cx="7381612" cy="330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Vnitřní struktura controllingového útvaru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/>
              <a:t>specializace </a:t>
            </a:r>
            <a:r>
              <a:rPr lang="cs-CZ" sz="2000" dirty="0" err="1"/>
              <a:t>controllerů</a:t>
            </a:r>
            <a:r>
              <a:rPr lang="cs-CZ" sz="2000" dirty="0"/>
              <a:t>: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funkce: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controller </a:t>
            </a:r>
            <a:r>
              <a:rPr lang="cs-CZ" sz="1600" dirty="0" smtClean="0"/>
              <a:t>prodeje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investiční činnost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nákladového 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materiálového 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personální </a:t>
            </a:r>
            <a:r>
              <a:rPr lang="cs-CZ" sz="1600" dirty="0" err="1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projektový </a:t>
            </a:r>
            <a:r>
              <a:rPr lang="cs-CZ" sz="1600" dirty="0" err="1"/>
              <a:t>controller</a:t>
            </a:r>
            <a:r>
              <a:rPr lang="cs-CZ" sz="1600" dirty="0"/>
              <a:t> atd.</a:t>
            </a:r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957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966219"/>
            <a:ext cx="738161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/>
              <a:t>specializace controllerů: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činnosti: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podnikové plánování a tvorba rozpočtů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reporting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analýzu a hodnocení investičních programů</a:t>
            </a:r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/>
              <a:t>podle adresáta: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divizní </a:t>
            </a:r>
            <a:r>
              <a:rPr lang="cs-CZ" sz="1600" dirty="0" err="1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/>
              <a:t>regionální </a:t>
            </a:r>
            <a:r>
              <a:rPr lang="cs-CZ" sz="1600" dirty="0" err="1"/>
              <a:t>controller</a:t>
            </a:r>
            <a:endParaRPr lang="cs-CZ" sz="1600" dirty="0"/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777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200" b="1" dirty="0">
                <a:latin typeface="Times New Roman"/>
              </a:rPr>
              <a:t>CONTROLLING:
Osobnost controllera a jeho postavení v organizační struktuře podniku</a:t>
            </a:r>
          </a:p>
          <a:p>
            <a:pPr>
              <a:lnSpc>
                <a:spcPct val="100000"/>
              </a:lnSpc>
            </a:pPr>
            <a:endParaRPr lang="cs-CZ" sz="2200" dirty="0"/>
          </a:p>
          <a:p>
            <a:endParaRPr lang="en-GB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4325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Controller – náplň práce, požadavky na znalosti a dovednosti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Controller versus manažer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Postavení controllingu v organizační struktuře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Vnitřní struktura controllingového útvaru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3951148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40" y="865398"/>
            <a:ext cx="741879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Nákladový controlling (NC)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vytvoření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systému plánování nákladů a vnitropodnikových výnosů se záměrem splnění definovaných cílů v budoucnosti: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b="1" dirty="0">
                <a:solidFill>
                  <a:srgbClr val="000000"/>
                </a:solidFill>
                <a:latin typeface="+mj-lt"/>
              </a:rPr>
              <a:t>vyhodnotit dosaženou skutečnost s plánem (odchylky)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nabízet řešení vedoucí k eliminaci odchylek skutečnosti od plánu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východisko pro sestavení 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plánu Cash-</a:t>
            </a:r>
            <a:r>
              <a:rPr lang="cs-CZ" sz="1600" b="1" dirty="0" err="1">
                <a:solidFill>
                  <a:srgbClr val="000000"/>
                </a:solidFill>
                <a:latin typeface="+mj-lt"/>
              </a:rPr>
              <a:t>Flow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má včas předpovídat přechodný přebytek nebo nedostatek volných finančních prostředků.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>
                <a:solidFill>
                  <a:srgbClr val="000000"/>
                </a:solidFill>
                <a:latin typeface="+mj-lt"/>
              </a:rPr>
              <a:t>ve vazbě na odchylky skutečnosti od plánu nejen včas na tyto odchylky upozornit, musí je i přehledně a srozumitelně prezentovat a na základě nich pak musí příslušní manažeři zahájit činnosti vedoucí k eliminaci důsledků těchto odchylek</a:t>
            </a:r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0601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328352" y="1001032"/>
            <a:ext cx="73349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Hlavní náplň NC: </a:t>
            </a:r>
            <a:endParaRPr lang="cs-CZ" sz="2200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Sestavování rozpočtu nákladů a výnosů a jeho vyhodnocování pomocí 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Výpočet plánových, výsledných a cenových kalkulací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Reporting </a:t>
            </a:r>
          </a:p>
          <a:p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r>
              <a:rPr lang="cs-CZ" sz="2000" dirty="0">
                <a:solidFill>
                  <a:srgbClr val="000000"/>
                </a:solidFill>
                <a:latin typeface="+mj-lt"/>
              </a:rPr>
              <a:t>Zavedení NC je jednou z prvních částí celkového modelu controllingu jako úspěšného ekonomického řízení – až pak controlling finanční, investiční, apod.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09561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40" y="749632"/>
            <a:ext cx="739751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Finanční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řízení finanční a kapitálové struktury podniku a řízení jeho peněžních toků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cílem je zajišťování finanční rovnováhy podniku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 elementární rovině: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získávání finančních zdrojů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správa finančních zdrojů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užití finančních zdrojů</a:t>
            </a:r>
          </a:p>
        </p:txBody>
      </p:sp>
    </p:spTree>
    <p:extLst>
      <p:ext uri="{BB962C8B-B14F-4D97-AF65-F5344CB8AC3E}">
        <p14:creationId xmlns:p14="http://schemas.microsoft.com/office/powerpoint/2010/main" val="41516810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3" name="Obdélník 2"/>
          <p:cNvSpPr/>
          <p:nvPr/>
        </p:nvSpPr>
        <p:spPr>
          <a:xfrm>
            <a:off x="251640" y="927731"/>
            <a:ext cx="654881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hlavním nástrojem je finanční analýza: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finanční účetnictví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manažerské účetnictví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ekonomické statistiky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další zdroje peněžního a kapitálového trhu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22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60521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40" y="749632"/>
            <a:ext cx="739751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</a:rPr>
              <a:t>Finanční analýza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ohodnocení minulosti, současnosti a předpokládané budoucnosti finančního hospodaření podniku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s pomocí speciálních metodických prostředků provézt diagnózu finančního hospodaření podniku a podchytit všechny jeho složky (analýza rentability, analýza zadluženosti, analýza likvidity,…)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finanční poměrové ukazatele </a:t>
            </a:r>
          </a:p>
        </p:txBody>
      </p:sp>
    </p:spTree>
    <p:extLst>
      <p:ext uri="{BB962C8B-B14F-4D97-AF65-F5344CB8AC3E}">
        <p14:creationId xmlns:p14="http://schemas.microsoft.com/office/powerpoint/2010/main" val="6300704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312675" y="750754"/>
            <a:ext cx="7366289" cy="3072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Investiční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plánování a stanovování reálných cílů, hodnocení výsledků v porovnání s cíli, analyzování odchylek, reportování významných výstupů z oblasti řízení investic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každá investiční činnost probíhá ve třech fázích: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Příprava investice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Realizace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Provoz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výpočet návratnosti investic</a:t>
            </a:r>
            <a:endParaRPr lang="cs-CZ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3424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315251" y="871809"/>
            <a:ext cx="748836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nákupu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řízení zásob – analýza ABC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definování zodpovědnosti (za materiál, zboží, polotovary, hotové výrobky)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vyhodnocování odchylek v nákupu dle zodpovědností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volba strategických dodavatelů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hodnocení dodavatelů a jejich bonita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optimalizace stavu zásob, plynulý tok kvalitního materiálu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na vysokou kvalitu a nízké nákupní ceny </a:t>
            </a:r>
          </a:p>
        </p:txBody>
      </p:sp>
    </p:spTree>
    <p:extLst>
      <p:ext uri="{BB962C8B-B14F-4D97-AF65-F5344CB8AC3E}">
        <p14:creationId xmlns:p14="http://schemas.microsoft.com/office/powerpoint/2010/main" val="19850128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355007" y="825644"/>
            <a:ext cx="748836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</a:t>
            </a:r>
            <a:r>
              <a:rPr lang="cs-CZ" sz="2600" b="1" dirty="0" smtClean="0">
                <a:solidFill>
                  <a:srgbClr val="307871"/>
                </a:solidFill>
                <a:latin typeface="+mj-lt"/>
              </a:rPr>
              <a:t>prodeje </a:t>
            </a:r>
            <a:endParaRPr lang="cs-CZ" sz="2600" b="1" dirty="0">
              <a:solidFill>
                <a:srgbClr val="307871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orientace na rentabilní segmenty, vyhodnocování produktu, odběratele, regionu,…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na efektivitu vynakládání přímých nákladů souvisejících s realizací produktu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relevantní informace pro strategické rozhodování v prodeji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cílené směřování marketingových nákladů </a:t>
            </a:r>
          </a:p>
        </p:txBody>
      </p:sp>
    </p:spTree>
    <p:extLst>
      <p:ext uri="{BB962C8B-B14F-4D97-AF65-F5344CB8AC3E}">
        <p14:creationId xmlns:p14="http://schemas.microsoft.com/office/powerpoint/2010/main" val="36257688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93001" y="740477"/>
            <a:ext cx="74056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Výrobní controlling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  <a:latin typeface="+mj-lt"/>
              </a:rPr>
              <a:t>tlak na efektivitu jednicových nákladů </a:t>
            </a:r>
            <a:endParaRPr lang="pl-PL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Vyhodnocování odchylek ve spotřebě jednicových nákladů dle místa vzniku a dle zodpovědností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Motivace zainteresovaných skupin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  <a:latin typeface="+mj-lt"/>
              </a:rPr>
              <a:t>relevantní informace pro strategické rozhodování ve výrobě </a:t>
            </a: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Zvyšování efektivnosti výroby prostřednictvím optimalizace kapacit</a:t>
            </a:r>
          </a:p>
        </p:txBody>
      </p:sp>
    </p:spTree>
    <p:extLst>
      <p:ext uri="{BB962C8B-B14F-4D97-AF65-F5344CB8AC3E}">
        <p14:creationId xmlns:p14="http://schemas.microsoft.com/office/powerpoint/2010/main" val="27840222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190775" y="891668"/>
            <a:ext cx="74599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rgbClr val="000000"/>
                </a:solidFill>
              </a:rPr>
              <a:t>optimalizace výrobních kapacit </a:t>
            </a:r>
            <a:endParaRPr lang="cs-CZ" sz="2000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výrobních (strojních a pracovních)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využití strojních a pracovních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plánování a vyhodnocování jednotlivých druhů prostojů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>
                <a:solidFill>
                  <a:srgbClr val="000000"/>
                </a:solidFill>
              </a:rPr>
              <a:t>tlak na minimalizaci výrobních ztrát </a:t>
            </a:r>
            <a:endParaRPr lang="pl-PL" sz="2000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sledování zmetkovitosti v naturálních jednotkách a vyčíslení ztrát v Kč, zajištění odpovědnosti 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sledování rozdílů mezi plánovanou a skutečnou měrnou spotřebou jednicových vstupů (nákladů) </a:t>
            </a:r>
          </a:p>
          <a:p>
            <a:pPr lvl="1"/>
            <a:endParaRPr lang="cs-CZ" dirty="0">
              <a:solidFill>
                <a:srgbClr val="000000"/>
              </a:solidFill>
            </a:endParaRPr>
          </a:p>
          <a:p>
            <a:pPr marL="0" lvl="1"/>
            <a:r>
              <a:rPr lang="cs-CZ" dirty="0">
                <a:solidFill>
                  <a:srgbClr val="000000"/>
                </a:solidFill>
              </a:rPr>
              <a:t>Některé části výrobního controllingu mohou být součástí nákladového controllingu (jednicové náklady – cena, měrná spotřeba – zmetkovitost). </a:t>
            </a:r>
            <a:endParaRPr lang="cs-CZ" dirty="0"/>
          </a:p>
          <a:p>
            <a:pPr lvl="1"/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048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6814" y="527392"/>
            <a:ext cx="7165201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Principy controllingu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porovnání skutečných a plánovaných hodnot s následnou analýzou vzniklých odchylek</a:t>
            </a:r>
          </a:p>
          <a:p>
            <a:pPr marL="342900" lvl="0" indent="-342900">
              <a:spcBef>
                <a:spcPts val="50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respektování všech vzájemných vazeb mezi podnikovými subsystémy</a:t>
            </a:r>
          </a:p>
        </p:txBody>
      </p:sp>
    </p:spTree>
    <p:extLst>
      <p:ext uri="{BB962C8B-B14F-4D97-AF65-F5344CB8AC3E}">
        <p14:creationId xmlns:p14="http://schemas.microsoft.com/office/powerpoint/2010/main" val="35380287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784565" y="803749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63242" y="1495604"/>
            <a:ext cx="761737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Charakterizovat odborné nároky na controllera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osobnostní charakteristiky controllera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rozdíl mezi manažerem a </a:t>
            </a:r>
            <a:r>
              <a:rPr lang="cs-CZ" b="1" dirty="0" err="1">
                <a:solidFill>
                  <a:srgbClr val="002060"/>
                </a:solidFill>
                <a:cs typeface="Arial" panose="020B0604020202020204" pitchFamily="34" charset="0"/>
              </a:rPr>
              <a:t>controllerem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možnou organizační strukturu controllingu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Stručně charakterizovat náplně controllingu  jednotlivých podnikových funkcích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94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6814" y="527392"/>
            <a:ext cx="73975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analýza všech hlavních i vedlejších procesů uvnitř podniku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schopnost rozkrýt všechna slabá místa a navržení opatření a nástrojů na jejich odstranění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 zajištění funkčnosti controllingu nutno vybudovat nákladový a kalkulační systém (druhý účetní okruh).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46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3" name="Obdélník 2"/>
          <p:cNvSpPr/>
          <p:nvPr/>
        </p:nvSpPr>
        <p:spPr>
          <a:xfrm>
            <a:off x="272692" y="741517"/>
            <a:ext cx="7397515" cy="3142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  <a:latin typeface="+mj-lt"/>
              </a:rPr>
              <a:t>Controller</a:t>
            </a:r>
            <a:r>
              <a:rPr lang="cs-CZ" sz="2600" b="1" dirty="0">
                <a:solidFill>
                  <a:srgbClr val="307871"/>
                </a:solidFill>
                <a:latin typeface="+mj-lt"/>
              </a:rPr>
              <a:t> a jeho úkoly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zprostředkovává informace z jednotlivých částí podniku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je vedení nápomocen při hledání řešení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přijímání rozhodnutí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vede </a:t>
            </a:r>
            <a:r>
              <a:rPr lang="cs-CZ" sz="20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odchylkové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řízení s odpovědnými pracovníky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prezentuje přijatá opatření a jejich dopad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získává, zpracovává, sestavuje přehledy a prezentuje interní a externí údaje pro to, aby mohla být učiněna správná rozhodnutí</a:t>
            </a:r>
          </a:p>
        </p:txBody>
      </p:sp>
    </p:spTree>
    <p:extLst>
      <p:ext uri="{BB962C8B-B14F-4D97-AF65-F5344CB8AC3E}">
        <p14:creationId xmlns:p14="http://schemas.microsoft.com/office/powerpoint/2010/main" val="14061806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3" name="Obdélník 2"/>
          <p:cNvSpPr/>
          <p:nvPr/>
        </p:nvSpPr>
        <p:spPr>
          <a:xfrm>
            <a:off x="251640" y="906435"/>
            <a:ext cx="742932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Doporučené odborné dovednosti: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znalost ekonomie a logistiky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znalost specifik daného odvětví (technologie výroby)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potřebné znalosti controllingu a účetnictví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znalost IS společnosti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znalost vnitřních směrnic pro účtování, oceňování, předávání výkonů, motivaci aj. </a:t>
            </a:r>
          </a:p>
        </p:txBody>
      </p:sp>
    </p:spTree>
    <p:extLst>
      <p:ext uri="{BB962C8B-B14F-4D97-AF65-F5344CB8AC3E}">
        <p14:creationId xmlns:p14="http://schemas.microsoft.com/office/powerpoint/2010/main" val="38594664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323202" y="794312"/>
            <a:ext cx="660636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 </a:t>
            </a: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Rozhodující doporučené osobní vlastnosti: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analytické myšlení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koncepční přístup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tvůrčí přístup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anticipace a aplikace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přirozená autorita </a:t>
            </a:r>
          </a:p>
        </p:txBody>
      </p:sp>
    </p:spTree>
    <p:extLst>
      <p:ext uri="{BB962C8B-B14F-4D97-AF65-F5344CB8AC3E}">
        <p14:creationId xmlns:p14="http://schemas.microsoft.com/office/powerpoint/2010/main" val="8780147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4" name="Obdélník 3"/>
          <p:cNvSpPr/>
          <p:nvPr/>
        </p:nvSpPr>
        <p:spPr>
          <a:xfrm>
            <a:off x="307299" y="691541"/>
            <a:ext cx="66063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Další doporučené vlastnosti a dovednosti: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nezaujatost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komunikativnost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prezentovat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naslouchat a přesvědčovat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vysvětlovat a řešit konfliktní situace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psychická odolnost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vysoká výkonnost a pracovní nasazení, zvládání dočasné termínové zátěže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pozitivní přístup k problémům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smysl pro přesnost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rychle se učit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řídit spolupracovníky a organizovat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pozitivní vztah k informačním technologiím </a:t>
            </a:r>
          </a:p>
        </p:txBody>
      </p:sp>
    </p:spTree>
    <p:extLst>
      <p:ext uri="{BB962C8B-B14F-4D97-AF65-F5344CB8AC3E}">
        <p14:creationId xmlns:p14="http://schemas.microsoft.com/office/powerpoint/2010/main" val="5633633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299580" y="1451336"/>
          <a:ext cx="739248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96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6506"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Manažer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3639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Koordinuje základy plánování a rozhodování, je manažerem procesu tvorby rozpočtu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Poskytuje hodnoty základních veličin pro tvorbu rozpočtu, stanovuje cíle podniku, přijímá opatření k jejich dosažení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a rozhoduje o výběru varianty dalšího postupu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3913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Periodicky informuje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o výši  a příčinách odchylek skutečné hodnoty od požadované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Zodpovídá za přijímání nápravných opatření k odstranění odchylek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050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Připravuje nabídku poradenství ve všech oblastech controllingu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Spotřebovává nabízené poradenské aktivity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447960" y="735967"/>
            <a:ext cx="4395755" cy="5133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</a:rPr>
              <a:t>Controller</a:t>
            </a:r>
            <a:r>
              <a:rPr lang="cs-CZ" sz="2600" b="1" dirty="0">
                <a:solidFill>
                  <a:srgbClr val="307871"/>
                </a:solidFill>
              </a:rPr>
              <a:t> versus manažer</a:t>
            </a:r>
          </a:p>
        </p:txBody>
      </p:sp>
    </p:spTree>
    <p:extLst>
      <p:ext uri="{BB962C8B-B14F-4D97-AF65-F5344CB8AC3E}">
        <p14:creationId xmlns:p14="http://schemas.microsoft.com/office/powerpoint/2010/main" val="42757589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1713</Words>
  <Application>Microsoft Office PowerPoint</Application>
  <PresentationFormat>Předvádění na obrazovce (16:9)</PresentationFormat>
  <Paragraphs>294</Paragraphs>
  <Slides>30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40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222</cp:revision>
  <dcterms:created xsi:type="dcterms:W3CDTF">2016-07-06T15:42:34Z</dcterms:created>
  <dcterms:modified xsi:type="dcterms:W3CDTF">2021-10-13T06:46:17Z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