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notesMasterIdLst>
    <p:notesMasterId r:id="rId23"/>
  </p:notesMasterIdLst>
  <p:sldIdLst>
    <p:sldId id="258" r:id="rId2"/>
    <p:sldId id="399" r:id="rId3"/>
    <p:sldId id="363" r:id="rId4"/>
    <p:sldId id="365" r:id="rId5"/>
    <p:sldId id="350" r:id="rId6"/>
    <p:sldId id="366" r:id="rId7"/>
    <p:sldId id="367" r:id="rId8"/>
    <p:sldId id="368" r:id="rId9"/>
    <p:sldId id="369" r:id="rId10"/>
    <p:sldId id="370" r:id="rId11"/>
    <p:sldId id="371" r:id="rId12"/>
    <p:sldId id="372" r:id="rId13"/>
    <p:sldId id="256" r:id="rId14"/>
    <p:sldId id="318" r:id="rId15"/>
    <p:sldId id="322" r:id="rId16"/>
    <p:sldId id="326" r:id="rId17"/>
    <p:sldId id="325" r:id="rId18"/>
    <p:sldId id="324" r:id="rId19"/>
    <p:sldId id="323" r:id="rId20"/>
    <p:sldId id="272" r:id="rId21"/>
    <p:sldId id="282" r:id="rId2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35" autoAdjust="0"/>
    <p:restoredTop sz="94626"/>
  </p:normalViewPr>
  <p:slideViewPr>
    <p:cSldViewPr snapToGrid="0">
      <p:cViewPr varScale="1">
        <p:scale>
          <a:sx n="161" d="100"/>
          <a:sy n="161" d="100"/>
        </p:scale>
        <p:origin x="8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850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293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115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3847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082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1113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018796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9016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999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https://storage.googleapis.com/q-cms/cl3k5wq5p00000ps63t7ie57h.jpe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https://storage.googleapis.com/q-cms/cl3k61w8e00010ps66fxmdsvj.jpe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L12ruqvK6MzrL7or5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https://storage.googleapis.com/q-cms/cl3k24uhj00050ps62h9ncefn.jpe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PODNIKOVÝ CONTROLLING</a:t>
            </a: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cs-CZ" sz="2600" b="1" cap="all" dirty="0">
                <a:solidFill>
                  <a:schemeClr val="bg1"/>
                </a:solidFill>
              </a:rPr>
              <a:t>Řízení zásob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727607" y="3491867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Pražák</a:t>
            </a:r>
          </a:p>
          <a:p>
            <a:pPr algn="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032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E17F6880-0488-434A-9868-9635B5B03086}"/>
              </a:ext>
            </a:extLst>
          </p:cNvPr>
          <p:cNvGraphicFramePr>
            <a:graphicFrameLocks noGrp="1"/>
          </p:cNvGraphicFramePr>
          <p:nvPr/>
        </p:nvGraphicFramePr>
        <p:xfrm>
          <a:off x="1164184" y="616181"/>
          <a:ext cx="6256895" cy="3445673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1251103">
                  <a:extLst>
                    <a:ext uri="{9D8B030D-6E8A-4147-A177-3AD203B41FA5}">
                      <a16:colId xmlns:a16="http://schemas.microsoft.com/office/drawing/2014/main" val="2929766653"/>
                    </a:ext>
                  </a:extLst>
                </a:gridCol>
                <a:gridCol w="1251103">
                  <a:extLst>
                    <a:ext uri="{9D8B030D-6E8A-4147-A177-3AD203B41FA5}">
                      <a16:colId xmlns:a16="http://schemas.microsoft.com/office/drawing/2014/main" val="238636590"/>
                    </a:ext>
                  </a:extLst>
                </a:gridCol>
                <a:gridCol w="1251103">
                  <a:extLst>
                    <a:ext uri="{9D8B030D-6E8A-4147-A177-3AD203B41FA5}">
                      <a16:colId xmlns:a16="http://schemas.microsoft.com/office/drawing/2014/main" val="4163398437"/>
                    </a:ext>
                  </a:extLst>
                </a:gridCol>
                <a:gridCol w="1251793">
                  <a:extLst>
                    <a:ext uri="{9D8B030D-6E8A-4147-A177-3AD203B41FA5}">
                      <a16:colId xmlns:a16="http://schemas.microsoft.com/office/drawing/2014/main" val="356931665"/>
                    </a:ext>
                  </a:extLst>
                </a:gridCol>
                <a:gridCol w="1251793">
                  <a:extLst>
                    <a:ext uri="{9D8B030D-6E8A-4147-A177-3AD203B41FA5}">
                      <a16:colId xmlns:a16="http://schemas.microsoft.com/office/drawing/2014/main" val="591042871"/>
                    </a:ext>
                  </a:extLst>
                </a:gridCol>
              </a:tblGrid>
              <a:tr h="5781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Číslo produktu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Roční příjem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Procentuální příjem v %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Kumulativní příjem v %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Rozdělení do skupiny zásob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B C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extLst>
                  <a:ext uri="{0D108BD9-81ED-4DB2-BD59-A6C34878D82A}">
                    <a16:rowId xmlns:a16="http://schemas.microsoft.com/office/drawing/2014/main" val="594812571"/>
                  </a:ext>
                </a:extLst>
              </a:tr>
              <a:tr h="191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13 860 000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36,55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36,55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extLst>
                  <a:ext uri="{0D108BD9-81ED-4DB2-BD59-A6C34878D82A}">
                    <a16:rowId xmlns:a16="http://schemas.microsoft.com/office/drawing/2014/main" val="976923964"/>
                  </a:ext>
                </a:extLst>
              </a:tr>
              <a:tr h="191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12 314 000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32,47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69,02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extLst>
                  <a:ext uri="{0D108BD9-81ED-4DB2-BD59-A6C34878D82A}">
                    <a16:rowId xmlns:a16="http://schemas.microsoft.com/office/drawing/2014/main" val="2270089952"/>
                  </a:ext>
                </a:extLst>
              </a:tr>
              <a:tr h="191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extLst>
                  <a:ext uri="{0D108BD9-81ED-4DB2-BD59-A6C34878D82A}">
                    <a16:rowId xmlns:a16="http://schemas.microsoft.com/office/drawing/2014/main" val="1581336164"/>
                  </a:ext>
                </a:extLst>
              </a:tr>
              <a:tr h="191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extLst>
                  <a:ext uri="{0D108BD9-81ED-4DB2-BD59-A6C34878D82A}">
                    <a16:rowId xmlns:a16="http://schemas.microsoft.com/office/drawing/2014/main" val="1060378166"/>
                  </a:ext>
                </a:extLst>
              </a:tr>
              <a:tr h="191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extLst>
                  <a:ext uri="{0D108BD9-81ED-4DB2-BD59-A6C34878D82A}">
                    <a16:rowId xmlns:a16="http://schemas.microsoft.com/office/drawing/2014/main" val="2878360158"/>
                  </a:ext>
                </a:extLst>
              </a:tr>
              <a:tr h="191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extLst>
                  <a:ext uri="{0D108BD9-81ED-4DB2-BD59-A6C34878D82A}">
                    <a16:rowId xmlns:a16="http://schemas.microsoft.com/office/drawing/2014/main" val="2257304702"/>
                  </a:ext>
                </a:extLst>
              </a:tr>
              <a:tr h="191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extLst>
                  <a:ext uri="{0D108BD9-81ED-4DB2-BD59-A6C34878D82A}">
                    <a16:rowId xmlns:a16="http://schemas.microsoft.com/office/drawing/2014/main" val="2322789143"/>
                  </a:ext>
                </a:extLst>
              </a:tr>
              <a:tr h="191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extLst>
                  <a:ext uri="{0D108BD9-81ED-4DB2-BD59-A6C34878D82A}">
                    <a16:rowId xmlns:a16="http://schemas.microsoft.com/office/drawing/2014/main" val="1694863847"/>
                  </a:ext>
                </a:extLst>
              </a:tr>
              <a:tr h="191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extLst>
                  <a:ext uri="{0D108BD9-81ED-4DB2-BD59-A6C34878D82A}">
                    <a16:rowId xmlns:a16="http://schemas.microsoft.com/office/drawing/2014/main" val="3277291657"/>
                  </a:ext>
                </a:extLst>
              </a:tr>
              <a:tr h="191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extLst>
                  <a:ext uri="{0D108BD9-81ED-4DB2-BD59-A6C34878D82A}">
                    <a16:rowId xmlns:a16="http://schemas.microsoft.com/office/drawing/2014/main" val="3461226453"/>
                  </a:ext>
                </a:extLst>
              </a:tr>
              <a:tr h="191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extLst>
                  <a:ext uri="{0D108BD9-81ED-4DB2-BD59-A6C34878D82A}">
                    <a16:rowId xmlns:a16="http://schemas.microsoft.com/office/drawing/2014/main" val="2904830574"/>
                  </a:ext>
                </a:extLst>
              </a:tr>
              <a:tr h="191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extLst>
                  <a:ext uri="{0D108BD9-81ED-4DB2-BD59-A6C34878D82A}">
                    <a16:rowId xmlns:a16="http://schemas.microsoft.com/office/drawing/2014/main" val="2554683694"/>
                  </a:ext>
                </a:extLst>
              </a:tr>
              <a:tr h="191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extLst>
                  <a:ext uri="{0D108BD9-81ED-4DB2-BD59-A6C34878D82A}">
                    <a16:rowId xmlns:a16="http://schemas.microsoft.com/office/drawing/2014/main" val="642591835"/>
                  </a:ext>
                </a:extLst>
              </a:tr>
              <a:tr h="191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extLst>
                  <a:ext uri="{0D108BD9-81ED-4DB2-BD59-A6C34878D82A}">
                    <a16:rowId xmlns:a16="http://schemas.microsoft.com/office/drawing/2014/main" val="2779235933"/>
                  </a:ext>
                </a:extLst>
              </a:tr>
              <a:tr h="191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extLst>
                  <a:ext uri="{0D108BD9-81ED-4DB2-BD59-A6C34878D82A}">
                    <a16:rowId xmlns:a16="http://schemas.microsoft.com/office/drawing/2014/main" val="855818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4248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89BF046-99EC-0447-82D6-BC1C146E2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655" y="20213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4097" name="Obrázek 4" descr="Obsah obrázku text, snímek obrazovky, číslo, Písmo&#10;&#10;Popis byl vytvořen automaticky">
            <a:extLst>
              <a:ext uri="{FF2B5EF4-FFF2-40B4-BE49-F238E27FC236}">
                <a16:creationId xmlns:a16="http://schemas.microsoft.com/office/drawing/2014/main" id="{658F52B0-E74F-AE4B-8D32-4E3BDF38CC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655" y="202131"/>
            <a:ext cx="5765800" cy="425450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9634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14C7B8B-BB43-A049-94D3-650CDCA9D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399" y="413885"/>
            <a:ext cx="1030369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121" name="Obrázek 2" descr="Obsah obrázku text, snímek obrazovky, číslo, Písmo&#10;&#10;Popis byl vytvořen automaticky">
            <a:extLst>
              <a:ext uri="{FF2B5EF4-FFF2-40B4-BE49-F238E27FC236}">
                <a16:creationId xmlns:a16="http://schemas.microsoft.com/office/drawing/2014/main" id="{EDC1827E-AD9C-1C4D-9D7E-CF8FBF2A0E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13886"/>
            <a:ext cx="6497052" cy="3878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5178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Obrázek 7"/>
          <p:cNvPicPr/>
          <p:nvPr/>
        </p:nvPicPr>
        <p:blipFill>
          <a:blip r:embed="rId2"/>
          <a:stretch/>
        </p:blipFill>
        <p:spPr>
          <a:xfrm>
            <a:off x="6948360" y="555480"/>
            <a:ext cx="1699200" cy="1325160"/>
          </a:xfrm>
          <a:prstGeom prst="rect">
            <a:avLst/>
          </a:prstGeom>
          <a:ln>
            <a:noFill/>
          </a:ln>
        </p:spPr>
      </p:pic>
      <p:sp>
        <p:nvSpPr>
          <p:cNvPr id="83" name="CustomShape 1"/>
          <p:cNvSpPr/>
          <p:nvPr/>
        </p:nvSpPr>
        <p:spPr>
          <a:xfrm>
            <a:off x="251640" y="267480"/>
            <a:ext cx="3504636" cy="4608000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cs-CZ"/>
          </a:p>
        </p:txBody>
      </p:sp>
      <p:sp>
        <p:nvSpPr>
          <p:cNvPr id="84" name="TextShape 2"/>
          <p:cNvSpPr txBox="1"/>
          <p:nvPr/>
        </p:nvSpPr>
        <p:spPr>
          <a:xfrm>
            <a:off x="353061" y="1640194"/>
            <a:ext cx="3301793" cy="216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3000" b="1" strike="noStrike" dirty="0">
                <a:solidFill>
                  <a:schemeClr val="bg1"/>
                </a:solidFill>
                <a:latin typeface="Times New Roman"/>
              </a:rPr>
              <a:t>CONTROLLING:
</a:t>
            </a:r>
            <a:r>
              <a:rPr lang="cs-CZ" sz="2000" b="1" strike="noStrike" dirty="0">
                <a:solidFill>
                  <a:schemeClr val="bg1"/>
                </a:solidFill>
                <a:latin typeface="Times New Roman"/>
              </a:rPr>
              <a:t>Manažerské účetnictví</a:t>
            </a:r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7" name="Podnadpis 2">
            <a:extLst>
              <a:ext uri="{FF2B5EF4-FFF2-40B4-BE49-F238E27FC236}">
                <a16:creationId xmlns:a16="http://schemas.microsoft.com/office/drawing/2014/main" id="{48F44AB2-F0BD-2B48-8F6D-35EB7AA457A5}"/>
              </a:ext>
            </a:extLst>
          </p:cNvPr>
          <p:cNvSpPr txBox="1">
            <a:spLocks/>
          </p:cNvSpPr>
          <p:nvPr/>
        </p:nvSpPr>
        <p:spPr>
          <a:xfrm>
            <a:off x="6727607" y="3491867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Pražák</a:t>
            </a:r>
          </a:p>
          <a:p>
            <a:pPr algn="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488234" y="809150"/>
            <a:ext cx="7450059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  <a:latin typeface="+mj-lt"/>
              </a:rPr>
              <a:t>Manažerské účetnictví jako informační základna controllingu </a:t>
            </a:r>
          </a:p>
          <a:p>
            <a:pPr algn="ctr"/>
            <a:endParaRPr lang="cs-CZ" sz="2000" b="1" dirty="0">
              <a:solidFill>
                <a:srgbClr val="307871"/>
              </a:solidFill>
              <a:latin typeface="+mj-lt"/>
            </a:endParaRPr>
          </a:p>
          <a:p>
            <a:r>
              <a:rPr lang="cs-CZ" sz="2200" b="1" dirty="0">
                <a:latin typeface="+mj-lt"/>
              </a:rPr>
              <a:t>Vývoj manažerského účetnictví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3 fáze vývoje: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>
                <a:latin typeface="+mj-lt"/>
              </a:rPr>
              <a:t>vznik ve 20. let 20. století v  USA pro potřeby výrobních firem (zaměření na výkony (výrobky) firmy)</a:t>
            </a:r>
          </a:p>
          <a:p>
            <a:pPr marL="1371600" lvl="2" indent="-457200">
              <a:buFont typeface="Wingdings" panose="05000000000000000000" pitchFamily="2" charset="2"/>
              <a:buChar char="v"/>
            </a:pPr>
            <a:r>
              <a:rPr lang="cs-CZ" sz="1600" b="1" dirty="0">
                <a:latin typeface="+mj-lt"/>
              </a:rPr>
              <a:t>zjišťování skutečně vynaložených nákladů a výnosů</a:t>
            </a:r>
          </a:p>
          <a:p>
            <a:pPr marL="1371600" lvl="2" indent="-457200">
              <a:buFont typeface="Wingdings" panose="05000000000000000000" pitchFamily="2" charset="2"/>
              <a:buChar char="v"/>
            </a:pPr>
            <a:r>
              <a:rPr lang="cs-CZ" sz="1600" dirty="0">
                <a:latin typeface="+mj-lt"/>
              </a:rPr>
              <a:t>monitorování a hodnocení nákladovosti a profitability jednotlivých výkonů i jejich přínos ke konečné produkci firmy </a:t>
            </a:r>
            <a:endParaRPr lang="cs-CZ" sz="1600" b="1" dirty="0">
              <a:solidFill>
                <a:srgbClr val="30787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03468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99317" y="858071"/>
            <a:ext cx="7377695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dirty="0">
                <a:solidFill>
                  <a:srgbClr val="000000"/>
                </a:solidFill>
                <a:latin typeface="+mj-lt"/>
              </a:rPr>
              <a:t> 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+mj-lt"/>
              </a:rPr>
              <a:t>2.    potřeba kontroly a efektivního operativního řízení výrobního  	procesu, především ve vztahu k pracovní síle a dílenským  	(liniovým) manažerům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000000"/>
                </a:solidFill>
                <a:latin typeface="+mj-lt"/>
              </a:rPr>
              <a:t>skutečné náklady a výnosy porovnávány </a:t>
            </a:r>
            <a:r>
              <a:rPr lang="cs-CZ" sz="1600" b="1" dirty="0"/>
              <a:t>s plánovaným stavem </a:t>
            </a:r>
            <a:r>
              <a:rPr lang="cs-CZ" sz="1600" dirty="0"/>
              <a:t>(rozpočtovaným, kalkulovaným) – vytvoření podkladů pro krátkodobé a střednědobé řízení pomocí odchylek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3. 	</a:t>
            </a:r>
            <a:r>
              <a:rPr lang="cs-CZ" dirty="0">
                <a:solidFill>
                  <a:srgbClr val="000000"/>
                </a:solidFill>
              </a:rPr>
              <a:t>potřeba informační podpory pro </a:t>
            </a:r>
            <a:r>
              <a:rPr lang="cs-CZ" b="1" dirty="0">
                <a:solidFill>
                  <a:srgbClr val="000000"/>
                </a:solidFill>
              </a:rPr>
              <a:t>manažerská rozhodování 	</a:t>
            </a:r>
            <a:r>
              <a:rPr lang="cs-CZ" dirty="0">
                <a:solidFill>
                  <a:srgbClr val="000000"/>
                </a:solidFill>
              </a:rPr>
              <a:t>(operativní </a:t>
            </a:r>
            <a:r>
              <a:rPr lang="cs-CZ" dirty="0">
                <a:solidFill>
                  <a:srgbClr val="000000"/>
                </a:solidFill>
                <a:sym typeface="Symbol" panose="05050102010706020507" pitchFamily="18" charset="2"/>
              </a:rPr>
              <a:t></a:t>
            </a:r>
            <a:r>
              <a:rPr lang="cs-CZ" dirty="0">
                <a:solidFill>
                  <a:srgbClr val="000000"/>
                </a:solidFill>
              </a:rPr>
              <a:t> taktické </a:t>
            </a:r>
            <a:r>
              <a:rPr lang="cs-CZ" dirty="0">
                <a:solidFill>
                  <a:srgbClr val="000000"/>
                </a:solidFill>
                <a:sym typeface="Symbol" panose="05050102010706020507" pitchFamily="18" charset="2"/>
              </a:rPr>
              <a:t> </a:t>
            </a:r>
            <a:r>
              <a:rPr lang="cs-CZ" dirty="0">
                <a:solidFill>
                  <a:srgbClr val="000000"/>
                </a:solidFill>
              </a:rPr>
              <a:t>strategická úroveň)</a:t>
            </a:r>
          </a:p>
          <a:p>
            <a:pPr marL="1371600" lvl="2" indent="-457200">
              <a:buFont typeface="Wingdings" panose="05000000000000000000" pitchFamily="2" charset="2"/>
              <a:buChar char="v"/>
            </a:pPr>
            <a:r>
              <a:rPr lang="cs-CZ" sz="1600" dirty="0">
                <a:solidFill>
                  <a:srgbClr val="000000"/>
                </a:solidFill>
              </a:rPr>
              <a:t>orientace na budoucí vývoj podniku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endParaRPr lang="cs-CZ" b="1" dirty="0">
              <a:solidFill>
                <a:srgbClr val="000000"/>
              </a:solidFill>
              <a:latin typeface="+mj-lt"/>
            </a:endParaRPr>
          </a:p>
          <a:p>
            <a:endParaRPr lang="cs-CZ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796743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39" y="843854"/>
            <a:ext cx="7418795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na rozdíl od finančního a daňového účetnictví není řízeno legislativními normami a předpisy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obvykle upraveno nepovinnou vnitropodnikovou metodikou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zaměřeno na sběr a poskytování informací pro manažerské rozhodování, které jsou nad rámec finančního účetnictví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0000"/>
                </a:solidFill>
                <a:latin typeface="+mj-lt"/>
              </a:rPr>
              <a:t>informační základna controllingu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0000"/>
                </a:solidFill>
              </a:rPr>
              <a:t>manažerské účetnictví a controlling  = </a:t>
            </a:r>
            <a:r>
              <a:rPr lang="cs-CZ" sz="2000" dirty="0">
                <a:solidFill>
                  <a:srgbClr val="000000"/>
                </a:solidFill>
              </a:rPr>
              <a:t>klíčový nástroj pro řízení podniku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471776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40" y="993395"/>
            <a:ext cx="741221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obsah a použití je specifické pro každý jednotlivý podnik a jeho management (se změnou osob v managementu se často systém manažerského informačního výkaznictví mění a mění se i systém controllingu)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0000"/>
                </a:solidFill>
                <a:latin typeface="+mj-lt"/>
              </a:rPr>
              <a:t>nákladové účetnictví </a:t>
            </a:r>
            <a:r>
              <a:rPr lang="cs-CZ" sz="2000" dirty="0">
                <a:solidFill>
                  <a:srgbClr val="000000"/>
                </a:solidFill>
                <a:latin typeface="+mj-lt"/>
              </a:rPr>
              <a:t>(provozní, či vnitropodnikové účetnictví)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část manažerského účetnictví, která poskytuje informace pro řízení, a to zejména o hospodárnosti v oblasti nákladů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066324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40" y="711517"/>
            <a:ext cx="738590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  <a:latin typeface="+mj-lt"/>
              </a:rPr>
              <a:t>Rozdíly mezi manažerským a finančním účetnictvím </a:t>
            </a:r>
          </a:p>
          <a:p>
            <a:r>
              <a:rPr lang="cs-CZ" sz="2200" b="1" dirty="0"/>
              <a:t>FÚ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vychází ze Zákona o účetnictví </a:t>
            </a:r>
            <a:r>
              <a:rPr lang="cs-CZ" sz="2000" dirty="0">
                <a:sym typeface="Symbol" panose="05050102010706020507" pitchFamily="18" charset="2"/>
              </a:rPr>
              <a:t> </a:t>
            </a:r>
            <a:r>
              <a:rPr lang="cs-CZ" sz="2000" dirty="0"/>
              <a:t>poskytuje sjednocené, obecné a dále interpretovatelné informace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pro firmy závazné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drobné odchylky jen tam, kde to zákon umožňuje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účetní data podniku pro externí uživatele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účetní výkazy: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Rozvaha (bilance)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Výkaz zisku a ztráty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Cash </a:t>
            </a:r>
            <a:r>
              <a:rPr lang="cs-CZ" dirty="0" err="1"/>
              <a:t>flow</a:t>
            </a:r>
            <a:r>
              <a:rPr lang="cs-CZ" dirty="0"/>
              <a:t> </a:t>
            </a:r>
          </a:p>
          <a:p>
            <a:endParaRPr lang="cs-CZ" sz="2200" b="1" dirty="0">
              <a:solidFill>
                <a:srgbClr val="30787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307592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40" y="725091"/>
            <a:ext cx="74883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solidFill>
                  <a:srgbClr val="000000"/>
                </a:solidFill>
                <a:latin typeface="+mj-lt"/>
              </a:rPr>
              <a:t>MÚ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není řízeno legislativními normami a předpisy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obvykle upraveno nepovinnou vnitropodnikovou metodikou a vychází ze specifických potřeb řízení (nejen finančního a ekonomického) v dané společnosti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obsah a kvalitu určuje výrobní, technologická a organizační složitost dané společnosti a požadavky daného managementu na manažerské účetnictví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72980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vzor, steh&#10;&#10;Popis byl vytvořen automaticky">
            <a:extLst>
              <a:ext uri="{FF2B5EF4-FFF2-40B4-BE49-F238E27FC236}">
                <a16:creationId xmlns:a16="http://schemas.microsoft.com/office/drawing/2014/main" id="{7435A55B-5DC0-90B8-405C-A6F11B77D0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816" y="10144"/>
            <a:ext cx="5143500" cy="51435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862C7D58-DCF0-1850-8B9A-8CD74C66CA83}"/>
              </a:ext>
            </a:extLst>
          </p:cNvPr>
          <p:cNvSpPr txBox="1"/>
          <p:nvPr/>
        </p:nvSpPr>
        <p:spPr>
          <a:xfrm>
            <a:off x="292609" y="758952"/>
            <a:ext cx="17076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Úkol za bonusové 2 body ke zkoušce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D9A3617-616A-9BB3-B69E-6CF398E41652}"/>
              </a:ext>
            </a:extLst>
          </p:cNvPr>
          <p:cNvSpPr txBox="1"/>
          <p:nvPr/>
        </p:nvSpPr>
        <p:spPr>
          <a:xfrm>
            <a:off x="292609" y="2581895"/>
            <a:ext cx="28632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0" i="0" dirty="0">
                <a:effectLst/>
                <a:latin typeface="-apple-system"/>
                <a:hlinkClick r:id="rId3" tooltip="https://forms.gle/l12ruqvk6mzrl7or5"/>
              </a:rPr>
              <a:t>https://forms.gle/L12ruqvK6MzrL7or5</a:t>
            </a:r>
            <a:endParaRPr lang="cs-CZ" b="0" i="0" dirty="0">
              <a:effectLst/>
              <a:latin typeface="-apple-system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48650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59879" y="852721"/>
            <a:ext cx="7488360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>
              <a:spcBef>
                <a:spcPts val="1200"/>
              </a:spcBef>
              <a:spcAft>
                <a:spcPts val="600"/>
              </a:spcAf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Manažerské pojetí nákladů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oproti účetnímu pojetí nákladů pracuje s </a:t>
            </a: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ekonomickými (skutečnými, relevantními) náklady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které navíc nákladům zahrnují i tzv. </a:t>
            </a: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oportunitní (alternativní) náklady (náklady obětované (ušlé) příležitosti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 – ušlý výnos, který je ztracen, když není výrobní zdroj použit na nejlepší variantu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definujeme </a:t>
            </a: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ekonomický zisk -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rozdíl mezi celkovým výnosem a ekonomickými náklady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POZOR! Nulový ekonomický zisk neznamená, že účetně vykazuje zdanitelný základ v hodnotě 0!</a:t>
            </a:r>
          </a:p>
        </p:txBody>
      </p:sp>
    </p:spTree>
    <p:extLst>
      <p:ext uri="{BB962C8B-B14F-4D97-AF65-F5344CB8AC3E}">
        <p14:creationId xmlns:p14="http://schemas.microsoft.com/office/powerpoint/2010/main" val="288019450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536839" y="737364"/>
            <a:ext cx="7392481" cy="3250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b="1" u="sng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Libor Holub je v současnosti zaměstnán jako řidič kamionu a jeho roční hrubá mzda činila 300 000Kč. Když začne podnikat, nemůže již jezdit s kamionem. Bude-li podnikat, bude potřebovat stodolu, kterou dosud pronajímal za 10 000 Kč ročně. Předpokládá, že za rok utrží 540 000 Kč, přičemž spotřebuje materiál a energie za 122 000 Kč, odpisy zařízení budou činit 40 000 Kč, další náklady budou 60 000 Kč. Zjistěte, zda se panu Holubovi podnikání vyplatí.</a:t>
            </a:r>
            <a:endParaRPr lang="cs-CZ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36127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3676231-E019-4258-AF0D-6C86E97C4327}"/>
              </a:ext>
            </a:extLst>
          </p:cNvPr>
          <p:cNvSpPr/>
          <p:nvPr/>
        </p:nvSpPr>
        <p:spPr>
          <a:xfrm>
            <a:off x="558220" y="337003"/>
            <a:ext cx="7322400" cy="356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Řízení zásob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nalézt a zajistit takovou výši zásob jednotlivých položek materiálu určeného ke spotřebě, aby byl zajištěn plynulý průběh výrobního procesu při optimální vázanosti kapitálu, spotřebě dodatečné práce a přijatelném stupni rizika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soubor činností, které vedou k optimálnímu sladění struktury a výše zásob s tím, co je za současných podmínek v podniku logisticky a finančně žádoucí</a:t>
            </a:r>
          </a:p>
        </p:txBody>
      </p:sp>
    </p:spTree>
    <p:extLst>
      <p:ext uri="{BB962C8B-B14F-4D97-AF65-F5344CB8AC3E}">
        <p14:creationId xmlns:p14="http://schemas.microsoft.com/office/powerpoint/2010/main" val="2472325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6464649A-A410-425F-843B-EAED96B553DD}"/>
              </a:ext>
            </a:extLst>
          </p:cNvPr>
          <p:cNvSpPr/>
          <p:nvPr/>
        </p:nvSpPr>
        <p:spPr>
          <a:xfrm>
            <a:off x="583200" y="666393"/>
            <a:ext cx="7236000" cy="14102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Důvody pro snižování zásob: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vázanost finančních prostředků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skladování 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riziko, že zásoby nebude možno později použít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213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6464649A-A410-425F-843B-EAED96B553DD}"/>
              </a:ext>
            </a:extLst>
          </p:cNvPr>
          <p:cNvSpPr/>
          <p:nvPr/>
        </p:nvSpPr>
        <p:spPr>
          <a:xfrm>
            <a:off x="525600" y="527392"/>
            <a:ext cx="7236000" cy="2047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Důvody pro zvyšování stavu zásob: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zabezpečení plynulosti výroby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realizace úspor z rozsahu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specializaci výroby - expedice do sběrných skladů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ochrana před nepředvídatelnými výkyvy v poptávce a v době cyklu objednávky</a:t>
            </a:r>
          </a:p>
        </p:txBody>
      </p:sp>
    </p:spTree>
    <p:extLst>
      <p:ext uri="{BB962C8B-B14F-4D97-AF65-F5344CB8AC3E}">
        <p14:creationId xmlns:p14="http://schemas.microsoft.com/office/powerpoint/2010/main" val="3839219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343AC0B7-5636-41B1-A8AC-623C49678C63}"/>
              </a:ext>
            </a:extLst>
          </p:cNvPr>
          <p:cNvSpPr/>
          <p:nvPr/>
        </p:nvSpPr>
        <p:spPr>
          <a:xfrm>
            <a:off x="362349" y="450568"/>
            <a:ext cx="7610400" cy="3002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2" indent="-342900" fontAlgn="base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Metody uplatňované při řízení zásob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ABC analýza – diferenciace zásob: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skupina A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5-15 % druhů, které představují 60-80% podíl na celkové hodnotě spotřeby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skupina </a:t>
            </a: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15-25 % druhů, které představují podíl 15-25% na celkové hodnotě spotřebě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skupina </a:t>
            </a: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60-80 % druhů, které představují 5-15% podíl na celkové hodnotě spotřeby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0E320D14-96D0-0046-B5FB-F54EFECCD90A}"/>
              </a:ext>
            </a:extLst>
          </p:cNvPr>
          <p:cNvSpPr/>
          <p:nvPr/>
        </p:nvSpPr>
        <p:spPr>
          <a:xfrm>
            <a:off x="500513" y="3203427"/>
            <a:ext cx="7940843" cy="1962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3588" lvl="2" indent="-449263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Just in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Time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/>
              <a:t>plánování i výroba na objednávku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/>
              <a:t>vyrábění v malých sériích, dodávání malých množství v co možná nejpozději možném okamžiku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/>
              <a:t>velmi časté dodávky, klidně i několikrát v průběhu dne.</a:t>
            </a:r>
            <a:endParaRPr lang="cs-CZ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8155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343AC0B7-5636-41B1-A8AC-623C49678C63}"/>
              </a:ext>
            </a:extLst>
          </p:cNvPr>
          <p:cNvSpPr/>
          <p:nvPr/>
        </p:nvSpPr>
        <p:spPr>
          <a:xfrm>
            <a:off x="362349" y="450568"/>
            <a:ext cx="7610400" cy="773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15000"/>
              </a:lnSpc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ABC analýza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906FFC4-C5D4-5E4E-8BEB-FE747D602F72}"/>
              </a:ext>
            </a:extLst>
          </p:cNvPr>
          <p:cNvSpPr/>
          <p:nvPr/>
        </p:nvSpPr>
        <p:spPr>
          <a:xfrm>
            <a:off x="950304" y="1127412"/>
            <a:ext cx="7298546" cy="3460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ts val="2430"/>
              </a:lnSpc>
              <a:spcAft>
                <a:spcPts val="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cs-CZ" kern="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Skupina A = pro podnikání životně důležité produkty, které jsou specifické nízkým počtem na skladě, nicméně klíčovým podílem na celkovém příjmu;</a:t>
            </a:r>
          </a:p>
          <a:p>
            <a:pPr marL="342900" lvl="0" indent="-342900">
              <a:lnSpc>
                <a:spcPts val="2430"/>
              </a:lnSpc>
              <a:spcAft>
                <a:spcPts val="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endParaRPr lang="cs-CZ" sz="1600" kern="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ts val="2430"/>
              </a:lnSpc>
              <a:spcAft>
                <a:spcPts val="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cs-CZ" kern="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Skupina B = doplňkové produkty, které jsou ve srovnání s produkty ze skupiny A na skladě ve větším zastoupení, nicméně se podílí na menších příjmech;</a:t>
            </a:r>
          </a:p>
          <a:p>
            <a:pPr marL="342900" lvl="0" indent="-342900">
              <a:lnSpc>
                <a:spcPts val="2430"/>
              </a:lnSpc>
              <a:spcAft>
                <a:spcPts val="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endParaRPr lang="cs-CZ" sz="1600" kern="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ts val="2430"/>
              </a:lnSpc>
              <a:spcAft>
                <a:spcPts val="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cs-CZ" kern="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Skupina C = tzv. dlouhodobé ležáky, které jsou charakteristické vysokými nároky na skladování, ale nepatrným poptáváním koncovými zákazníky.</a:t>
            </a:r>
            <a:endParaRPr lang="cs-CZ" sz="16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280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343AC0B7-5636-41B1-A8AC-623C49678C63}"/>
              </a:ext>
            </a:extLst>
          </p:cNvPr>
          <p:cNvSpPr/>
          <p:nvPr/>
        </p:nvSpPr>
        <p:spPr>
          <a:xfrm>
            <a:off x="371974" y="240055"/>
            <a:ext cx="7610400" cy="773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15000"/>
              </a:lnSpc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ABC analýza - postup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DE8305B-25D8-A44E-BC6C-55C80CB45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2665" y="131866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119B71D9-C0D4-3445-BC49-C51412369524}"/>
              </a:ext>
            </a:extLst>
          </p:cNvPr>
          <p:cNvSpPr/>
          <p:nvPr/>
        </p:nvSpPr>
        <p:spPr>
          <a:xfrm>
            <a:off x="750235" y="859055"/>
            <a:ext cx="807613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2430"/>
              </a:lnSpc>
              <a:spcAft>
                <a:spcPts val="0"/>
              </a:spcAft>
              <a:buAutoNum type="arabicPeriod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Sestavení tabulky zásob jednotlivých produktů</a:t>
            </a:r>
          </a:p>
          <a:p>
            <a:pPr marL="342900" indent="-342900">
              <a:lnSpc>
                <a:spcPts val="2430"/>
              </a:lnSpc>
              <a:spcAft>
                <a:spcPts val="0"/>
              </a:spcAft>
              <a:buAutoNum type="arabicPeriod"/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2430"/>
              </a:lnSpc>
              <a:spcAft>
                <a:spcPts val="0"/>
              </a:spcAft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2. Uspořádání tabulky sestupně (např. podle nejprodávanějších produktů, nejnákladnějších produktů aj.)</a:t>
            </a:r>
          </a:p>
          <a:p>
            <a:pPr>
              <a:lnSpc>
                <a:spcPts val="2430"/>
              </a:lnSpc>
              <a:spcAft>
                <a:spcPts val="0"/>
              </a:spcAft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2430"/>
              </a:lnSpc>
              <a:spcAft>
                <a:spcPts val="0"/>
              </a:spcAft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3. Výpočet procentuálního zastoupení produktů</a:t>
            </a:r>
          </a:p>
          <a:p>
            <a:pPr>
              <a:lnSpc>
                <a:spcPts val="2430"/>
              </a:lnSpc>
              <a:spcAft>
                <a:spcPts val="0"/>
              </a:spcAft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2430"/>
              </a:lnSpc>
              <a:spcAft>
                <a:spcPts val="0"/>
              </a:spcAft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4. Výpočet kumulovaných hodnot v % z celkové hodnoty (např. celkových prodejů, celkových nákladů aj.)</a:t>
            </a:r>
          </a:p>
          <a:p>
            <a:pPr>
              <a:lnSpc>
                <a:spcPts val="2430"/>
              </a:lnSpc>
              <a:spcAft>
                <a:spcPts val="0"/>
              </a:spcAft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2430"/>
              </a:lnSpc>
              <a:spcAft>
                <a:spcPts val="0"/>
              </a:spcAft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5. Rozdělení položek do skupin A, B, C</a:t>
            </a: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965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BDE8305B-25D8-A44E-BC6C-55C80CB45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2665" y="131866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2277838-7949-D442-91A3-AEF17497E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397" y="5618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9" name="Obrázek 5" descr="Obsah obrázku text, snímek obrazovky, číslo, menu&#10;&#10;Popis byl vytvořen automaticky">
            <a:extLst>
              <a:ext uri="{FF2B5EF4-FFF2-40B4-BE49-F238E27FC236}">
                <a16:creationId xmlns:a16="http://schemas.microsoft.com/office/drawing/2014/main" id="{77CA0967-C3C6-3B49-8969-CCE7E3589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763" y="146615"/>
            <a:ext cx="6139179" cy="4881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4831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</TotalTime>
  <Words>989</Words>
  <Application>Microsoft Macintosh PowerPoint</Application>
  <PresentationFormat>Předvádění na obrazovce (16:9)</PresentationFormat>
  <Paragraphs>188</Paragraphs>
  <Slides>21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30" baseType="lpstr">
      <vt:lpstr>-apple-system</vt:lpstr>
      <vt:lpstr>Arial</vt:lpstr>
      <vt:lpstr>Calibri</vt:lpstr>
      <vt:lpstr>Courier New</vt:lpstr>
      <vt:lpstr>StarSymbol</vt:lpstr>
      <vt:lpstr>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247</cp:revision>
  <dcterms:created xsi:type="dcterms:W3CDTF">2016-07-06T15:42:34Z</dcterms:created>
  <dcterms:modified xsi:type="dcterms:W3CDTF">2023-10-23T08:57:16Z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