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0"/>
  </p:notesMasterIdLst>
  <p:sldIdLst>
    <p:sldId id="336" r:id="rId2"/>
    <p:sldId id="302" r:id="rId3"/>
    <p:sldId id="334" r:id="rId4"/>
    <p:sldId id="338" r:id="rId5"/>
    <p:sldId id="356" r:id="rId6"/>
    <p:sldId id="339" r:id="rId7"/>
    <p:sldId id="340" r:id="rId8"/>
    <p:sldId id="357" r:id="rId9"/>
    <p:sldId id="335" r:id="rId10"/>
    <p:sldId id="344" r:id="rId11"/>
    <p:sldId id="345" r:id="rId12"/>
    <p:sldId id="346" r:id="rId13"/>
    <p:sldId id="347" r:id="rId14"/>
    <p:sldId id="359" r:id="rId15"/>
    <p:sldId id="362" r:id="rId16"/>
    <p:sldId id="360" r:id="rId17"/>
    <p:sldId id="361" r:id="rId18"/>
    <p:sldId id="256" r:id="rId19"/>
    <p:sldId id="266" r:id="rId20"/>
    <p:sldId id="278" r:id="rId21"/>
    <p:sldId id="268" r:id="rId22"/>
    <p:sldId id="269" r:id="rId23"/>
    <p:sldId id="279" r:id="rId24"/>
    <p:sldId id="275" r:id="rId25"/>
    <p:sldId id="276" r:id="rId26"/>
    <p:sldId id="277" r:id="rId27"/>
    <p:sldId id="280" r:id="rId28"/>
    <p:sldId id="337" r:id="rId29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2876" autoAdjust="0"/>
  </p:normalViewPr>
  <p:slideViewPr>
    <p:cSldViewPr snapToGrid="0">
      <p:cViewPr varScale="1">
        <p:scale>
          <a:sx n="162" d="100"/>
          <a:sy n="162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cs-CZ" sz="2000">
                <a:latin typeface="Arial"/>
              </a:rPr>
              <a:t>Klikněte pro úpravu formátu komentářů</a:t>
            </a:r>
            <a:endParaRPr/>
          </a:p>
        </p:txBody>
      </p:sp>
      <p:sp>
        <p:nvSpPr>
          <p:cNvPr id="78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cs-CZ" sz="1400">
                <a:latin typeface="Times New Roman"/>
              </a:rPr>
              <a:t>&lt;záhlaví&gt;</a:t>
            </a:r>
            <a:endParaRPr/>
          </a:p>
        </p:txBody>
      </p:sp>
      <p:sp>
        <p:nvSpPr>
          <p:cNvPr id="79" name="PlaceHolder 3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cs-CZ" sz="1400">
                <a:latin typeface="Times New Roman"/>
              </a:rPr>
              <a:t>&lt;datum/čas&gt;</a:t>
            </a:r>
            <a:endParaRPr/>
          </a:p>
        </p:txBody>
      </p:sp>
      <p:sp>
        <p:nvSpPr>
          <p:cNvPr id="80" name="PlaceHolder 4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cs-CZ" sz="1400">
                <a:latin typeface="Times New Roman"/>
              </a:rPr>
              <a:t>&lt;zápatí&gt;</a:t>
            </a:r>
            <a:endParaRPr/>
          </a:p>
        </p:txBody>
      </p:sp>
      <p:sp>
        <p:nvSpPr>
          <p:cNvPr id="81" name="PlaceHolder 5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B50A2ECB-C4ED-4CCD-B6F6-23C85EAE876C}" type="slidenum">
              <a:rPr lang="cs-CZ" sz="1400">
                <a:latin typeface="Times New Roman"/>
              </a:r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46972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318009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302902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57956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968842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122036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705028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9232989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261949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19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3550005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20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5966967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21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032839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379776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22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4280361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23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136261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24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0130837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 dirty="0" err="1">
                <a:latin typeface="Arial"/>
              </a:rPr>
              <a:t>csvukrs</a:t>
            </a:r>
            <a:endParaRPr dirty="0"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25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4530834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 dirty="0" err="1">
                <a:latin typeface="Arial"/>
              </a:rPr>
              <a:t>csvukrs</a:t>
            </a:r>
            <a:endParaRPr dirty="0"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26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0722643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27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875150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109384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63356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23041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61869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3412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805322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89699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34" name="Obrázek 33"/>
          <p:cNvPicPr/>
          <p:nvPr/>
        </p:nvPicPr>
        <p:blipFill>
          <a:blip r:embed="rId2"/>
          <a:stretch/>
        </p:blipFill>
        <p:spPr>
          <a:xfrm>
            <a:off x="2702160" y="1203480"/>
            <a:ext cx="3738600" cy="2982960"/>
          </a:xfrm>
          <a:prstGeom prst="rect">
            <a:avLst/>
          </a:prstGeom>
          <a:ln>
            <a:noFill/>
          </a:ln>
        </p:spPr>
      </p:pic>
      <p:pic>
        <p:nvPicPr>
          <p:cNvPr id="35" name="Obrázek 34"/>
          <p:cNvPicPr/>
          <p:nvPr/>
        </p:nvPicPr>
        <p:blipFill>
          <a:blip r:embed="rId2"/>
          <a:stretch/>
        </p:blipFill>
        <p:spPr>
          <a:xfrm>
            <a:off x="2702160" y="1203480"/>
            <a:ext cx="3738600" cy="29829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02.10.2023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67211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dirty="0">
                <a:cs typeface="Times New Roman" panose="02020603050405020304" pitchFamily="18" charset="0"/>
              </a:rPr>
              <a:t>Prostor pro doplňující informace, poznámky</a:t>
            </a: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41655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251640" y="195480"/>
            <a:ext cx="4536000" cy="2352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cs-CZ">
                <a:latin typeface="Times New Roman"/>
              </a:rPr>
              <a:t>Klikněte pro úpravu formátu textu nadpisu</a:t>
            </a:r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cs-CZ" sz="3200">
                <a:latin typeface="Times New Roman"/>
              </a:rPr>
              <a:t>Klikněte pro úpravu formátu textu osnovy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cs-CZ" sz="2400">
                <a:latin typeface="Times New Roman"/>
              </a:rPr>
              <a:t>Druhá úroveň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Třetí úroveň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cs-CZ" sz="2000">
                <a:latin typeface="Times New Roman"/>
              </a:rPr>
              <a:t>Čtvrtá úroveň osnovy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Pátá úroveň osnovy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Šestá úroveň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Sedmá úroveň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74" r:id="rId13"/>
    <p:sldLayoutId id="2147483675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4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sp>
        <p:nvSpPr>
          <p:cNvPr id="6" name="Obdélník 5"/>
          <p:cNvSpPr/>
          <p:nvPr/>
        </p:nvSpPr>
        <p:spPr>
          <a:xfrm>
            <a:off x="336967" y="337003"/>
            <a:ext cx="3588569" cy="4547937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9" name="Nadpis 1"/>
          <p:cNvSpPr txBox="1">
            <a:spLocks/>
          </p:cNvSpPr>
          <p:nvPr/>
        </p:nvSpPr>
        <p:spPr>
          <a:xfrm>
            <a:off x="500105" y="540454"/>
            <a:ext cx="3222810" cy="2545646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6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3000" b="1" dirty="0"/>
          </a:p>
          <a:p>
            <a:pPr algn="l"/>
            <a:endParaRPr lang="cs-CZ" sz="3000" b="1" dirty="0"/>
          </a:p>
          <a:p>
            <a:pPr lvl="0"/>
            <a:endParaRPr lang="cs-CZ" sz="3000" b="1" cap="all" dirty="0"/>
          </a:p>
          <a:p>
            <a:pPr lvl="0"/>
            <a:endParaRPr lang="cs-CZ" sz="3000" b="1" cap="all" dirty="0"/>
          </a:p>
          <a:p>
            <a:pPr>
              <a:lnSpc>
                <a:spcPct val="100000"/>
              </a:lnSpc>
            </a:pPr>
            <a:r>
              <a:rPr lang="cs-CZ" sz="4800" b="1" dirty="0">
                <a:latin typeface="Times New Roman"/>
              </a:rPr>
              <a:t>CONTROLLING:
</a:t>
            </a:r>
            <a:r>
              <a:rPr lang="cs-CZ" sz="3200" b="1" dirty="0">
                <a:latin typeface="Times New Roman"/>
              </a:rPr>
              <a:t>úvod do problematiky I.</a:t>
            </a:r>
            <a:endParaRPr lang="cs-CZ" sz="2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97632" y="2232670"/>
            <a:ext cx="3627756" cy="2163263"/>
          </a:xfrm>
          <a:prstGeom prst="rect">
            <a:avLst/>
          </a:prstGeom>
        </p:spPr>
        <p:txBody>
          <a:bodyPr vert="horz" lIns="68580" tIns="34290" rIns="68580" bIns="3429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800" b="1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11" name="Zástupný symbol pro obsah 2"/>
          <p:cNvSpPr txBox="1">
            <a:spLocks/>
          </p:cNvSpPr>
          <p:nvPr/>
        </p:nvSpPr>
        <p:spPr>
          <a:xfrm>
            <a:off x="4276052" y="1931524"/>
            <a:ext cx="3604568" cy="145604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68580" tIns="34290" rIns="68580" bIns="3429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sz="1800" b="1" i="1" dirty="0">
                <a:solidFill>
                  <a:srgbClr val="002060"/>
                </a:solidFill>
              </a:rPr>
              <a:t>Cílem přednášky je seznámit se s podstatou controllingu a vymezit jej v současném pojetí</a:t>
            </a:r>
            <a:endParaRPr lang="en-GB" sz="1800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sp>
        <p:nvSpPr>
          <p:cNvPr id="8" name="Podnadpis 2"/>
          <p:cNvSpPr txBox="1">
            <a:spLocks/>
          </p:cNvSpPr>
          <p:nvPr/>
        </p:nvSpPr>
        <p:spPr>
          <a:xfrm>
            <a:off x="6956047" y="3723879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Tomáš Pražák, Ph.D.</a:t>
            </a:r>
          </a:p>
          <a:p>
            <a:pPr algn="r"/>
            <a:r>
              <a:rPr lang="cs-CZ" altLang="cs-CZ" sz="9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Přednášející </a:t>
            </a:r>
            <a:endParaRPr lang="en-GB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349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601449" y="807372"/>
            <a:ext cx="7389563" cy="32239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Bef>
                <a:spcPts val="5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Vývoj controllingu v tuzemsku </a:t>
            </a:r>
            <a:endParaRPr lang="cs-CZ" sz="2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předsocialistické tradice</a:t>
            </a:r>
          </a:p>
          <a:p>
            <a:pPr marL="800100" lvl="1" indent="-342900">
              <a:lnSpc>
                <a:spcPct val="115000"/>
              </a:lnSpc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Baťa a.s. Zlín:</a:t>
            </a:r>
          </a:p>
          <a:p>
            <a:pPr marL="1257300" lvl="2" indent="-342900">
              <a:spcBef>
                <a:spcPts val="500"/>
              </a:spcBef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výrobní a ekonomický systém řízení podniku</a:t>
            </a:r>
          </a:p>
          <a:p>
            <a:pPr marL="1257300" lvl="2" indent="-342900">
              <a:spcBef>
                <a:spcPts val="500"/>
              </a:spcBef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systém vnitropodnikového řízení na základě rozpočtů a kalkulací a hmotné zainteresovanosti zaměstnanců</a:t>
            </a:r>
          </a:p>
          <a:p>
            <a:pPr marL="1257300" lvl="2" indent="-342900">
              <a:spcBef>
                <a:spcPts val="500"/>
              </a:spcBef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perfektní podnikový informační systém</a:t>
            </a:r>
          </a:p>
        </p:txBody>
      </p:sp>
    </p:spTree>
    <p:extLst>
      <p:ext uri="{BB962C8B-B14F-4D97-AF65-F5344CB8AC3E}">
        <p14:creationId xmlns:p14="http://schemas.microsoft.com/office/powerpoint/2010/main" val="21532558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547491" y="755726"/>
            <a:ext cx="7333129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socialistické centrální plánování navázalo na dříve vybudovaný systém podvojného účetnictví a nákladového účetnictví:</a:t>
            </a:r>
          </a:p>
          <a:p>
            <a:pPr marL="1257300" lvl="2" indent="-342900">
              <a:spcBef>
                <a:spcPts val="500"/>
              </a:spcBef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sestavování střediskových rozpočtů</a:t>
            </a:r>
          </a:p>
          <a:p>
            <a:pPr marL="1257300" lvl="2" indent="-342900">
              <a:spcBef>
                <a:spcPts val="500"/>
              </a:spcBef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plánové kalkulace</a:t>
            </a:r>
          </a:p>
          <a:p>
            <a:pPr marL="1257300" lvl="2" indent="-342900">
              <a:spcBef>
                <a:spcPts val="500"/>
              </a:spcBef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vyhodnocování pomocí odchylek – soustředění se na plnění plánu a ne na dosahovanou skutečnost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počátek 90. let 20. století – velký počet podniků přestal sestavovat plány, rozpočty, kalkulace a vést vnitropodnikové účetnictví – přežitek socialismu</a:t>
            </a:r>
          </a:p>
        </p:txBody>
      </p:sp>
    </p:spTree>
    <p:extLst>
      <p:ext uri="{BB962C8B-B14F-4D97-AF65-F5344CB8AC3E}">
        <p14:creationId xmlns:p14="http://schemas.microsoft.com/office/powerpoint/2010/main" val="33552203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493058" y="882066"/>
            <a:ext cx="7198659" cy="31316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pojem controlling se začal používat až v 1990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důležitou roli v novém zavádění controllingu sehrály především podniky se zahraniční kapitálovou účastí (německé a rakouské)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konec 90. let – velké společnosti s českými vlastníky si začaly uvědomovat potřebu controllingu a tento systém se začal znovu budovat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3388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400939" y="396393"/>
            <a:ext cx="7243482" cy="38700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současnost:</a:t>
            </a:r>
          </a:p>
          <a:p>
            <a:pPr marL="1257300" lvl="2" indent="-342900">
              <a:spcBef>
                <a:spcPts val="500"/>
              </a:spcBef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zvýšená míra zavádění controllingu v podnicích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MSP s českými vlastníky – controllingu není věnována patřičná pozornost:</a:t>
            </a:r>
          </a:p>
          <a:p>
            <a:pPr marL="1257300" lvl="2" indent="-342900">
              <a:spcBef>
                <a:spcPts val="500"/>
              </a:spcBef>
              <a:buFont typeface="Wingdings" panose="05000000000000000000" pitchFamily="2" charset="2"/>
              <a:buChar char="q"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získávání informací není zadarmo</a:t>
            </a:r>
          </a:p>
          <a:p>
            <a:pPr marL="1257300" lvl="2" indent="-342900">
              <a:spcBef>
                <a:spcPts val="500"/>
              </a:spcBef>
              <a:buFont typeface="Wingdings" panose="05000000000000000000" pitchFamily="2" charset="2"/>
              <a:buChar char="q"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 převážné většině těchto podniků je součástí managementu i vlastník této společnosti</a:t>
            </a:r>
          </a:p>
          <a:p>
            <a:pPr marL="800100" lvl="1" indent="-342900">
              <a:lnSpc>
                <a:spcPct val="115000"/>
              </a:lnSpc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oblasti controllingu často řešeny přímo odbornými útvary těchto oblastí – personální controlling, investiční controlling, controlling prodeje apod.</a:t>
            </a:r>
          </a:p>
        </p:txBody>
      </p:sp>
    </p:spTree>
    <p:extLst>
      <p:ext uri="{BB962C8B-B14F-4D97-AF65-F5344CB8AC3E}">
        <p14:creationId xmlns:p14="http://schemas.microsoft.com/office/powerpoint/2010/main" val="15053598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3" name="Obdélník 2"/>
          <p:cNvSpPr/>
          <p:nvPr/>
        </p:nvSpPr>
        <p:spPr>
          <a:xfrm>
            <a:off x="553980" y="559661"/>
            <a:ext cx="7021524" cy="12249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lnSpc>
                <a:spcPct val="115000"/>
              </a:lnSpc>
              <a:spcBef>
                <a:spcPts val="2400"/>
              </a:spcBef>
              <a:spcAft>
                <a:spcPts val="1200"/>
              </a:spcAft>
            </a:pPr>
            <a:r>
              <a:rPr lang="cs-CZ" sz="2600" b="1" cap="all" dirty="0">
                <a:solidFill>
                  <a:srgbClr val="307871"/>
                </a:solidFill>
                <a:latin typeface="+mj-lt"/>
              </a:rPr>
              <a:t>Definice controllingu</a:t>
            </a:r>
          </a:p>
          <a:p>
            <a:pPr marL="171450" indent="-17145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????????????</a:t>
            </a:r>
            <a:endParaRPr lang="cs-CZ" sz="28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14426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3" name="Obdélník 2"/>
          <p:cNvSpPr/>
          <p:nvPr/>
        </p:nvSpPr>
        <p:spPr>
          <a:xfrm>
            <a:off x="553980" y="559661"/>
            <a:ext cx="7021524" cy="35040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lnSpc>
                <a:spcPct val="115000"/>
              </a:lnSpc>
              <a:spcBef>
                <a:spcPts val="2400"/>
              </a:spcBef>
              <a:spcAft>
                <a:spcPts val="1200"/>
              </a:spcAft>
            </a:pPr>
            <a:r>
              <a:rPr lang="cs-CZ" sz="2600" b="1" cap="all" dirty="0">
                <a:solidFill>
                  <a:srgbClr val="307871"/>
                </a:solidFill>
                <a:latin typeface="+mj-lt"/>
              </a:rPr>
              <a:t>Definice controllingu</a:t>
            </a:r>
          </a:p>
          <a:p>
            <a:pPr marL="171450" indent="-17145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neexistuje </a:t>
            </a:r>
            <a:r>
              <a:rPr lang="cs-CZ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jednoznačně vymezený obsah pojmu controlling </a:t>
            </a:r>
            <a:r>
              <a:rPr lang="cs-CZ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</a:t>
            </a:r>
            <a:r>
              <a:rPr lang="cs-CZ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neexistuje jednoznačná definice</a:t>
            </a:r>
          </a:p>
          <a:p>
            <a:pPr marL="171450" indent="-17145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 nejobecnějším kontextu je controlling považován za metodu, která vede ke zvýšení účinnosti řízení prostřednictvím systematického srovnávání dosažené skutečnosti s žádoucím stavem</a:t>
            </a:r>
            <a:endParaRPr lang="cs-CZ" sz="28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06598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3" name="Obdélník 2"/>
          <p:cNvSpPr/>
          <p:nvPr/>
        </p:nvSpPr>
        <p:spPr>
          <a:xfrm>
            <a:off x="553980" y="559661"/>
            <a:ext cx="7021524" cy="32916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Definice č. 1: Mann a Mayer, 1992. Controlling – metoda úspěšného podnikání:</a:t>
            </a:r>
          </a:p>
          <a:p>
            <a:pPr marL="914400" lvl="1" indent="-45720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cs-CZ" sz="2000" b="1" dirty="0">
                <a:latin typeface="Calibri" panose="020F0502020204030204" pitchFamily="34" charset="0"/>
                <a:cs typeface="Calibri" panose="020F0502020204030204" pitchFamily="34" charset="0"/>
              </a:rPr>
              <a:t>Controlling </a:t>
            </a:r>
            <a:r>
              <a:rPr 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je systém pravidel, který napomáhá dosažení podnikových cílů, zabraňuje překvapením a včas rozsvěcuje červenou, když objeví nebezpečí vyžadující příslušná opatření.</a:t>
            </a:r>
          </a:p>
          <a:p>
            <a:pPr marL="457200" indent="-45720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cs-CZ" sz="22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50246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3" name="Obdélník 2"/>
          <p:cNvSpPr/>
          <p:nvPr/>
        </p:nvSpPr>
        <p:spPr>
          <a:xfrm>
            <a:off x="553980" y="559661"/>
            <a:ext cx="7021524" cy="29277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Definice č. 2: Lazar, 2012. Manažerské účetnictví a controlling:</a:t>
            </a:r>
          </a:p>
          <a:p>
            <a:pPr marL="914400" lvl="1" indent="-45720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Font typeface="Courier New" panose="02070309020205020404" pitchFamily="49" charset="0"/>
              <a:buChar char="o"/>
            </a:pPr>
            <a:r>
              <a:rPr lang="cs-CZ" sz="2000" b="1" dirty="0">
                <a:latin typeface="Calibri" panose="020F0502020204030204" pitchFamily="34" charset="0"/>
                <a:cs typeface="Calibri" panose="020F0502020204030204" pitchFamily="34" charset="0"/>
              </a:rPr>
              <a:t>Controlling </a:t>
            </a:r>
            <a:r>
              <a:rPr 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je metoda řízení, jejímž smyslem je permanentní vyhodnocování skutečného průběhu podnikatelského procesu se žádoucím stavem. Analýza těchto odchylek podle příčin vzniku a odpovědnosti je těžištěm celého systému.</a:t>
            </a:r>
            <a:endParaRPr lang="cs-CZ" sz="22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8275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" name="Obrázek 7"/>
          <p:cNvPicPr/>
          <p:nvPr/>
        </p:nvPicPr>
        <p:blipFill>
          <a:blip r:embed="rId2"/>
          <a:stretch/>
        </p:blipFill>
        <p:spPr>
          <a:xfrm>
            <a:off x="6948360" y="555480"/>
            <a:ext cx="1699200" cy="1325160"/>
          </a:xfrm>
          <a:prstGeom prst="rect">
            <a:avLst/>
          </a:prstGeom>
          <a:ln>
            <a:noFill/>
          </a:ln>
        </p:spPr>
      </p:pic>
      <p:sp>
        <p:nvSpPr>
          <p:cNvPr id="83" name="CustomShape 1"/>
          <p:cNvSpPr/>
          <p:nvPr/>
        </p:nvSpPr>
        <p:spPr>
          <a:xfrm>
            <a:off x="251640" y="267480"/>
            <a:ext cx="5616360" cy="4608000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4" name="TextShape 2"/>
          <p:cNvSpPr txBox="1"/>
          <p:nvPr/>
        </p:nvSpPr>
        <p:spPr>
          <a:xfrm>
            <a:off x="467640" y="699480"/>
            <a:ext cx="5112360" cy="21600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4000" b="1" strike="noStrike" dirty="0">
                <a:solidFill>
                  <a:srgbClr val="FFFFFF"/>
                </a:solidFill>
                <a:latin typeface="Times New Roman"/>
              </a:rPr>
              <a:t>CONTROLLING:
Náklady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11786458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CONTROLLING: Náklady</a:t>
            </a:r>
            <a:endParaRPr dirty="0"/>
          </a:p>
        </p:txBody>
      </p:sp>
      <p:sp>
        <p:nvSpPr>
          <p:cNvPr id="2" name="Obdélník 1"/>
          <p:cNvSpPr/>
          <p:nvPr/>
        </p:nvSpPr>
        <p:spPr>
          <a:xfrm>
            <a:off x="251640" y="768867"/>
            <a:ext cx="7334935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základní nákladové skupiny tvoří:</a:t>
            </a:r>
          </a:p>
          <a:p>
            <a:pPr algn="just"/>
            <a:endParaRPr lang="cs-CZ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dirty="0">
                <a:latin typeface="+mj-lt"/>
              </a:rPr>
              <a:t>provozní náklady:</a:t>
            </a:r>
          </a:p>
          <a:p>
            <a:pPr marL="1200150" lvl="2" indent="-285750">
              <a:buFont typeface="Wingdings" panose="05000000000000000000" pitchFamily="2" charset="2"/>
              <a:buChar char="v"/>
            </a:pPr>
            <a:r>
              <a:rPr lang="cs-CZ" sz="1600" dirty="0">
                <a:latin typeface="+mj-lt"/>
              </a:rPr>
              <a:t>spotřeba materiálu</a:t>
            </a:r>
          </a:p>
          <a:p>
            <a:pPr marL="1200150" lvl="2" indent="-285750">
              <a:buFont typeface="Wingdings" panose="05000000000000000000" pitchFamily="2" charset="2"/>
              <a:buChar char="v"/>
            </a:pPr>
            <a:r>
              <a:rPr lang="cs-CZ" sz="1600" dirty="0">
                <a:latin typeface="+mj-lt"/>
              </a:rPr>
              <a:t>spotřeba energie</a:t>
            </a:r>
          </a:p>
          <a:p>
            <a:pPr marL="1200150" lvl="2" indent="-285750">
              <a:buFont typeface="Wingdings" panose="05000000000000000000" pitchFamily="2" charset="2"/>
              <a:buChar char="v"/>
            </a:pPr>
            <a:r>
              <a:rPr lang="cs-CZ" sz="1600" dirty="0">
                <a:latin typeface="+mj-lt"/>
              </a:rPr>
              <a:t>spotřeba a použití externích prací a služeb (výrobních kooperací, telekomunikačních, poradenských, opravářských aj. služeb)</a:t>
            </a:r>
          </a:p>
          <a:p>
            <a:pPr marL="1200150" lvl="2" indent="-285750">
              <a:buFont typeface="Wingdings" panose="05000000000000000000" pitchFamily="2" charset="2"/>
              <a:buChar char="v"/>
            </a:pPr>
            <a:r>
              <a:rPr lang="cs-CZ" sz="1600" dirty="0">
                <a:latin typeface="+mj-lt"/>
              </a:rPr>
              <a:t>osobní náklady (mzdové náklady včetně zdravotního a sociálního pojištění)</a:t>
            </a:r>
          </a:p>
          <a:p>
            <a:pPr marL="1200150" lvl="2" indent="-285750">
              <a:buFont typeface="Wingdings" panose="05000000000000000000" pitchFamily="2" charset="2"/>
              <a:buChar char="v"/>
            </a:pPr>
            <a:r>
              <a:rPr lang="cs-CZ" sz="1600" dirty="0">
                <a:latin typeface="+mj-lt"/>
              </a:rPr>
              <a:t>odpisy dlouhodobého hmotného i nehmotného majetku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finanční náklady (úroky, pojistné, daně)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cs-CZ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mimořádné náklady </a:t>
            </a:r>
            <a:r>
              <a:rPr lang="cs-CZ" dirty="0"/>
              <a:t>(manka, škody, živelné pohromy)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endParaRPr lang="cs-CZ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7875808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Rectangle 10">
            <a:extLst>
              <a:ext uri="{FF2B5EF4-FFF2-40B4-BE49-F238E27FC236}">
                <a16:creationId xmlns:a16="http://schemas.microsoft.com/office/drawing/2014/main" id="{BF3D5AC8-EE85-4463-8816-4AEE63D87C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2557" y="527392"/>
            <a:ext cx="8207375" cy="34204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600" b="1" cap="all" dirty="0">
                <a:solidFill>
                  <a:srgbClr val="307871"/>
                </a:solidFill>
                <a:latin typeface="+mj-lt"/>
              </a:rPr>
              <a:t>Historický vývoj controllingu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2000" b="1" dirty="0">
              <a:latin typeface="Arial" panose="020B0604020202020204" pitchFamily="34" charset="0"/>
            </a:endParaRPr>
          </a:p>
          <a:p>
            <a:pPr>
              <a:spcAft>
                <a:spcPts val="0"/>
              </a:spcAft>
            </a:pPr>
            <a:r>
              <a:rPr lang="cs-CZ" altLang="cs-CZ" sz="2000" b="1" dirty="0">
                <a:latin typeface="Arial" panose="020B0604020202020204" pitchFamily="34" charset="0"/>
              </a:rPr>
              <a:t> </a:t>
            </a:r>
            <a:r>
              <a:rPr lang="cs-CZ" sz="2800" b="1" dirty="0">
                <a:solidFill>
                  <a:srgbClr val="000000"/>
                </a:solidFill>
                <a:ea typeface="Calibri" panose="020F0502020204030204" pitchFamily="34" charset="0"/>
              </a:rPr>
              <a:t>Controlling v angloamerické jazykové oblasti </a:t>
            </a:r>
            <a:endParaRPr lang="cs-CZ" sz="2800" dirty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 marL="1085850" lvl="1" indent="-342900">
              <a:lnSpc>
                <a:spcPct val="115000"/>
              </a:lnSpc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ea typeface="Calibri" panose="020F0502020204030204" pitchFamily="34" charset="0"/>
                <a:cs typeface="Times New Roman" panose="02020603050405020304" pitchFamily="18" charset="0"/>
              </a:rPr>
              <a:t>1880 - pozice </a:t>
            </a:r>
            <a:r>
              <a:rPr lang="cs-CZ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comptrollera</a:t>
            </a:r>
            <a:r>
              <a:rPr lang="cs-CZ" sz="2000" dirty="0">
                <a:ea typeface="Calibri" panose="020F0502020204030204" pitchFamily="34" charset="0"/>
                <a:cs typeface="Times New Roman" panose="02020603050405020304" pitchFamily="18" charset="0"/>
              </a:rPr>
              <a:t> v AT &amp; SF </a:t>
            </a:r>
            <a:r>
              <a:rPr lang="cs-CZ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Railway</a:t>
            </a:r>
            <a:r>
              <a:rPr lang="cs-CZ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System</a:t>
            </a:r>
            <a:r>
              <a:rPr lang="cs-CZ" sz="2000" dirty="0">
                <a:ea typeface="Calibri" panose="020F0502020204030204" pitchFamily="34" charset="0"/>
                <a:cs typeface="Times New Roman" panose="02020603050405020304" pitchFamily="18" charset="0"/>
              </a:rPr>
              <a:t> – úlohy převážně finančního rázu </a:t>
            </a:r>
          </a:p>
          <a:p>
            <a:pPr marL="1085850" lvl="1" indent="-342900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ea typeface="Calibri" panose="020F0502020204030204" pitchFamily="34" charset="0"/>
                <a:cs typeface="Times New Roman" panose="02020603050405020304" pitchFamily="18" charset="0"/>
              </a:rPr>
              <a:t>1892 – General Electric </a:t>
            </a:r>
            <a:r>
              <a:rPr lang="cs-CZ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Company</a:t>
            </a:r>
            <a:r>
              <a:rPr lang="cs-CZ" sz="2000" dirty="0">
                <a:ea typeface="Calibri" panose="020F0502020204030204" pitchFamily="34" charset="0"/>
                <a:cs typeface="Times New Roman" panose="02020603050405020304" pitchFamily="18" charset="0"/>
              </a:rPr>
              <a:t> – pracovní pozice </a:t>
            </a:r>
            <a:r>
              <a:rPr lang="cs-CZ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comptrollera</a:t>
            </a:r>
            <a:r>
              <a:rPr lang="cs-CZ" sz="2000" dirty="0">
                <a:ea typeface="Calibri" panose="020F0502020204030204" pitchFamily="34" charset="0"/>
                <a:cs typeface="Times New Roman" panose="02020603050405020304" pitchFamily="18" charset="0"/>
              </a:rPr>
              <a:t>, resp. controllera</a:t>
            </a:r>
          </a:p>
          <a:p>
            <a:pPr eaLnBrk="1" hangingPunct="1">
              <a:spcBef>
                <a:spcPct val="0"/>
              </a:spcBef>
              <a:buFontTx/>
              <a:buChar char="•"/>
            </a:pPr>
            <a:endParaRPr lang="cs-CZ" altLang="cs-CZ" sz="20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721295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CONTROLLING: Náklady</a:t>
            </a:r>
            <a:endParaRPr dirty="0"/>
          </a:p>
        </p:txBody>
      </p:sp>
      <p:sp>
        <p:nvSpPr>
          <p:cNvPr id="2" name="Obdélník 1"/>
          <p:cNvSpPr/>
          <p:nvPr/>
        </p:nvSpPr>
        <p:spPr>
          <a:xfrm>
            <a:off x="286422" y="761714"/>
            <a:ext cx="7418795" cy="33855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u="sng" dirty="0"/>
              <a:t>Příklad </a:t>
            </a:r>
            <a:endParaRPr lang="cs-CZ" sz="1600" dirty="0"/>
          </a:p>
          <a:p>
            <a:r>
              <a:rPr lang="cs-CZ" dirty="0"/>
              <a:t>Rozhodněte, zda se jedná o náklad provozní, finanční nebo mimořádný:</a:t>
            </a:r>
          </a:p>
          <a:p>
            <a:endParaRPr lang="cs-CZ" sz="16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dirty="0"/>
              <a:t>odpisy automobilu taxikáře</a:t>
            </a:r>
            <a:endParaRPr lang="cs-CZ" sz="16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dirty="0"/>
              <a:t>spotřeba papíru při výrobě časopisů</a:t>
            </a:r>
            <a:endParaRPr lang="cs-CZ" sz="16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dirty="0"/>
              <a:t>spotřeba kancelářského materiálu</a:t>
            </a:r>
            <a:endParaRPr lang="cs-CZ" sz="16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dirty="0"/>
              <a:t>manko v pokladně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dirty="0"/>
              <a:t>pojistné proti živelným pohromám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dirty="0"/>
              <a:t>poplatek za internetové služby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dirty="0"/>
              <a:t>kursovní ztráta</a:t>
            </a:r>
            <a:endParaRPr lang="cs-CZ" sz="16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dirty="0"/>
              <a:t>sociální pojištění</a:t>
            </a: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2811100549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CONTROLLING: Náklady</a:t>
            </a:r>
            <a:endParaRPr dirty="0"/>
          </a:p>
        </p:txBody>
      </p:sp>
      <p:sp>
        <p:nvSpPr>
          <p:cNvPr id="2" name="Obdélník 1"/>
          <p:cNvSpPr/>
          <p:nvPr/>
        </p:nvSpPr>
        <p:spPr>
          <a:xfrm>
            <a:off x="251640" y="750957"/>
            <a:ext cx="7856280" cy="385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  <a:spcBef>
                <a:spcPts val="1200"/>
              </a:spcBef>
              <a:spcAft>
                <a:spcPts val="600"/>
              </a:spcAft>
            </a:pPr>
            <a:r>
              <a:rPr lang="cs-CZ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Členění nákladů podle místa vzniku a odpovědnosti (jednicové a režijní náklady)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Kde náklady vznikly a kdo je za jejich vznik odpovědný?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Třídění podle vnitropodnikových útvarů:</a:t>
            </a:r>
            <a:endParaRPr lang="cs-CZ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Výrobní náklady:</a:t>
            </a:r>
          </a:p>
          <a:p>
            <a:pPr marL="1200150" lvl="2" indent="-285750" algn="just">
              <a:buFont typeface="Wingdings" panose="05000000000000000000" pitchFamily="2" charset="2"/>
              <a:buChar char="v"/>
            </a:pPr>
            <a:r>
              <a:rPr lang="cs-CZ" sz="16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technologické náklady:</a:t>
            </a:r>
          </a:p>
          <a:p>
            <a:pPr marL="1657350" lvl="3" indent="-285750" algn="just">
              <a:buFont typeface="Wingdings" panose="05000000000000000000" pitchFamily="2" charset="2"/>
              <a:buChar char="Ø"/>
            </a:pPr>
            <a:r>
              <a:rPr lang="cs-CZ" sz="16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jednicové náklady (přímo souvisí s jednotkou výkonu (t, kg, kus,…), proporcionální závislost na objemu výroby)</a:t>
            </a:r>
          </a:p>
          <a:p>
            <a:pPr marL="1657350" lvl="3" indent="-285750" algn="just">
              <a:buFont typeface="Wingdings" panose="05000000000000000000" pitchFamily="2" charset="2"/>
              <a:buChar char="Ø"/>
            </a:pPr>
            <a:r>
              <a:rPr lang="cs-CZ" sz="16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režijní náklady</a:t>
            </a:r>
          </a:p>
          <a:p>
            <a:pPr marL="1200150" lvl="2" indent="-285750" algn="just">
              <a:buFont typeface="Wingdings" panose="05000000000000000000" pitchFamily="2" charset="2"/>
              <a:buChar char="v"/>
            </a:pPr>
            <a:r>
              <a:rPr lang="cs-CZ" sz="16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náklady na obsluhu, zajištění a řízení – režijní náklady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Nevýrobní náklady:</a:t>
            </a:r>
          </a:p>
          <a:p>
            <a:pPr marL="1200150" lvl="2" indent="-285750" algn="just">
              <a:buFont typeface="Wingdings" panose="05000000000000000000" pitchFamily="2" charset="2"/>
              <a:buChar char="v"/>
            </a:pPr>
            <a:r>
              <a:rPr lang="cs-CZ" sz="1600" dirty="0">
                <a:latin typeface="+mj-lt"/>
                <a:cs typeface="Times New Roman" panose="02020603050405020304" pitchFamily="18" charset="0"/>
              </a:rPr>
              <a:t>odbytová režie</a:t>
            </a:r>
          </a:p>
          <a:p>
            <a:pPr marL="1200150" lvl="2" indent="-285750" algn="just">
              <a:buFont typeface="Wingdings" panose="05000000000000000000" pitchFamily="2" charset="2"/>
              <a:buChar char="v"/>
            </a:pPr>
            <a:r>
              <a:rPr lang="cs-CZ" sz="1600" dirty="0">
                <a:latin typeface="+mj-lt"/>
                <a:cs typeface="Times New Roman" panose="02020603050405020304" pitchFamily="18" charset="0"/>
              </a:rPr>
              <a:t>správní režie</a:t>
            </a:r>
          </a:p>
          <a:p>
            <a:pPr marL="1200150" lvl="2" indent="-285750" algn="just">
              <a:buFont typeface="Wingdings" panose="05000000000000000000" pitchFamily="2" charset="2"/>
              <a:buChar char="v"/>
            </a:pPr>
            <a:r>
              <a:rPr lang="cs-CZ" sz="1600" dirty="0">
                <a:latin typeface="+mj-lt"/>
                <a:cs typeface="Times New Roman" panose="02020603050405020304" pitchFamily="18" charset="0"/>
              </a:rPr>
              <a:t>zásobovací režie atd.</a:t>
            </a:r>
            <a:endParaRPr lang="cs-CZ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8610696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CONTROLLING: Náklady</a:t>
            </a:r>
            <a:endParaRPr dirty="0"/>
          </a:p>
        </p:txBody>
      </p:sp>
      <p:sp>
        <p:nvSpPr>
          <p:cNvPr id="2" name="Obdélník 1"/>
          <p:cNvSpPr/>
          <p:nvPr/>
        </p:nvSpPr>
        <p:spPr>
          <a:xfrm>
            <a:off x="185856" y="741122"/>
            <a:ext cx="7721402" cy="40164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cs-CZ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Kalkulační členění nákladů (přímé a nepřímé náklady)</a:t>
            </a:r>
          </a:p>
          <a:p>
            <a:pPr indent="-285750" algn="just">
              <a:buFont typeface="Arial" panose="020B0604020202020204" pitchFamily="34" charset="0"/>
              <a:buChar char="•"/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na co byly náklady vynaloženy (na které výrobky a služby)</a:t>
            </a:r>
          </a:p>
          <a:p>
            <a:pPr indent="-285750" algn="just">
              <a:buFont typeface="Arial" panose="020B0604020202020204" pitchFamily="34" charset="0"/>
              <a:buChar char="•"/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pro podnikovou sféru velmi významné, protože dokáže zjistit:</a:t>
            </a:r>
          </a:p>
          <a:p>
            <a:pPr marL="720000" lvl="1" indent="-342900">
              <a:buFont typeface="Courier New" panose="02070309020205020404" pitchFamily="49" charset="0"/>
              <a:buChar char="o"/>
            </a:pPr>
            <a:r>
              <a:rPr lang="cs-CZ" sz="1600" dirty="0">
                <a:latin typeface="+mj-lt"/>
              </a:rPr>
              <a:t>rentabilitu (ziskovost) jednotlivých položek poskytovaných výrobků a služeb</a:t>
            </a:r>
          </a:p>
          <a:p>
            <a:pPr marL="720000" lvl="1" indent="-342900">
              <a:buFont typeface="Courier New" panose="02070309020205020404" pitchFamily="49" charset="0"/>
              <a:buChar char="o"/>
            </a:pPr>
            <a:r>
              <a:rPr lang="cs-CZ" sz="1600" dirty="0">
                <a:latin typeface="+mj-lt"/>
              </a:rPr>
              <a:t>jak jednotlivé výrobky či služby přispívají na tvorbu výsledku hospodaření (zisku) a tím ovlivňovat nabídkovou paletu výrobků a služeb</a:t>
            </a:r>
          </a:p>
          <a:p>
            <a:pPr marL="720000" lvl="1" indent="-342900">
              <a:buFont typeface="Courier New" panose="02070309020205020404" pitchFamily="49" charset="0"/>
              <a:buChar char="o"/>
            </a:pPr>
            <a:r>
              <a:rPr lang="cs-CZ" sz="1600" dirty="0">
                <a:latin typeface="+mj-lt"/>
              </a:rPr>
              <a:t>zda danou službu provozovat ve vlastní režii nebo raději danou službu nakoupit (outsourcing)</a:t>
            </a:r>
          </a:p>
          <a:p>
            <a:pPr marL="720000" lvl="1" indent="-342900" algn="just">
              <a:buFont typeface="Courier New" panose="02070309020205020404" pitchFamily="49" charset="0"/>
              <a:buChar char="o"/>
            </a:pPr>
            <a:r>
              <a:rPr lang="cs-CZ" sz="16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minimální cenu pro obchodní oblast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náklady sledujeme v závislosti na způsobu přiřazování nákladů na nositele nákladů (na výkon, tzv. kalkulační jednici):</a:t>
            </a:r>
          </a:p>
          <a:p>
            <a:pPr marL="720000" lvl="1" indent="-342900" algn="just">
              <a:buFont typeface="Courier New" panose="02070309020205020404" pitchFamily="49" charset="0"/>
              <a:buChar char="o"/>
            </a:pPr>
            <a:r>
              <a:rPr lang="cs-CZ" sz="1600" spc="15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přímé náklady</a:t>
            </a:r>
            <a:r>
              <a:rPr lang="cs-CZ" sz="16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(jednicové náklady a režie, které s určitým výrobkem přímo souvisí )</a:t>
            </a:r>
          </a:p>
          <a:p>
            <a:pPr marL="720000" lvl="1" indent="-342900" algn="just">
              <a:buFont typeface="Courier New" panose="02070309020205020404" pitchFamily="49" charset="0"/>
              <a:buChar char="o"/>
            </a:pPr>
            <a:r>
              <a:rPr lang="cs-CZ" sz="1600" spc="15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nepřímé náklady</a:t>
            </a:r>
            <a:r>
              <a:rPr lang="cs-CZ" sz="16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(společné pro skupinu výrobků, tj. režijní náklady, které nelze přiřadit na konkrétní výrobek)</a:t>
            </a:r>
            <a:endParaRPr lang="cs-CZ" sz="16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0242959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CONTROLLING: Náklady</a:t>
            </a:r>
            <a:endParaRPr dirty="0"/>
          </a:p>
        </p:txBody>
      </p:sp>
      <p:sp>
        <p:nvSpPr>
          <p:cNvPr id="3" name="Obdélník 2"/>
          <p:cNvSpPr/>
          <p:nvPr/>
        </p:nvSpPr>
        <p:spPr>
          <a:xfrm>
            <a:off x="251640" y="701891"/>
            <a:ext cx="737274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cs-CZ" b="1" u="sng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Příklad</a:t>
            </a:r>
            <a:endParaRPr lang="cs-CZ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cs-CZ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Určete, zda se jedná o přímý náklad nebo o náklad nepřímý: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spotřeba papíru při výrobě knih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mzdy vedení společnosti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spotřeba kancelářského papíru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propagace značky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spotřeba energie 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náklady na úklid skladu materiálu 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kursovní ztráty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sociální pojištění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vodné, stočné, likvidace odpadů</a:t>
            </a:r>
            <a:endParaRPr lang="cs-CZ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7879527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CONTROLLING: Náklady</a:t>
            </a:r>
            <a:endParaRPr dirty="0"/>
          </a:p>
        </p:txBody>
      </p:sp>
      <p:sp>
        <p:nvSpPr>
          <p:cNvPr id="2" name="Obdélník 1"/>
          <p:cNvSpPr/>
          <p:nvPr/>
        </p:nvSpPr>
        <p:spPr>
          <a:xfrm>
            <a:off x="174127" y="837410"/>
            <a:ext cx="763471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Členění nákladů v závislosti na změnách objemu výroby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/>
              <a:t>má smysl při řízení nákladů za období kratší než 1 rok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pc="15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variabilní náklady </a:t>
            </a:r>
            <a:r>
              <a:rPr lang="cs-CZ" dirty="0"/>
              <a:t>– jejich výše je závislá na objemu produkce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pc="15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fixní náklady </a:t>
            </a:r>
            <a:r>
              <a:rPr lang="cs-CZ" dirty="0"/>
              <a:t>– jejich výše není svázána s objemem produkce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dirty="0"/>
          </a:p>
        </p:txBody>
      </p:sp>
      <p:grpSp>
        <p:nvGrpSpPr>
          <p:cNvPr id="13" name="Skupina 12"/>
          <p:cNvGrpSpPr/>
          <p:nvPr/>
        </p:nvGrpSpPr>
        <p:grpSpPr>
          <a:xfrm>
            <a:off x="311394" y="2852901"/>
            <a:ext cx="3571875" cy="1790700"/>
            <a:chOff x="0" y="0"/>
            <a:chExt cx="3571875" cy="1790700"/>
          </a:xfrm>
        </p:grpSpPr>
        <p:sp>
          <p:nvSpPr>
            <p:cNvPr id="14" name="Textové pole 17"/>
            <p:cNvSpPr txBox="1">
              <a:spLocks/>
            </p:cNvSpPr>
            <p:nvPr/>
          </p:nvSpPr>
          <p:spPr>
            <a:xfrm>
              <a:off x="2105025" y="847725"/>
              <a:ext cx="1301750" cy="387350"/>
            </a:xfrm>
            <a:prstGeom prst="rect">
              <a:avLst/>
            </a:prstGeom>
            <a:solidFill>
              <a:schemeClr val="lt1">
                <a:alpha val="0"/>
              </a:schemeClr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just">
                <a:spcAft>
                  <a:spcPts val="0"/>
                </a:spcAft>
              </a:pPr>
              <a:r>
                <a:rPr lang="cs-CZ" sz="1400" i="1" dirty="0" err="1">
                  <a:solidFill>
                    <a:srgbClr val="538135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n</a:t>
              </a:r>
              <a:r>
                <a:rPr lang="cs-CZ" sz="1400" i="1" baseline="-25000" dirty="0" err="1">
                  <a:solidFill>
                    <a:srgbClr val="538135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v</a:t>
              </a:r>
              <a:r>
                <a:rPr lang="cs-CZ" sz="1400" dirty="0">
                  <a:solidFill>
                    <a:srgbClr val="538135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[Kč/ks, </a:t>
              </a:r>
              <a:r>
                <a:rPr lang="cs-CZ" sz="1400" dirty="0" err="1">
                  <a:solidFill>
                    <a:srgbClr val="538135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bm</a:t>
              </a:r>
              <a:r>
                <a:rPr lang="cs-CZ" sz="1400" dirty="0">
                  <a:solidFill>
                    <a:srgbClr val="538135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]</a:t>
              </a:r>
              <a:endParaRPr lang="cs-CZ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5" name="Skupina 14"/>
            <p:cNvGrpSpPr/>
            <p:nvPr/>
          </p:nvGrpSpPr>
          <p:grpSpPr>
            <a:xfrm>
              <a:off x="0" y="0"/>
              <a:ext cx="3571875" cy="1790700"/>
              <a:chOff x="0" y="0"/>
              <a:chExt cx="3571875" cy="1790700"/>
            </a:xfrm>
          </p:grpSpPr>
          <p:cxnSp>
            <p:nvCxnSpPr>
              <p:cNvPr id="16" name="Přímá spojnice se šipkou 15"/>
              <p:cNvCxnSpPr>
                <a:cxnSpLocks/>
              </p:cNvCxnSpPr>
              <p:nvPr/>
            </p:nvCxnSpPr>
            <p:spPr>
              <a:xfrm>
                <a:off x="342900" y="1400175"/>
                <a:ext cx="2867660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Přímá spojnice se šipkou 16"/>
              <p:cNvCxnSpPr>
                <a:cxnSpLocks/>
              </p:cNvCxnSpPr>
              <p:nvPr/>
            </p:nvCxnSpPr>
            <p:spPr>
              <a:xfrm flipV="1">
                <a:off x="371475" y="0"/>
                <a:ext cx="19050" cy="179070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Přímá spojnice 17"/>
              <p:cNvCxnSpPr>
                <a:cxnSpLocks/>
              </p:cNvCxnSpPr>
              <p:nvPr/>
            </p:nvCxnSpPr>
            <p:spPr>
              <a:xfrm flipV="1">
                <a:off x="361950" y="295275"/>
                <a:ext cx="2457450" cy="1104900"/>
              </a:xfrm>
              <a:prstGeom prst="line">
                <a:avLst/>
              </a:prstGeom>
              <a:ln>
                <a:solidFill>
                  <a:schemeClr val="accent1">
                    <a:lumMod val="50000"/>
                  </a:schemeClr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Přímá spojnice 18"/>
              <p:cNvCxnSpPr>
                <a:cxnSpLocks/>
              </p:cNvCxnSpPr>
              <p:nvPr/>
            </p:nvCxnSpPr>
            <p:spPr>
              <a:xfrm>
                <a:off x="390525" y="847725"/>
                <a:ext cx="2451100" cy="12700"/>
              </a:xfrm>
              <a:prstGeom prst="line">
                <a:avLst/>
              </a:prstGeom>
              <a:ln>
                <a:solidFill>
                  <a:schemeClr val="accent6">
                    <a:lumMod val="75000"/>
                  </a:schemeClr>
                </a:solidFill>
                <a:prstDash val="lgDash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" name="Textové pole 16"/>
              <p:cNvSpPr txBox="1">
                <a:spLocks/>
              </p:cNvSpPr>
              <p:nvPr/>
            </p:nvSpPr>
            <p:spPr>
              <a:xfrm>
                <a:off x="2076450" y="28575"/>
                <a:ext cx="880745" cy="387350"/>
              </a:xfrm>
              <a:prstGeom prst="rect">
                <a:avLst/>
              </a:prstGeom>
              <a:solidFill>
                <a:schemeClr val="lt1">
                  <a:alpha val="0"/>
                </a:schemeClr>
              </a:solidFill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just">
                  <a:spcAft>
                    <a:spcPts val="0"/>
                  </a:spcAft>
                </a:pPr>
                <a:r>
                  <a:rPr lang="cs-CZ" sz="1400" i="1">
                    <a:solidFill>
                      <a:srgbClr val="323E4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</a:t>
                </a:r>
                <a:r>
                  <a:rPr lang="cs-CZ" sz="1400" i="1" baseline="-25000">
                    <a:solidFill>
                      <a:srgbClr val="323E4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v</a:t>
                </a:r>
                <a:r>
                  <a:rPr lang="cs-CZ" sz="1400">
                    <a:solidFill>
                      <a:srgbClr val="323E4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[Kč]</a:t>
                </a:r>
                <a:endParaRPr lang="cs-CZ" sz="14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1" name="Textové pole 18"/>
              <p:cNvSpPr txBox="1">
                <a:spLocks/>
              </p:cNvSpPr>
              <p:nvPr/>
            </p:nvSpPr>
            <p:spPr>
              <a:xfrm>
                <a:off x="0" y="114300"/>
                <a:ext cx="419100" cy="654050"/>
              </a:xfrm>
              <a:prstGeom prst="rect">
                <a:avLst/>
              </a:prstGeom>
              <a:solidFill>
                <a:schemeClr val="lt1">
                  <a:alpha val="0"/>
                </a:schemeClr>
              </a:solidFill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just">
                  <a:spcAft>
                    <a:spcPts val="0"/>
                  </a:spcAft>
                </a:pPr>
                <a:r>
                  <a:rPr lang="cs-CZ" sz="1400" i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</a:t>
                </a:r>
                <a:r>
                  <a:rPr lang="cs-CZ" sz="1400" i="1" baseline="-2500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v</a:t>
                </a:r>
                <a:r>
                  <a:rPr lang="cs-CZ" sz="1400" i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, n</a:t>
                </a:r>
                <a:r>
                  <a:rPr lang="cs-CZ" sz="1400" i="1" baseline="-2500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v</a:t>
                </a:r>
                <a:endParaRPr lang="cs-CZ" sz="14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2" name="Textové pole 19"/>
              <p:cNvSpPr txBox="1">
                <a:spLocks/>
              </p:cNvSpPr>
              <p:nvPr/>
            </p:nvSpPr>
            <p:spPr>
              <a:xfrm>
                <a:off x="1047750" y="1400175"/>
                <a:ext cx="2524125" cy="387350"/>
              </a:xfrm>
              <a:prstGeom prst="rect">
                <a:avLst/>
              </a:prstGeom>
              <a:solidFill>
                <a:schemeClr val="lt1">
                  <a:alpha val="0"/>
                </a:schemeClr>
              </a:solidFill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just">
                  <a:spcAft>
                    <a:spcPts val="0"/>
                  </a:spcAft>
                </a:pPr>
                <a:r>
                  <a:rPr lang="cs-CZ" sz="140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Objem produkce</a:t>
                </a:r>
                <a:r>
                  <a:rPr lang="cs-CZ" sz="1400" i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Q </a:t>
                </a:r>
                <a:r>
                  <a:rPr lang="cs-CZ" sz="140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[ks, bm, …]</a:t>
                </a:r>
              </a:p>
            </p:txBody>
          </p:sp>
        </p:grpSp>
      </p:grpSp>
      <p:grpSp>
        <p:nvGrpSpPr>
          <p:cNvPr id="33" name="Skupina 32"/>
          <p:cNvGrpSpPr/>
          <p:nvPr/>
        </p:nvGrpSpPr>
        <p:grpSpPr>
          <a:xfrm>
            <a:off x="3991483" y="2654146"/>
            <a:ext cx="4975860" cy="1934210"/>
            <a:chOff x="0" y="0"/>
            <a:chExt cx="4975860" cy="1934210"/>
          </a:xfrm>
        </p:grpSpPr>
        <p:cxnSp>
          <p:nvCxnSpPr>
            <p:cNvPr id="34" name="Přímá spojnice se šipkou 33"/>
            <p:cNvCxnSpPr>
              <a:cxnSpLocks/>
            </p:cNvCxnSpPr>
            <p:nvPr/>
          </p:nvCxnSpPr>
          <p:spPr>
            <a:xfrm>
              <a:off x="219075" y="1657350"/>
              <a:ext cx="286766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Přímá spojnice se šipkou 34"/>
            <p:cNvCxnSpPr>
              <a:cxnSpLocks/>
            </p:cNvCxnSpPr>
            <p:nvPr/>
          </p:nvCxnSpPr>
          <p:spPr>
            <a:xfrm flipV="1">
              <a:off x="304800" y="0"/>
              <a:ext cx="19050" cy="179070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Přímá spojnice 35"/>
            <p:cNvCxnSpPr>
              <a:cxnSpLocks/>
            </p:cNvCxnSpPr>
            <p:nvPr/>
          </p:nvCxnSpPr>
          <p:spPr>
            <a:xfrm>
              <a:off x="304800" y="1152525"/>
              <a:ext cx="2451100" cy="12700"/>
            </a:xfrm>
            <a:prstGeom prst="line">
              <a:avLst/>
            </a:prstGeom>
            <a:ln>
              <a:solidFill>
                <a:schemeClr val="tx2">
                  <a:lumMod val="7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Textové pole 24"/>
            <p:cNvSpPr txBox="1">
              <a:spLocks/>
            </p:cNvSpPr>
            <p:nvPr/>
          </p:nvSpPr>
          <p:spPr>
            <a:xfrm>
              <a:off x="2028825" y="857250"/>
              <a:ext cx="1503680" cy="387350"/>
            </a:xfrm>
            <a:prstGeom prst="rect">
              <a:avLst/>
            </a:prstGeom>
            <a:solidFill>
              <a:schemeClr val="tx2">
                <a:lumMod val="60000"/>
                <a:lumOff val="40000"/>
                <a:alpha val="0"/>
              </a:schemeClr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just">
                <a:spcAft>
                  <a:spcPts val="0"/>
                </a:spcAft>
              </a:pPr>
              <a:r>
                <a:rPr lang="cs-CZ" sz="1400" i="1">
                  <a:solidFill>
                    <a:srgbClr val="323E4F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F </a:t>
              </a:r>
              <a:r>
                <a:rPr lang="cs-CZ" sz="1400">
                  <a:solidFill>
                    <a:srgbClr val="323E4F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[Kč]</a:t>
              </a:r>
              <a:endParaRPr lang="cs-CZ" sz="14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8" name="Textové pole 20"/>
            <p:cNvSpPr txBox="1">
              <a:spLocks/>
            </p:cNvSpPr>
            <p:nvPr/>
          </p:nvSpPr>
          <p:spPr>
            <a:xfrm>
              <a:off x="0" y="95250"/>
              <a:ext cx="371475" cy="654050"/>
            </a:xfrm>
            <a:prstGeom prst="rect">
              <a:avLst/>
            </a:prstGeom>
            <a:solidFill>
              <a:schemeClr val="lt1">
                <a:alpha val="0"/>
              </a:schemeClr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just">
                <a:spcAft>
                  <a:spcPts val="0"/>
                </a:spcAft>
              </a:pPr>
              <a:r>
                <a:rPr lang="cs-CZ" sz="1400" i="1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F, f</a:t>
              </a:r>
              <a:endParaRPr lang="cs-CZ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9" name="Oblouk 30"/>
            <p:cNvSpPr>
              <a:spLocks/>
            </p:cNvSpPr>
            <p:nvPr/>
          </p:nvSpPr>
          <p:spPr bwMode="auto">
            <a:xfrm rot="10800000">
              <a:off x="447675" y="76200"/>
              <a:ext cx="4528185" cy="1337945"/>
            </a:xfrm>
            <a:custGeom>
              <a:avLst/>
              <a:gdLst>
                <a:gd name="T0" fmla="*/ 2264092 w 4528109"/>
                <a:gd name="T1" fmla="*/ 0 h 1337844"/>
                <a:gd name="T2" fmla="*/ 4528185 w 4528109"/>
                <a:gd name="T3" fmla="*/ 668973 h 1337844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528109" h="1337844" stroke="0">
                  <a:moveTo>
                    <a:pt x="2264054" y="0"/>
                  </a:moveTo>
                  <a:cubicBezTo>
                    <a:pt x="3514457" y="0"/>
                    <a:pt x="4528109" y="299487"/>
                    <a:pt x="4528109" y="668922"/>
                  </a:cubicBezTo>
                  <a:lnTo>
                    <a:pt x="2264055" y="668922"/>
                  </a:lnTo>
                  <a:cubicBezTo>
                    <a:pt x="2264055" y="445948"/>
                    <a:pt x="2264054" y="222974"/>
                    <a:pt x="2264054" y="0"/>
                  </a:cubicBezTo>
                  <a:close/>
                </a:path>
                <a:path w="4528109" h="1337844" fill="none">
                  <a:moveTo>
                    <a:pt x="2264054" y="0"/>
                  </a:moveTo>
                  <a:cubicBezTo>
                    <a:pt x="3514457" y="0"/>
                    <a:pt x="4528109" y="299487"/>
                    <a:pt x="4528109" y="668922"/>
                  </a:cubicBezTo>
                </a:path>
              </a:pathLst>
            </a:custGeom>
            <a:noFill/>
            <a:ln w="9525">
              <a:solidFill>
                <a:schemeClr val="accent6">
                  <a:lumMod val="75000"/>
                  <a:lumOff val="0"/>
                </a:schemeClr>
              </a:solidFill>
              <a:prstDash val="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cs-CZ"/>
            </a:p>
          </p:txBody>
        </p:sp>
        <p:sp>
          <p:nvSpPr>
            <p:cNvPr id="40" name="Textové pole 31"/>
            <p:cNvSpPr txBox="1">
              <a:spLocks/>
            </p:cNvSpPr>
            <p:nvPr/>
          </p:nvSpPr>
          <p:spPr>
            <a:xfrm>
              <a:off x="1038225" y="1314450"/>
              <a:ext cx="2019300" cy="387350"/>
            </a:xfrm>
            <a:prstGeom prst="rect">
              <a:avLst/>
            </a:prstGeom>
            <a:solidFill>
              <a:schemeClr val="tx2">
                <a:lumMod val="60000"/>
                <a:lumOff val="40000"/>
                <a:alpha val="0"/>
              </a:schemeClr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just">
                <a:spcAft>
                  <a:spcPts val="0"/>
                </a:spcAft>
              </a:pPr>
              <a:r>
                <a:rPr lang="cs-CZ" sz="1400" i="1">
                  <a:solidFill>
                    <a:srgbClr val="538135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f </a:t>
              </a:r>
              <a:r>
                <a:rPr lang="cs-CZ" sz="1400">
                  <a:solidFill>
                    <a:srgbClr val="538135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[Kč/ks, bm, …]</a:t>
              </a:r>
              <a:endParaRPr lang="cs-CZ" sz="14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41" name="Přímá spojnice 40"/>
            <p:cNvCxnSpPr>
              <a:cxnSpLocks/>
            </p:cNvCxnSpPr>
            <p:nvPr/>
          </p:nvCxnSpPr>
          <p:spPr>
            <a:xfrm>
              <a:off x="447675" y="752475"/>
              <a:ext cx="0" cy="945515"/>
            </a:xfrm>
            <a:prstGeom prst="line">
              <a:avLst/>
            </a:prstGeom>
            <a:ln w="63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Textové pole 97"/>
            <p:cNvSpPr txBox="1">
              <a:spLocks/>
            </p:cNvSpPr>
            <p:nvPr/>
          </p:nvSpPr>
          <p:spPr>
            <a:xfrm>
              <a:off x="371475" y="1685925"/>
              <a:ext cx="419100" cy="248285"/>
            </a:xfrm>
            <a:prstGeom prst="rect">
              <a:avLst/>
            </a:prstGeom>
            <a:solidFill>
              <a:schemeClr val="lt1">
                <a:alpha val="0"/>
              </a:schemeClr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just">
                <a:spcAft>
                  <a:spcPts val="0"/>
                </a:spcAft>
              </a:pPr>
              <a:r>
                <a:rPr lang="cs-CZ" sz="14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1</a:t>
              </a:r>
            </a:p>
          </p:txBody>
        </p:sp>
      </p:grpSp>
      <p:sp>
        <p:nvSpPr>
          <p:cNvPr id="43" name="Textové pole 26"/>
          <p:cNvSpPr txBox="1">
            <a:spLocks/>
          </p:cNvSpPr>
          <p:nvPr/>
        </p:nvSpPr>
        <p:spPr>
          <a:xfrm>
            <a:off x="4800946" y="4240515"/>
            <a:ext cx="2762250" cy="394335"/>
          </a:xfrm>
          <a:prstGeom prst="rect">
            <a:avLst/>
          </a:prstGeom>
          <a:solidFill>
            <a:schemeClr val="lt1">
              <a:alpha val="0"/>
            </a:schemeClr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spcAft>
                <a:spcPts val="0"/>
              </a:spcAft>
            </a:pPr>
            <a:r>
              <a:rPr lang="cs-CZ" sz="14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Objem produkce</a:t>
            </a:r>
            <a:r>
              <a:rPr lang="cs-CZ" sz="1400" i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Q </a:t>
            </a:r>
            <a:r>
              <a:rPr lang="cs-CZ" sz="14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[ks, bm, …]</a:t>
            </a:r>
          </a:p>
        </p:txBody>
      </p:sp>
    </p:spTree>
    <p:extLst>
      <p:ext uri="{BB962C8B-B14F-4D97-AF65-F5344CB8AC3E}">
        <p14:creationId xmlns:p14="http://schemas.microsoft.com/office/powerpoint/2010/main" val="4018710004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CONTROLLING: Náklady</a:t>
            </a:r>
            <a:endParaRPr dirty="0"/>
          </a:p>
        </p:txBody>
      </p:sp>
      <p:sp>
        <p:nvSpPr>
          <p:cNvPr id="3" name="Obdélník 2"/>
          <p:cNvSpPr/>
          <p:nvPr/>
        </p:nvSpPr>
        <p:spPr>
          <a:xfrm>
            <a:off x="251640" y="952637"/>
            <a:ext cx="650934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000000"/>
                </a:solidFill>
                <a:latin typeface="+mj-lt"/>
              </a:rPr>
              <a:t>typy variabilních nákladů: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dirty="0">
                <a:solidFill>
                  <a:srgbClr val="000000"/>
                </a:solidFill>
                <a:latin typeface="+mj-lt"/>
              </a:rPr>
              <a:t>proporcionální (lineární)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b="1" dirty="0" err="1">
                <a:solidFill>
                  <a:srgbClr val="000000"/>
                </a:solidFill>
                <a:latin typeface="+mj-lt"/>
              </a:rPr>
              <a:t>nadproporcionální</a:t>
            </a:r>
            <a:r>
              <a:rPr lang="cs-CZ" b="1" dirty="0">
                <a:solidFill>
                  <a:srgbClr val="000000"/>
                </a:solidFill>
                <a:latin typeface="+mj-lt"/>
              </a:rPr>
              <a:t> (progresivní)</a:t>
            </a:r>
            <a:endParaRPr lang="cs-CZ" dirty="0">
              <a:solidFill>
                <a:srgbClr val="000000"/>
              </a:solidFill>
              <a:latin typeface="+mj-lt"/>
            </a:endParaRP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dirty="0" err="1">
                <a:solidFill>
                  <a:srgbClr val="000000"/>
                </a:solidFill>
                <a:latin typeface="+mj-lt"/>
              </a:rPr>
              <a:t>podproporcionální</a:t>
            </a:r>
            <a:r>
              <a:rPr lang="cs-CZ" dirty="0">
                <a:solidFill>
                  <a:srgbClr val="000000"/>
                </a:solidFill>
                <a:latin typeface="+mj-lt"/>
              </a:rPr>
              <a:t> (regresivní)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000000"/>
                </a:solidFill>
                <a:latin typeface="+mj-lt"/>
              </a:rPr>
              <a:t>typy fixních nákladů:</a:t>
            </a:r>
          </a:p>
          <a:p>
            <a:pPr marL="720000" lvl="1" indent="-342900">
              <a:buFont typeface="Courier New" panose="02070309020205020404" pitchFamily="49" charset="0"/>
              <a:buChar char="o"/>
            </a:pPr>
            <a:r>
              <a:rPr lang="cs-CZ" dirty="0">
                <a:solidFill>
                  <a:srgbClr val="000000"/>
                </a:solidFill>
                <a:latin typeface="+mj-lt"/>
              </a:rPr>
              <a:t>dle ovlivnitelnosti:</a:t>
            </a:r>
          </a:p>
          <a:p>
            <a:pPr marL="1200150" lvl="2" indent="-285750">
              <a:buFont typeface="Wingdings" panose="05000000000000000000" pitchFamily="2" charset="2"/>
              <a:buChar char="v"/>
            </a:pPr>
            <a:r>
              <a:rPr lang="cs-CZ" sz="1600" i="1" dirty="0">
                <a:latin typeface="+mj-lt"/>
              </a:rPr>
              <a:t>utopené</a:t>
            </a:r>
            <a:r>
              <a:rPr lang="cs-CZ" sz="1600" dirty="0">
                <a:latin typeface="+mj-lt"/>
              </a:rPr>
              <a:t> (vynaloženy před zahájením výrobní či nevýrobní činnosti daného podniku)</a:t>
            </a:r>
          </a:p>
          <a:p>
            <a:pPr marL="1200150" lvl="2" indent="-285750">
              <a:buFont typeface="Wingdings" panose="05000000000000000000" pitchFamily="2" charset="2"/>
              <a:buChar char="v"/>
            </a:pPr>
            <a:r>
              <a:rPr lang="cs-CZ" sz="1600" i="1" dirty="0">
                <a:latin typeface="+mj-lt"/>
              </a:rPr>
              <a:t>vyhnutelné</a:t>
            </a:r>
            <a:r>
              <a:rPr lang="cs-CZ" dirty="0">
                <a:latin typeface="+mj-lt"/>
              </a:rPr>
              <a:t> </a:t>
            </a:r>
            <a:r>
              <a:rPr lang="cs-CZ" sz="1600" dirty="0">
                <a:latin typeface="+mj-lt"/>
              </a:rPr>
              <a:t>(bezprostředně spojeny s investičním rozhodnutím)</a:t>
            </a:r>
          </a:p>
          <a:p>
            <a:pPr marL="1200150" lvl="2" indent="-285750">
              <a:buFont typeface="Wingdings" panose="05000000000000000000" pitchFamily="2" charset="2"/>
              <a:buChar char="v"/>
            </a:pPr>
            <a:endParaRPr lang="cs-CZ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70725830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CONTROLLING: Náklady</a:t>
            </a:r>
            <a:endParaRPr dirty="0"/>
          </a:p>
        </p:txBody>
      </p:sp>
      <p:sp>
        <p:nvSpPr>
          <p:cNvPr id="3" name="Obdélník 2"/>
          <p:cNvSpPr/>
          <p:nvPr/>
        </p:nvSpPr>
        <p:spPr>
          <a:xfrm>
            <a:off x="251639" y="722020"/>
            <a:ext cx="7856281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20000" lvl="1" indent="-285750">
              <a:buFont typeface="Courier New" panose="02070309020205020404" pitchFamily="49" charset="0"/>
              <a:buChar char="o"/>
            </a:pPr>
            <a:r>
              <a:rPr lang="cs-CZ" dirty="0"/>
              <a:t>dle vztahu k objemu výroby:</a:t>
            </a:r>
          </a:p>
          <a:p>
            <a:pPr marL="1200150" lvl="2" indent="-285750">
              <a:buFont typeface="Wingdings" panose="05000000000000000000" pitchFamily="2" charset="2"/>
              <a:buChar char="v"/>
            </a:pPr>
            <a:r>
              <a:rPr lang="cs-CZ" sz="1600" i="1" dirty="0"/>
              <a:t>absolutně fixní</a:t>
            </a:r>
            <a:r>
              <a:rPr lang="cs-CZ" sz="1600" dirty="0"/>
              <a:t>:</a:t>
            </a:r>
          </a:p>
          <a:p>
            <a:pPr marL="1657350" lvl="3" indent="-285750">
              <a:buFont typeface="Wingdings" panose="05000000000000000000" pitchFamily="2" charset="2"/>
              <a:buChar char="q"/>
            </a:pPr>
            <a:r>
              <a:rPr lang="cs-CZ" sz="1600" u="sng" dirty="0"/>
              <a:t>jednorázové</a:t>
            </a:r>
            <a:r>
              <a:rPr lang="cs-CZ" sz="1600" dirty="0"/>
              <a:t> (před zahájením činnosti, např. náklady na záběh školení, licence) </a:t>
            </a:r>
          </a:p>
          <a:p>
            <a:pPr marL="1657350" lvl="3" indent="-285750">
              <a:buFont typeface="Wingdings" panose="05000000000000000000" pitchFamily="2" charset="2"/>
              <a:buChar char="q"/>
            </a:pPr>
            <a:r>
              <a:rPr lang="cs-CZ" sz="1600" u="sng" dirty="0"/>
              <a:t>průběžné</a:t>
            </a:r>
            <a:r>
              <a:rPr lang="cs-CZ" sz="1600" dirty="0"/>
              <a:t> (odpisy budov, pojištění, nájemné, mzdy režijních pracovníků) </a:t>
            </a:r>
          </a:p>
          <a:p>
            <a:pPr marL="1200150" lvl="2" indent="-285750">
              <a:buFont typeface="Wingdings" panose="05000000000000000000" pitchFamily="2" charset="2"/>
              <a:buChar char="v"/>
            </a:pPr>
            <a:r>
              <a:rPr lang="cs-CZ" sz="1600" i="1" dirty="0">
                <a:latin typeface="+mj-lt"/>
              </a:rPr>
              <a:t>relativně fixní </a:t>
            </a:r>
            <a:r>
              <a:rPr lang="cs-CZ" sz="1600" dirty="0">
                <a:latin typeface="+mj-lt"/>
              </a:rPr>
              <a:t>(měnící se skokem) – změna při překročení určité hranice objemu výroby</a:t>
            </a:r>
          </a:p>
          <a:p>
            <a:pPr marL="1200150" lvl="2" indent="-285750">
              <a:buFont typeface="Wingdings" panose="05000000000000000000" pitchFamily="2" charset="2"/>
              <a:buChar char="v"/>
            </a:pPr>
            <a:r>
              <a:rPr lang="cs-CZ" sz="1600" i="1" dirty="0">
                <a:latin typeface="+mj-lt"/>
              </a:rPr>
              <a:t>remanentní náklady </a:t>
            </a:r>
            <a:r>
              <a:rPr lang="cs-CZ" dirty="0">
                <a:latin typeface="+mj-lt"/>
              </a:rPr>
              <a:t>– </a:t>
            </a:r>
            <a:r>
              <a:rPr lang="cs-CZ" sz="1600" dirty="0">
                <a:latin typeface="+mj-lt"/>
              </a:rPr>
              <a:t>mění se skokem, k tomuto „skoku“ nedochází bezprostředně před nebo po nárůstu nebo poklesu objemu výroby, ale v určitém předstihu nebo zpoždění </a:t>
            </a:r>
          </a:p>
          <a:p>
            <a:pPr marL="720000" lvl="1" indent="-285750">
              <a:buFont typeface="Courier New" panose="02070309020205020404" pitchFamily="49" charset="0"/>
              <a:buChar char="o"/>
            </a:pPr>
            <a:endParaRPr lang="cs-CZ" dirty="0">
              <a:latin typeface="+mj-lt"/>
            </a:endParaRPr>
          </a:p>
        </p:txBody>
      </p:sp>
      <p:grpSp>
        <p:nvGrpSpPr>
          <p:cNvPr id="5" name="Skupina 4"/>
          <p:cNvGrpSpPr/>
          <p:nvPr/>
        </p:nvGrpSpPr>
        <p:grpSpPr>
          <a:xfrm>
            <a:off x="0" y="3176265"/>
            <a:ext cx="3174577" cy="1967235"/>
            <a:chOff x="0" y="0"/>
            <a:chExt cx="3228975" cy="2070735"/>
          </a:xfrm>
        </p:grpSpPr>
        <p:grpSp>
          <p:nvGrpSpPr>
            <p:cNvPr id="6" name="Skupina 5"/>
            <p:cNvGrpSpPr/>
            <p:nvPr/>
          </p:nvGrpSpPr>
          <p:grpSpPr>
            <a:xfrm>
              <a:off x="0" y="85725"/>
              <a:ext cx="3228975" cy="1985010"/>
              <a:chOff x="0" y="0"/>
              <a:chExt cx="3228975" cy="1985010"/>
            </a:xfrm>
          </p:grpSpPr>
          <p:sp>
            <p:nvSpPr>
              <p:cNvPr id="13" name="Textové pole 245"/>
              <p:cNvSpPr txBox="1">
                <a:spLocks/>
              </p:cNvSpPr>
              <p:nvPr/>
            </p:nvSpPr>
            <p:spPr>
              <a:xfrm>
                <a:off x="0" y="0"/>
                <a:ext cx="419100" cy="272955"/>
              </a:xfrm>
              <a:prstGeom prst="rect">
                <a:avLst/>
              </a:prstGeom>
              <a:solidFill>
                <a:schemeClr val="lt1">
                  <a:alpha val="0"/>
                </a:schemeClr>
              </a:solidFill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just">
                  <a:spcAft>
                    <a:spcPts val="0"/>
                  </a:spcAft>
                </a:pPr>
                <a:r>
                  <a:rPr lang="cs-CZ" sz="1400" i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F</a:t>
                </a:r>
                <a:endParaRPr lang="cs-CZ" sz="14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14" name="Skupina 13"/>
              <p:cNvGrpSpPr/>
              <p:nvPr/>
            </p:nvGrpSpPr>
            <p:grpSpPr>
              <a:xfrm>
                <a:off x="466725" y="689233"/>
                <a:ext cx="2762250" cy="1295777"/>
                <a:chOff x="0" y="51058"/>
                <a:chExt cx="2762250" cy="1295777"/>
              </a:xfrm>
            </p:grpSpPr>
            <p:sp>
              <p:nvSpPr>
                <p:cNvPr id="15" name="Textové pole 250"/>
                <p:cNvSpPr txBox="1">
                  <a:spLocks/>
                </p:cNvSpPr>
                <p:nvPr/>
              </p:nvSpPr>
              <p:spPr>
                <a:xfrm>
                  <a:off x="1381124" y="51058"/>
                  <a:ext cx="809625" cy="387350"/>
                </a:xfrm>
                <a:prstGeom prst="rect">
                  <a:avLst/>
                </a:prstGeom>
                <a:solidFill>
                  <a:schemeClr val="tx2">
                    <a:lumMod val="60000"/>
                    <a:lumOff val="40000"/>
                    <a:alpha val="0"/>
                  </a:schemeClr>
                </a:solidFill>
                <a:ln w="6350">
                  <a:noFill/>
                </a:ln>
                <a:effectLst/>
              </p:spPr>
              <p:style>
                <a:lnRef idx="0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just">
                    <a:spcAft>
                      <a:spcPts val="0"/>
                    </a:spcAft>
                  </a:pPr>
                  <a:r>
                    <a:rPr lang="cs-CZ" sz="1400" i="1" dirty="0">
                      <a:solidFill>
                        <a:srgbClr val="323E4F"/>
                      </a:solidFill>
                      <a:effectLst/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F</a:t>
                  </a:r>
                  <a:r>
                    <a:rPr lang="cs-CZ" sz="1400" baseline="-25000" dirty="0">
                      <a:solidFill>
                        <a:srgbClr val="323E4F"/>
                      </a:solidFill>
                      <a:effectLst/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2</a:t>
                  </a:r>
                  <a:r>
                    <a:rPr lang="cs-CZ" sz="1400" i="1" dirty="0">
                      <a:solidFill>
                        <a:srgbClr val="323E4F"/>
                      </a:solidFill>
                      <a:effectLst/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 </a:t>
                  </a:r>
                  <a:r>
                    <a:rPr lang="cs-CZ" sz="1400" dirty="0">
                      <a:solidFill>
                        <a:srgbClr val="323E4F"/>
                      </a:solidFill>
                      <a:effectLst/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[Kč]</a:t>
                  </a:r>
                  <a:endParaRPr lang="cs-CZ" sz="14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6" name="Textové pole 242"/>
                <p:cNvSpPr txBox="1">
                  <a:spLocks/>
                </p:cNvSpPr>
                <p:nvPr/>
              </p:nvSpPr>
              <p:spPr>
                <a:xfrm>
                  <a:off x="0" y="952500"/>
                  <a:ext cx="2762250" cy="394335"/>
                </a:xfrm>
                <a:prstGeom prst="rect">
                  <a:avLst/>
                </a:prstGeom>
                <a:solidFill>
                  <a:schemeClr val="lt1">
                    <a:alpha val="0"/>
                  </a:schemeClr>
                </a:solidFill>
                <a:ln w="6350">
                  <a:noFill/>
                </a:ln>
                <a:effectLst/>
              </p:spPr>
              <p:style>
                <a:lnRef idx="0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just">
                    <a:spcAft>
                      <a:spcPts val="0"/>
                    </a:spcAft>
                  </a:pPr>
                  <a:r>
                    <a:rPr lang="cs-CZ" sz="1400">
                      <a:effectLst/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Objem produkce</a:t>
                  </a:r>
                  <a:r>
                    <a:rPr lang="cs-CZ" sz="1400" i="1">
                      <a:effectLst/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 Q </a:t>
                  </a:r>
                  <a:r>
                    <a:rPr lang="cs-CZ" sz="1400">
                      <a:effectLst/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[ks, bm, …]</a:t>
                  </a:r>
                </a:p>
              </p:txBody>
            </p:sp>
          </p:grpSp>
        </p:grpSp>
        <p:grpSp>
          <p:nvGrpSpPr>
            <p:cNvPr id="7" name="Skupina 6"/>
            <p:cNvGrpSpPr/>
            <p:nvPr/>
          </p:nvGrpSpPr>
          <p:grpSpPr>
            <a:xfrm>
              <a:off x="219075" y="0"/>
              <a:ext cx="2867660" cy="1790700"/>
              <a:chOff x="0" y="0"/>
              <a:chExt cx="2867660" cy="1790700"/>
            </a:xfrm>
          </p:grpSpPr>
          <p:cxnSp>
            <p:nvCxnSpPr>
              <p:cNvPr id="8" name="Přímá spojnice se šipkou 7"/>
              <p:cNvCxnSpPr>
                <a:cxnSpLocks/>
              </p:cNvCxnSpPr>
              <p:nvPr/>
            </p:nvCxnSpPr>
            <p:spPr>
              <a:xfrm flipV="1">
                <a:off x="85725" y="0"/>
                <a:ext cx="19050" cy="179070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Přímá spojnice 8"/>
              <p:cNvCxnSpPr>
                <a:cxnSpLocks/>
              </p:cNvCxnSpPr>
              <p:nvPr/>
            </p:nvCxnSpPr>
            <p:spPr>
              <a:xfrm>
                <a:off x="114300" y="1190625"/>
                <a:ext cx="1219200" cy="0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Přímá spojnice 9"/>
              <p:cNvCxnSpPr>
                <a:cxnSpLocks/>
              </p:cNvCxnSpPr>
              <p:nvPr/>
            </p:nvCxnSpPr>
            <p:spPr>
              <a:xfrm>
                <a:off x="1333500" y="790575"/>
                <a:ext cx="1219200" cy="0"/>
              </a:xfrm>
              <a:prstGeom prst="line">
                <a:avLst/>
              </a:prstGeom>
              <a:ln>
                <a:solidFill>
                  <a:schemeClr val="tx2">
                    <a:lumMod val="75000"/>
                  </a:schemeClr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Přímá spojnice 10"/>
              <p:cNvCxnSpPr>
                <a:cxnSpLocks/>
              </p:cNvCxnSpPr>
              <p:nvPr/>
            </p:nvCxnSpPr>
            <p:spPr>
              <a:xfrm flipH="1">
                <a:off x="1323975" y="781050"/>
                <a:ext cx="0" cy="393700"/>
              </a:xfrm>
              <a:prstGeom prst="line">
                <a:avLst/>
              </a:prstGeom>
              <a:ln>
                <a:solidFill>
                  <a:schemeClr val="tx2">
                    <a:lumMod val="75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Přímá spojnice se šipkou 11"/>
              <p:cNvCxnSpPr>
                <a:cxnSpLocks/>
              </p:cNvCxnSpPr>
              <p:nvPr/>
            </p:nvCxnSpPr>
            <p:spPr>
              <a:xfrm>
                <a:off x="0" y="1647825"/>
                <a:ext cx="2867660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7" name="Textové pole 21543"/>
          <p:cNvSpPr txBox="1">
            <a:spLocks/>
          </p:cNvSpPr>
          <p:nvPr/>
        </p:nvSpPr>
        <p:spPr>
          <a:xfrm>
            <a:off x="1448566" y="4175512"/>
            <a:ext cx="753959" cy="397238"/>
          </a:xfrm>
          <a:prstGeom prst="rect">
            <a:avLst/>
          </a:prstGeom>
          <a:solidFill>
            <a:schemeClr val="tx2">
              <a:lumMod val="60000"/>
              <a:lumOff val="40000"/>
              <a:alpha val="0"/>
            </a:schemeClr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spcAft>
                <a:spcPts val="0"/>
              </a:spcAft>
            </a:pPr>
            <a:r>
              <a:rPr lang="cs-CZ" sz="1400" i="1" dirty="0">
                <a:solidFill>
                  <a:srgbClr val="323E4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</a:t>
            </a:r>
            <a:r>
              <a:rPr lang="cs-CZ" sz="1400" baseline="-25000" dirty="0">
                <a:solidFill>
                  <a:srgbClr val="323E4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cs-CZ" sz="1400" i="1" dirty="0">
                <a:solidFill>
                  <a:srgbClr val="323E4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400" dirty="0">
                <a:solidFill>
                  <a:srgbClr val="323E4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[Kč]</a:t>
            </a:r>
            <a:endParaRPr lang="cs-CZ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Obdélník 1"/>
          <p:cNvSpPr/>
          <p:nvPr/>
        </p:nvSpPr>
        <p:spPr>
          <a:xfrm>
            <a:off x="402675" y="3552158"/>
            <a:ext cx="286969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1400" dirty="0">
                <a:latin typeface="Times New Roman" panose="02020603050405020304" pitchFamily="18" charset="0"/>
                <a:ea typeface="Calibri" panose="020F0502020204030204" pitchFamily="34" charset="0"/>
              </a:rPr>
              <a:t>Skoková změna výše fixních nákladů</a:t>
            </a: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49726004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CONTROLLING: Náklady</a:t>
            </a:r>
            <a:endParaRPr dirty="0"/>
          </a:p>
        </p:txBody>
      </p:sp>
      <p:sp>
        <p:nvSpPr>
          <p:cNvPr id="3" name="Obdélník 2"/>
          <p:cNvSpPr/>
          <p:nvPr/>
        </p:nvSpPr>
        <p:spPr>
          <a:xfrm>
            <a:off x="251640" y="630720"/>
            <a:ext cx="748836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cs-CZ" b="1" u="sng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Příklad</a:t>
            </a:r>
            <a:endParaRPr lang="cs-CZ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Rozhodněte, zda se jedná o fixní nebo variabilní náklady v každém z následujících </a:t>
            </a:r>
            <a:r>
              <a:rPr lang="cs-CZ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případů:</a:t>
            </a:r>
          </a:p>
          <a:p>
            <a:pPr algn="just">
              <a:spcAft>
                <a:spcPts val="0"/>
              </a:spcAft>
            </a:pPr>
            <a:endParaRPr lang="cs-CZ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 algn="just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měsíční mzdy vedení podniku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odpisy výrobní haly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spotřeba papíru při výrobě knih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spotřeba plynu k vytápění výrobní haly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náklady na pořízení zboží (prodejna)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propagace značky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spotřeba elektřiny v kancelářské budově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poplatek za připojení k internetu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spotřeba benzínu taxikářského vozu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cs-CZ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spotřeba benzínu v automobilu, který slouží pro potřeby vedoucích pracovníků</a:t>
            </a:r>
          </a:p>
        </p:txBody>
      </p:sp>
    </p:spTree>
    <p:extLst>
      <p:ext uri="{BB962C8B-B14F-4D97-AF65-F5344CB8AC3E}">
        <p14:creationId xmlns:p14="http://schemas.microsoft.com/office/powerpoint/2010/main" val="3513932414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6FCAF99-648F-1B46-A9E8-C55C333EF9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3688" y="2139702"/>
            <a:ext cx="5832648" cy="720080"/>
          </a:xfrm>
        </p:spPr>
        <p:txBody>
          <a:bodyPr/>
          <a:lstStyle/>
          <a:p>
            <a:r>
              <a:rPr lang="cs-CZ" sz="4000" dirty="0"/>
              <a:t>Děkuji za pozornost </a:t>
            </a:r>
            <a:r>
              <a:rPr lang="cs-CZ" sz="4000" dirty="0">
                <a:sym typeface="Wingdings" pitchFamily="2" charset="2"/>
              </a:rPr>
              <a:t></a:t>
            </a:r>
            <a:endParaRPr lang="cs-CZ" sz="4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95575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7335"/>
    </mc:Choice>
    <mc:Fallback xmlns="">
      <p:transition spd="slow" advTm="17335"/>
    </mc:Fallback>
  </mc:AlternateContent>
  <p:extLst mod="1">
    <p:ext uri="{E180D4A7-C9FB-4DFB-919C-405C955672EB}">
      <p14:showEvtLst xmlns:p14="http://schemas.microsoft.com/office/powerpoint/2010/main">
        <p14:playEvt time="270" objId="3"/>
        <p14:stopEvt time="17168" objId="3"/>
      </p14:showEvtLst>
    </p:ext>
  </p:extLs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640" y="833254"/>
            <a:ext cx="7429320" cy="26314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první čtvrtina 20. století – zdokonalování nákladového účetnictví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1912 </a:t>
            </a:r>
            <a:r>
              <a:rPr lang="cs-CZ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Donaldson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Brown – sestavil </a:t>
            </a:r>
            <a:r>
              <a:rPr lang="cs-CZ" sz="2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DuPontův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rozklad rentability investovaného kapitálu (ROI) na ziskovost tržeb a obrat investovaného kapitálu</a:t>
            </a:r>
            <a:r>
              <a:rPr lang="cs-CZ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hospodářská krize - zvýšení požadavků na řízení nákladů a podnikové plánování</a:t>
            </a:r>
          </a:p>
        </p:txBody>
      </p:sp>
    </p:spTree>
    <p:extLst>
      <p:ext uri="{BB962C8B-B14F-4D97-AF65-F5344CB8AC3E}">
        <p14:creationId xmlns:p14="http://schemas.microsoft.com/office/powerpoint/2010/main" val="1310471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349624" y="628601"/>
            <a:ext cx="7450314" cy="44781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1931 – založení </a:t>
            </a:r>
            <a:r>
              <a:rPr lang="cs-CZ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Controller´s</a:t>
            </a:r>
            <a:r>
              <a:rPr 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 Institute </a:t>
            </a:r>
            <a:r>
              <a:rPr lang="cs-CZ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 America:</a:t>
            </a:r>
          </a:p>
          <a:p>
            <a:pPr marL="1257300" lvl="2" indent="-342900">
              <a:spcBef>
                <a:spcPts val="500"/>
              </a:spcBef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časopis Controller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1944 - výzkumná instituce controllingu – </a:t>
            </a:r>
            <a:r>
              <a:rPr lang="cs-CZ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Controllership</a:t>
            </a:r>
            <a:r>
              <a:rPr 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Foundation</a:t>
            </a:r>
            <a:r>
              <a:rPr 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1257300" lvl="2" indent="-342900">
              <a:spcBef>
                <a:spcPts val="500"/>
              </a:spcBef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1946 - první </a:t>
            </a: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oficiální souhrn úloh controllera:  </a:t>
            </a:r>
          </a:p>
          <a:p>
            <a:pPr marL="1714500" lvl="3" indent="-342900">
              <a:spcBef>
                <a:spcPts val="500"/>
              </a:spcBef>
              <a:buFont typeface="Wingdings" panose="05000000000000000000" pitchFamily="2" charset="2"/>
              <a:buChar char="q"/>
            </a:pP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sestavovat celopodnikový plán</a:t>
            </a:r>
          </a:p>
          <a:p>
            <a:pPr marL="1714500" lvl="3" indent="-342900">
              <a:spcBef>
                <a:spcPts val="500"/>
              </a:spcBef>
              <a:buFont typeface="Wingdings" panose="05000000000000000000" pitchFamily="2" charset="2"/>
              <a:buChar char="q"/>
            </a:pP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srovnávat plán s výsledkem</a:t>
            </a:r>
          </a:p>
          <a:p>
            <a:pPr marL="1714500" lvl="3" indent="-342900">
              <a:spcBef>
                <a:spcPts val="500"/>
              </a:spcBef>
              <a:buFont typeface="Wingdings" panose="05000000000000000000" pitchFamily="2" charset="2"/>
              <a:buChar char="q"/>
            </a:pP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informovat všechny úrovně vedení o zjištěném</a:t>
            </a:r>
          </a:p>
          <a:p>
            <a:pPr marL="1714500" lvl="3" indent="-342900">
              <a:spcBef>
                <a:spcPts val="500"/>
              </a:spcBef>
              <a:buFont typeface="Wingdings" panose="05000000000000000000" pitchFamily="2" charset="2"/>
              <a:buChar char="q"/>
            </a:pP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měřit úspěšnost</a:t>
            </a:r>
          </a:p>
          <a:p>
            <a:pPr marL="1714500" lvl="3" indent="-342900">
              <a:spcBef>
                <a:spcPts val="500"/>
              </a:spcBef>
              <a:buFont typeface="Wingdings" panose="05000000000000000000" pitchFamily="2" charset="2"/>
              <a:buChar char="q"/>
            </a:pP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změřit daňové dopady</a:t>
            </a:r>
          </a:p>
          <a:p>
            <a:pPr marL="1714500" lvl="3" indent="-342900">
              <a:spcBef>
                <a:spcPts val="500"/>
              </a:spcBef>
              <a:buFont typeface="Wingdings" panose="05000000000000000000" pitchFamily="2" charset="2"/>
              <a:buChar char="q"/>
            </a:pP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starat se o dodatečné pojištění majetku</a:t>
            </a:r>
          </a:p>
          <a:p>
            <a:pPr marL="1714500" lvl="3" indent="-342900">
              <a:spcBef>
                <a:spcPts val="500"/>
              </a:spcBef>
              <a:buFont typeface="Wingdings" panose="05000000000000000000" pitchFamily="2" charset="2"/>
              <a:buChar char="q"/>
            </a:pPr>
            <a:r>
              <a:rPr lang="cs-CZ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předjímat účinky vnějších vlivů na podnik </a:t>
            </a:r>
          </a:p>
        </p:txBody>
      </p:sp>
    </p:spTree>
    <p:extLst>
      <p:ext uri="{BB962C8B-B14F-4D97-AF65-F5344CB8AC3E}">
        <p14:creationId xmlns:p14="http://schemas.microsoft.com/office/powerpoint/2010/main" val="40093349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484738" y="697618"/>
            <a:ext cx="7270976" cy="30085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50. a 60. léta 20. století – největší rozmach controllingu v USA:</a:t>
            </a:r>
          </a:p>
          <a:p>
            <a:pPr marL="1257300" lvl="2" indent="-342900">
              <a:spcBef>
                <a:spcPts val="500"/>
              </a:spcBef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souhrnné vyhodnocování a dlouhodobé plánování se stalo standardní náplní práce controllera</a:t>
            </a:r>
            <a:endParaRPr lang="cs-CZ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70. léta 20. století - funkce controllera se postupně přetvořila do funkce finančního manažera:</a:t>
            </a:r>
          </a:p>
          <a:p>
            <a:pPr marL="1257300" lvl="2" indent="-342900">
              <a:spcBef>
                <a:spcPts val="500"/>
              </a:spcBef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jeho náplní bylo plánování, získávání kapitálu, účetnictví, poradenství a controlling</a:t>
            </a:r>
          </a:p>
        </p:txBody>
      </p:sp>
    </p:spTree>
    <p:extLst>
      <p:ext uri="{BB962C8B-B14F-4D97-AF65-F5344CB8AC3E}">
        <p14:creationId xmlns:p14="http://schemas.microsoft.com/office/powerpoint/2010/main" val="16326694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484738" y="697618"/>
            <a:ext cx="7270976" cy="37317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80. léta 20. století – přerůstáním nákladového účetnictví do manažerského:</a:t>
            </a:r>
          </a:p>
          <a:p>
            <a:pPr marL="1257300" lvl="2" indent="-342900">
              <a:spcBef>
                <a:spcPts val="500"/>
              </a:spcBef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nové nástroje a přístupy</a:t>
            </a:r>
          </a:p>
          <a:p>
            <a:pPr marL="1257300" lvl="2" indent="-342900">
              <a:spcBef>
                <a:spcPts val="500"/>
              </a:spcBef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procesní orientace</a:t>
            </a:r>
          </a:p>
          <a:p>
            <a:pPr marL="1257300" lvl="2" indent="-342900">
              <a:spcBef>
                <a:spcPts val="500"/>
              </a:spcBef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Activity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Based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Costing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, Target </a:t>
            </a:r>
            <a:r>
              <a:rPr lang="cs-CZ" dirty="0" err="1">
                <a:latin typeface="Calibri" panose="020F0502020204030204" pitchFamily="34" charset="0"/>
                <a:cs typeface="Calibri" panose="020F0502020204030204" pitchFamily="34" charset="0"/>
              </a:rPr>
              <a:t>Costing</a:t>
            </a:r>
            <a:endParaRPr lang="cs-CZ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b="1" dirty="0">
                <a:latin typeface="Calibri" panose="020F0502020204030204" pitchFamily="34" charset="0"/>
                <a:cs typeface="Calibri" panose="020F0502020204030204" pitchFamily="34" charset="0"/>
              </a:rPr>
              <a:t>controlling neoznačuje specializovanou činnost controllerů, ale představuje jednu ze základních funkcí managementu, měly by se jím zabývat všechny útvary podniku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17319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349624" y="847876"/>
            <a:ext cx="7333773" cy="26314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b="1" dirty="0">
                <a:latin typeface="Calibri" panose="020F0502020204030204" pitchFamily="34" charset="0"/>
                <a:cs typeface="Calibri" panose="020F0502020204030204" pitchFamily="34" charset="0"/>
              </a:rPr>
              <a:t>úspěšný controlling zajišťuje rozpoznání potenciálních a aktuálních odchylek od plánu a jejich odstranění managementem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v současnosti termín controlling takřka neznají – používá se termín </a:t>
            </a:r>
            <a:r>
              <a:rPr lang="cs-CZ" sz="2000" b="1" dirty="0">
                <a:latin typeface="Calibri" panose="020F0502020204030204" pitchFamily="34" charset="0"/>
                <a:cs typeface="Calibri" panose="020F0502020204030204" pitchFamily="34" charset="0"/>
              </a:rPr>
              <a:t>manažerské účetnictví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controlling chápán jako řízení a regulace podnikových procesů</a:t>
            </a:r>
          </a:p>
        </p:txBody>
      </p:sp>
    </p:spTree>
    <p:extLst>
      <p:ext uri="{BB962C8B-B14F-4D97-AF65-F5344CB8AC3E}">
        <p14:creationId xmlns:p14="http://schemas.microsoft.com/office/powerpoint/2010/main" val="20874361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457199" y="694313"/>
            <a:ext cx="7225553" cy="29469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5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cs-CZ" sz="28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Controlling v německé jazykové oblasti </a:t>
            </a:r>
            <a:endParaRPr lang="cs-CZ" sz="28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 němčině neexistuje odpovídající slovo se stejným významovým obsahem – převzato z angličtiny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controlling se rozšířil díky americkým dceřiným společnostem po 2. světové válce</a:t>
            </a:r>
          </a:p>
          <a:p>
            <a:pPr marL="800100" lvl="1" indent="-34290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 konce 70. let se rozvíjel controlling pouze v podnikové praxi</a:t>
            </a:r>
          </a:p>
        </p:txBody>
      </p:sp>
    </p:spTree>
    <p:extLst>
      <p:ext uri="{BB962C8B-B14F-4D97-AF65-F5344CB8AC3E}">
        <p14:creationId xmlns:p14="http://schemas.microsoft.com/office/powerpoint/2010/main" val="27256963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699891" y="834789"/>
            <a:ext cx="7180729" cy="31316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současnost – controlling považován za samostatnou teoretickou disciplínu v rámci podnikové ekonomiky, která vychází ze systémového přístupu</a:t>
            </a:r>
          </a:p>
          <a:p>
            <a:pPr marL="742950" lvl="1" indent="-285750">
              <a:spcBef>
                <a:spcPts val="50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úkoly controllera:</a:t>
            </a:r>
          </a:p>
          <a:p>
            <a:pPr marL="1257300" lvl="2" indent="-342900">
              <a:spcBef>
                <a:spcPts val="500"/>
              </a:spcBef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plánovat, kontrolovat a získávat informace využitelné pro rozvoj podniku</a:t>
            </a:r>
          </a:p>
          <a:p>
            <a:pPr marL="1257300" lvl="2" indent="-342900">
              <a:spcBef>
                <a:spcPts val="500"/>
              </a:spcBef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controller je nositelem funkce controllingu a poradcem managementu</a:t>
            </a:r>
          </a:p>
        </p:txBody>
      </p:sp>
    </p:spTree>
    <p:extLst>
      <p:ext uri="{BB962C8B-B14F-4D97-AF65-F5344CB8AC3E}">
        <p14:creationId xmlns:p14="http://schemas.microsoft.com/office/powerpoint/2010/main" val="294203230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1069</TotalTime>
  <Words>1466</Words>
  <Application>Microsoft Macintosh PowerPoint</Application>
  <PresentationFormat>Předvádění na obrazovce (16:9)</PresentationFormat>
  <Paragraphs>223</Paragraphs>
  <Slides>28</Slides>
  <Notes>25</Notes>
  <HiddenSlides>0</HiddenSlides>
  <MMClips>0</MMClips>
  <ScaleCrop>false</ScaleCrop>
  <HeadingPairs>
    <vt:vector size="6" baseType="variant">
      <vt:variant>
        <vt:lpstr>Použitá písma</vt:lpstr>
      </vt:variant>
      <vt:variant>
        <vt:i4>8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28</vt:i4>
      </vt:variant>
    </vt:vector>
  </HeadingPairs>
  <TitlesOfParts>
    <vt:vector size="37" baseType="lpstr">
      <vt:lpstr>Arial</vt:lpstr>
      <vt:lpstr>Calibri</vt:lpstr>
      <vt:lpstr>Courier New</vt:lpstr>
      <vt:lpstr>DejaVu Sans</vt:lpstr>
      <vt:lpstr>StarSymbol</vt:lpstr>
      <vt:lpstr>Symbol</vt:lpstr>
      <vt:lpstr>Times New Roman</vt:lpstr>
      <vt:lpstr>Wingdings</vt:lpstr>
      <vt:lpstr>Office Theme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Děkuji za pozornost 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Tomáš Pražák</cp:lastModifiedBy>
  <cp:revision>356</cp:revision>
  <dcterms:created xsi:type="dcterms:W3CDTF">2016-07-06T15:42:34Z</dcterms:created>
  <dcterms:modified xsi:type="dcterms:W3CDTF">2023-10-02T07:23:08Z</dcterms:modified>
  <dc:language>cs-CZ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28</vt:i4>
  </property>
  <property fmtid="{D5CDD505-2E9C-101B-9397-08002B2CF9AE}" pid="8" name="PresentationFormat">
    <vt:lpwstr>Předvádění na obrazovce (16:9)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29</vt:i4>
  </property>
</Properties>
</file>