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336" r:id="rId2"/>
    <p:sldId id="387" r:id="rId3"/>
    <p:sldId id="388" r:id="rId4"/>
    <p:sldId id="389" r:id="rId5"/>
    <p:sldId id="352" r:id="rId6"/>
    <p:sldId id="360" r:id="rId7"/>
    <p:sldId id="356" r:id="rId8"/>
    <p:sldId id="361" r:id="rId9"/>
    <p:sldId id="359" r:id="rId10"/>
    <p:sldId id="353" r:id="rId11"/>
    <p:sldId id="350" r:id="rId12"/>
    <p:sldId id="355" r:id="rId13"/>
    <p:sldId id="354" r:id="rId14"/>
    <p:sldId id="375" r:id="rId15"/>
    <p:sldId id="381" r:id="rId16"/>
    <p:sldId id="293" r:id="rId17"/>
    <p:sldId id="391" r:id="rId18"/>
    <p:sldId id="297" r:id="rId19"/>
    <p:sldId id="390" r:id="rId20"/>
    <p:sldId id="298" r:id="rId21"/>
    <p:sldId id="288" r:id="rId22"/>
    <p:sldId id="392" r:id="rId23"/>
    <p:sldId id="363" r:id="rId24"/>
    <p:sldId id="286" r:id="rId2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2925" autoAdjust="0"/>
  </p:normalViewPr>
  <p:slideViewPr>
    <p:cSldViewPr snapToGrid="0">
      <p:cViewPr varScale="1">
        <p:scale>
          <a:sx n="158" d="100"/>
          <a:sy n="158" d="100"/>
        </p:scale>
        <p:origin x="8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9303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8417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94963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3088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3725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7197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22726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22726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64743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33501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6424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8134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39960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29827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29827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486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063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3085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518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772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823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855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026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09.10.2023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967" y="337003"/>
            <a:ext cx="3709051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>
              <a:lnSpc>
                <a:spcPct val="100000"/>
              </a:lnSpc>
            </a:pPr>
            <a:r>
              <a:rPr lang="cs-CZ" sz="4800" b="1" dirty="0">
                <a:latin typeface="Times New Roman"/>
              </a:rPr>
              <a:t>CONTROLLING:
</a:t>
            </a:r>
            <a:r>
              <a:rPr lang="cs-CZ" sz="3200" b="1" dirty="0">
                <a:latin typeface="Times New Roman"/>
              </a:rPr>
              <a:t>úvod do problematiky II.</a:t>
            </a:r>
            <a:endParaRPr lang="cs-CZ" sz="2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376524" y="3732812"/>
            <a:ext cx="2361078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Tomáš Pražák,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4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88640" y="527392"/>
            <a:ext cx="7397515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Hlavní funkce controllingu </a:t>
            </a: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– </a:t>
            </a: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podle náplně činnosti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plánovací funkce: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controllingové aktivity v každé fázi plánovacího cyklu 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dokumentární funkce: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sběr a úschova relevantních informací</a:t>
            </a: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jako zdroje pro příslušné analýzy</a:t>
            </a:r>
          </a:p>
        </p:txBody>
      </p:sp>
    </p:spTree>
    <p:extLst>
      <p:ext uri="{BB962C8B-B14F-4D97-AF65-F5344CB8AC3E}">
        <p14:creationId xmlns:p14="http://schemas.microsoft.com/office/powerpoint/2010/main" val="1173938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48235" y="852811"/>
            <a:ext cx="7162800" cy="2762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kontrolní a analytická funkce: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kontrola a řízení všech procesů v podniku, jejich analýza a určování odchylek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podávání hlášení (tzv. reportů) externím a  vnitropodnikovým uživatelům a subjektům  </a:t>
            </a:r>
          </a:p>
        </p:txBody>
      </p:sp>
    </p:spTree>
    <p:extLst>
      <p:ext uri="{BB962C8B-B14F-4D97-AF65-F5344CB8AC3E}">
        <p14:creationId xmlns:p14="http://schemas.microsoft.com/office/powerpoint/2010/main" val="1246096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590511" y="752207"/>
            <a:ext cx="739751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Hlavní funkce controllingu</a:t>
            </a: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 – </a:t>
            </a: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podle oblasti působení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jako podsystém řízení podniku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výkony a služby pro řízení a podpora managementu při plnění jeho úloh – štábní výkony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koordinační funkce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nastavení komunikačních vazeb zajišťujících optimální propojení jednotlivých organizačních jednotek </a:t>
            </a:r>
          </a:p>
        </p:txBody>
      </p:sp>
    </p:spTree>
    <p:extLst>
      <p:ext uri="{BB962C8B-B14F-4D97-AF65-F5344CB8AC3E}">
        <p14:creationId xmlns:p14="http://schemas.microsoft.com/office/powerpoint/2010/main" val="3545569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75907"/>
            <a:ext cx="739751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ea typeface="Calibri" panose="020F0502020204030204" pitchFamily="34" charset="0"/>
              </a:rPr>
              <a:t>inovační funkce</a:t>
            </a:r>
            <a:r>
              <a:rPr lang="cs-CZ" sz="2800" dirty="0">
                <a:solidFill>
                  <a:srgbClr val="000000"/>
                </a:solidFill>
                <a:ea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orientace controllingu na budoucnost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požadavek na informace, které umožní přijímat opatření, která se projeví pozitivním  budoucím  vývojem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vyvolání aktivit, které rozběhnou inovace žádoucím směrem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ovlivněna skutečným stavem rovnováhy cílů v podniku</a:t>
            </a:r>
          </a:p>
        </p:txBody>
      </p:sp>
    </p:spTree>
    <p:extLst>
      <p:ext uri="{BB962C8B-B14F-4D97-AF65-F5344CB8AC3E}">
        <p14:creationId xmlns:p14="http://schemas.microsoft.com/office/powerpoint/2010/main" val="598669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93702" y="824719"/>
            <a:ext cx="7386918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informační funkce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tvorba konzistentních informací pro management: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množství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časové dimenze a přenosu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významu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Náklady na informace</a:t>
            </a:r>
          </a:p>
        </p:txBody>
      </p:sp>
    </p:spTree>
    <p:extLst>
      <p:ext uri="{BB962C8B-B14F-4D97-AF65-F5344CB8AC3E}">
        <p14:creationId xmlns:p14="http://schemas.microsoft.com/office/powerpoint/2010/main" val="768060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5" name="Obrázek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018" y="293677"/>
            <a:ext cx="4151510" cy="484982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délník 1"/>
          <p:cNvSpPr/>
          <p:nvPr/>
        </p:nvSpPr>
        <p:spPr>
          <a:xfrm>
            <a:off x="757550" y="728395"/>
            <a:ext cx="29000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Služby a výkony poskytované controllingem na jednotlivých úrovních řízení podniku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036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3" name="Obdélník 2"/>
          <p:cNvSpPr/>
          <p:nvPr/>
        </p:nvSpPr>
        <p:spPr>
          <a:xfrm>
            <a:off x="272692" y="741517"/>
            <a:ext cx="7397515" cy="51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  <a:latin typeface="+mj-lt"/>
              </a:rPr>
              <a:t>Controller</a:t>
            </a:r>
            <a:r>
              <a:rPr lang="cs-CZ" sz="2600" b="1" dirty="0">
                <a:solidFill>
                  <a:srgbClr val="307871"/>
                </a:solidFill>
                <a:latin typeface="+mj-lt"/>
              </a:rPr>
              <a:t> a jeho úkoly</a:t>
            </a:r>
          </a:p>
        </p:txBody>
      </p:sp>
    </p:spTree>
    <p:extLst>
      <p:ext uri="{BB962C8B-B14F-4D97-AF65-F5344CB8AC3E}">
        <p14:creationId xmlns:p14="http://schemas.microsoft.com/office/powerpoint/2010/main" val="140618063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3" name="Obdélník 2"/>
          <p:cNvSpPr/>
          <p:nvPr/>
        </p:nvSpPr>
        <p:spPr>
          <a:xfrm>
            <a:off x="272692" y="741517"/>
            <a:ext cx="7397515" cy="51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  <a:latin typeface="+mj-lt"/>
              </a:rPr>
              <a:t>Controller</a:t>
            </a:r>
            <a:r>
              <a:rPr lang="cs-CZ" sz="2600" b="1" dirty="0">
                <a:solidFill>
                  <a:srgbClr val="307871"/>
                </a:solidFill>
                <a:latin typeface="+mj-lt"/>
              </a:rPr>
              <a:t> a jeho dovednosti</a:t>
            </a:r>
          </a:p>
        </p:txBody>
      </p:sp>
    </p:spTree>
    <p:extLst>
      <p:ext uri="{BB962C8B-B14F-4D97-AF65-F5344CB8AC3E}">
        <p14:creationId xmlns:p14="http://schemas.microsoft.com/office/powerpoint/2010/main" val="10133297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3" name="Obdélník 2"/>
          <p:cNvSpPr/>
          <p:nvPr/>
        </p:nvSpPr>
        <p:spPr>
          <a:xfrm>
            <a:off x="2447960" y="735967"/>
            <a:ext cx="4395755" cy="5133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</a:rPr>
              <a:t>Controller</a:t>
            </a:r>
            <a:r>
              <a:rPr lang="cs-CZ" sz="2600" b="1" dirty="0">
                <a:solidFill>
                  <a:srgbClr val="307871"/>
                </a:solidFill>
              </a:rPr>
              <a:t> versus manažer</a:t>
            </a:r>
          </a:p>
        </p:txBody>
      </p:sp>
    </p:spTree>
    <p:extLst>
      <p:ext uri="{BB962C8B-B14F-4D97-AF65-F5344CB8AC3E}">
        <p14:creationId xmlns:p14="http://schemas.microsoft.com/office/powerpoint/2010/main" val="42757589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299580" y="1451336"/>
          <a:ext cx="739248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506">
                <a:tc>
                  <a:txBody>
                    <a:bodyPr/>
                    <a:lstStyle/>
                    <a:p>
                      <a:pPr algn="ctr"/>
                      <a:r>
                        <a:rPr lang="cs-CZ" dirty="0" err="1">
                          <a:solidFill>
                            <a:schemeClr val="tx1"/>
                          </a:solidFill>
                        </a:rPr>
                        <a:t>Controller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Manažer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639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Koordinuje základy plánování a rozhodování, je manažerem procesu tvorby rozpočtu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Poskytuje hodnoty základních veličin pro tvorbu rozpočtu, stanovuje cíle podniku, přijímá opatření k jejich dosažení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a rozhoduje o výběru varianty dalšího postupu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913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Periodicky informuje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o výši  a příčinách odchylek skutečné hodnoty od požadované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Zodpovídá za přijímání nápravných opatření k odstranění odchylek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050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Připravuje nabídku poradenství ve všech oblastech controllingu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Spotřebovává nabízené poradenské aktivity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2447960" y="735967"/>
            <a:ext cx="4395755" cy="5133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</a:rPr>
              <a:t>Controller</a:t>
            </a:r>
            <a:r>
              <a:rPr lang="cs-CZ" sz="2600" b="1" dirty="0">
                <a:solidFill>
                  <a:srgbClr val="307871"/>
                </a:solidFill>
              </a:rPr>
              <a:t> versus manažer</a:t>
            </a:r>
          </a:p>
        </p:txBody>
      </p:sp>
    </p:spTree>
    <p:extLst>
      <p:ext uri="{BB962C8B-B14F-4D97-AF65-F5344CB8AC3E}">
        <p14:creationId xmlns:p14="http://schemas.microsoft.com/office/powerpoint/2010/main" val="300130169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69569" y="701201"/>
            <a:ext cx="7389563" cy="317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Cíle controllingu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Bezprostřední (věcné, přímé) cíle: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anticipace a adaptace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reakce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koordinace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proveditelnosti plánů</a:t>
            </a:r>
          </a:p>
        </p:txBody>
      </p:sp>
    </p:spTree>
    <p:extLst>
      <p:ext uri="{BB962C8B-B14F-4D97-AF65-F5344CB8AC3E}">
        <p14:creationId xmlns:p14="http://schemas.microsoft.com/office/powerpoint/2010/main" val="4639897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251640" y="1244694"/>
          <a:ext cx="7392480" cy="2873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4291">
                <a:tc>
                  <a:txBody>
                    <a:bodyPr/>
                    <a:lstStyle/>
                    <a:p>
                      <a:pPr algn="ctr"/>
                      <a:r>
                        <a:rPr lang="cs-CZ" dirty="0" err="1">
                          <a:solidFill>
                            <a:schemeClr val="tx1"/>
                          </a:solidFill>
                        </a:rPr>
                        <a:t>Controller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Manažer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Garantuje celopodnikovou metodiku v oblasti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podnikohospodářských činností a nástrojů controllingu, koordinuje procesy v oblasti řízení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Vytváří předpoklady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pro možnost řízení podniku s orientací na cíle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Aktivně působí v oblastí rozvoje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podniku – katalyzátor inovačních procesů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Aktivně se podílí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na přípravě inovací a nese zodpovědnost za jejich realizaci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Působí v roli poradce manažera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Využívá </a:t>
                      </a:r>
                      <a:r>
                        <a:rPr lang="cs-CZ" sz="1600" b="0" dirty="0" err="1">
                          <a:solidFill>
                            <a:schemeClr val="tx1"/>
                          </a:solidFill>
                        </a:rPr>
                        <a:t>controllera</a:t>
                      </a:r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 při výkonu své funkce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4189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  <p:sp>
        <p:nvSpPr>
          <p:cNvPr id="4" name="Obdélník 3"/>
          <p:cNvSpPr/>
          <p:nvPr/>
        </p:nvSpPr>
        <p:spPr>
          <a:xfrm>
            <a:off x="251641" y="818519"/>
            <a:ext cx="843844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Koeficient reakce: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Udává stupeň variability nákladů při změně objemu výroby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Východisko při zařazení nákladů mezi fixní a variabilní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latin typeface="+mj-lt"/>
            </a:endParaRPr>
          </a:p>
          <a:p>
            <a:endParaRPr lang="cs-CZ" dirty="0"/>
          </a:p>
          <a:p>
            <a:r>
              <a:rPr lang="cs-CZ" dirty="0"/>
              <a:t>k = 1 		jsou  proporcionální</a:t>
            </a:r>
          </a:p>
          <a:p>
            <a:r>
              <a:rPr lang="cs-CZ" dirty="0"/>
              <a:t>0 &lt; k &lt; 1 	jsou degresívní (pokles nákladů s růstem objemu)</a:t>
            </a:r>
          </a:p>
          <a:p>
            <a:r>
              <a:rPr lang="cs-CZ" dirty="0"/>
              <a:t>k &gt; 1 		jsou progresívní (rychlejší růst než objem)</a:t>
            </a:r>
          </a:p>
          <a:p>
            <a:r>
              <a:rPr lang="cs-CZ" dirty="0"/>
              <a:t>k &lt; 0		jsou regresívní (pokles úrovně, redukce nákladů variabilních)</a:t>
            </a:r>
          </a:p>
          <a:p>
            <a:endParaRPr lang="cs-CZ" dirty="0">
              <a:latin typeface="+mj-lt"/>
            </a:endParaRPr>
          </a:p>
          <a:p>
            <a:r>
              <a:rPr lang="cs-CZ" dirty="0"/>
              <a:t>Pozn. Pro stejné jednotky (v Kč):	</a:t>
            </a:r>
            <a:r>
              <a:rPr lang="cs-CZ" b="1" dirty="0"/>
              <a:t>k = (N1/N0)/(V1/V0)</a:t>
            </a:r>
          </a:p>
          <a:p>
            <a:r>
              <a:rPr lang="cs-CZ" dirty="0">
                <a:latin typeface="+mj-lt"/>
              </a:rPr>
              <a:t> </a:t>
            </a:r>
            <a:r>
              <a:rPr lang="cs-CZ" b="1" dirty="0">
                <a:solidFill>
                  <a:srgbClr val="000000"/>
                </a:solidFill>
                <a:latin typeface="+mj-lt"/>
              </a:rPr>
              <a:t> 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72777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  <p:sp>
        <p:nvSpPr>
          <p:cNvPr id="4" name="Obdélník 3"/>
          <p:cNvSpPr/>
          <p:nvPr/>
        </p:nvSpPr>
        <p:spPr>
          <a:xfrm>
            <a:off x="251642" y="818519"/>
            <a:ext cx="739973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+mj-lt"/>
              </a:rPr>
              <a:t>Příklad:</a:t>
            </a:r>
          </a:p>
          <a:p>
            <a:r>
              <a:rPr lang="cs-CZ" dirty="0">
                <a:latin typeface="+mj-lt"/>
              </a:rPr>
              <a:t>Výše energetických nákladů v roce 2022 činila 55 600 Kč, v roce 2023 byla tato výše 29 300 Kč. Tržby v roce 2022 činily 820 500 Kč, v roce 2023 byly ve výši 865 000 Kč. Vypočítejte koeficient reakce.</a:t>
            </a:r>
          </a:p>
          <a:p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  <a:p>
            <a:r>
              <a:rPr lang="cs-CZ" dirty="0">
                <a:latin typeface="+mj-lt"/>
              </a:rPr>
              <a:t> </a:t>
            </a:r>
            <a:r>
              <a:rPr lang="cs-CZ" b="1" dirty="0">
                <a:solidFill>
                  <a:srgbClr val="000000"/>
                </a:solidFill>
                <a:latin typeface="+mj-lt"/>
              </a:rPr>
              <a:t> 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112190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FEC5316-4161-0A49-D5AD-CD1EEBDBEC4D}"/>
              </a:ext>
            </a:extLst>
          </p:cNvPr>
          <p:cNvSpPr txBox="1"/>
          <p:nvPr/>
        </p:nvSpPr>
        <p:spPr>
          <a:xfrm>
            <a:off x="736375" y="963147"/>
            <a:ext cx="725447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>
                <a:latin typeface="+mj-lt"/>
              </a:rPr>
              <a:t>Příklad:</a:t>
            </a:r>
          </a:p>
          <a:p>
            <a:pPr algn="just"/>
            <a:r>
              <a:rPr lang="cs-CZ" dirty="0">
                <a:latin typeface="+mj-lt"/>
              </a:rPr>
              <a:t>Výše energetických nákladů v roce 2014 činila 55 600 Kč, v roce 2015 byla tato výše 29 300 Kč. Tržby v roce 2014 činily 820 500 Kč, v roce 2015 byly ve výši 865 000 Kč. Vypočítejte koeficient reakce.</a:t>
            </a:r>
          </a:p>
          <a:p>
            <a:endParaRPr lang="cs-CZ" dirty="0">
              <a:latin typeface="+mj-lt"/>
            </a:endParaRPr>
          </a:p>
          <a:p>
            <a:r>
              <a:rPr lang="cs-CZ" b="1" dirty="0">
                <a:latin typeface="+mj-lt"/>
              </a:rPr>
              <a:t>Řešení:</a:t>
            </a:r>
          </a:p>
          <a:p>
            <a:r>
              <a:rPr lang="cs-CZ" dirty="0"/>
              <a:t>k = (N1/N0)/(V1/V0)</a:t>
            </a:r>
          </a:p>
          <a:p>
            <a:r>
              <a:rPr lang="cs-CZ" dirty="0">
                <a:latin typeface="+mj-lt"/>
              </a:rPr>
              <a:t>k = (29 300/55 600)(865 000/820 500) = 0,527/1,054 = 0,5</a:t>
            </a:r>
          </a:p>
        </p:txBody>
      </p:sp>
    </p:spTree>
    <p:extLst>
      <p:ext uri="{BB962C8B-B14F-4D97-AF65-F5344CB8AC3E}">
        <p14:creationId xmlns:p14="http://schemas.microsoft.com/office/powerpoint/2010/main" val="411838081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258764" y="163461"/>
            <a:ext cx="7177876" cy="50724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600" b="1" dirty="0">
                <a:solidFill>
                  <a:srgbClr val="307871"/>
                </a:solidFill>
                <a:ea typeface="+mn-ea"/>
                <a:cs typeface="+mn-cs"/>
              </a:rPr>
              <a:t>Pro správné hodnocení nákladů je třeba znát: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4294967295"/>
          </p:nvPr>
        </p:nvSpPr>
        <p:spPr>
          <a:xfrm>
            <a:off x="409018" y="874514"/>
            <a:ext cx="7335758" cy="339447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sz="1600" b="1" dirty="0">
                <a:latin typeface="+mj-lt"/>
              </a:rPr>
              <a:t>Celkové náklady</a:t>
            </a:r>
            <a:r>
              <a:rPr lang="cs-CZ" sz="1600" dirty="0">
                <a:latin typeface="+mj-lt"/>
              </a:rPr>
              <a:t>, jako funkci objemu výroby </a:t>
            </a:r>
            <a:r>
              <a:rPr lang="cs-CZ" sz="1600" b="1" i="1" dirty="0">
                <a:latin typeface="+mj-lt"/>
              </a:rPr>
              <a:t>CN</a:t>
            </a:r>
            <a:r>
              <a:rPr lang="cs-CZ" sz="1600" b="1" dirty="0">
                <a:latin typeface="+mj-lt"/>
              </a:rPr>
              <a:t>= </a:t>
            </a:r>
            <a:r>
              <a:rPr lang="cs-CZ" sz="1600" b="1" i="1" dirty="0">
                <a:latin typeface="+mj-lt"/>
              </a:rPr>
              <a:t>f</a:t>
            </a:r>
            <a:r>
              <a:rPr lang="cs-CZ" sz="1600" b="1" dirty="0">
                <a:latin typeface="+mj-lt"/>
              </a:rPr>
              <a:t>(</a:t>
            </a:r>
            <a:r>
              <a:rPr lang="cs-CZ" sz="1600" b="1" i="1" dirty="0">
                <a:latin typeface="+mj-lt"/>
              </a:rPr>
              <a:t>Q</a:t>
            </a:r>
            <a:r>
              <a:rPr lang="cs-CZ" sz="1600" b="1" dirty="0">
                <a:latin typeface="+mj-lt"/>
              </a:rPr>
              <a:t>)</a:t>
            </a:r>
          </a:p>
          <a:p>
            <a:pPr lvl="1"/>
            <a:r>
              <a:rPr lang="cs-CZ" sz="1200" dirty="0">
                <a:latin typeface="+mj-lt"/>
              </a:rPr>
              <a:t>Mělo by platit, že s růstem produkce by měly celkové náklady také růst</a:t>
            </a:r>
          </a:p>
          <a:p>
            <a:pPr eaLnBrk="1" hangingPunct="1"/>
            <a:r>
              <a:rPr lang="cs-CZ" sz="1600" b="1" dirty="0">
                <a:latin typeface="+mj-lt"/>
              </a:rPr>
              <a:t>Průměrné náklady </a:t>
            </a:r>
            <a:r>
              <a:rPr lang="cs-CZ" sz="1600" b="1" i="1" dirty="0">
                <a:latin typeface="+mj-lt"/>
              </a:rPr>
              <a:t>CN</a:t>
            </a:r>
            <a:r>
              <a:rPr lang="cs-CZ" sz="1600" b="1" dirty="0">
                <a:latin typeface="+mj-lt"/>
              </a:rPr>
              <a:t>/</a:t>
            </a:r>
            <a:r>
              <a:rPr lang="cs-CZ" sz="1600" b="1" i="1" dirty="0">
                <a:latin typeface="+mj-lt"/>
              </a:rPr>
              <a:t>Q</a:t>
            </a:r>
          </a:p>
          <a:p>
            <a:pPr eaLnBrk="1" hangingPunct="1"/>
            <a:r>
              <a:rPr lang="cs-CZ" sz="1600" b="1" dirty="0">
                <a:latin typeface="+mj-lt"/>
                <a:cs typeface="Times New Roman" pitchFamily="18" charset="0"/>
              </a:rPr>
              <a:t>Výsledek hospodaření: Výnosy-celkové náklady</a:t>
            </a:r>
          </a:p>
          <a:p>
            <a:pPr>
              <a:defRPr/>
            </a:pPr>
            <a:r>
              <a:rPr lang="cs-CZ" sz="1600" b="1" dirty="0"/>
              <a:t>Rentabilita nákladů</a:t>
            </a:r>
            <a:r>
              <a:rPr lang="cs-CZ" sz="1600" dirty="0"/>
              <a:t>: zisk/náklady</a:t>
            </a:r>
          </a:p>
          <a:p>
            <a:pPr>
              <a:defRPr/>
            </a:pPr>
            <a:r>
              <a:rPr lang="cs-CZ" sz="1600" b="1" dirty="0"/>
              <a:t>Rentabilita tržeb</a:t>
            </a:r>
            <a:r>
              <a:rPr lang="cs-CZ" sz="1600" dirty="0"/>
              <a:t>: zisk/tržby</a:t>
            </a:r>
          </a:p>
          <a:p>
            <a:pPr>
              <a:defRPr/>
            </a:pPr>
            <a:r>
              <a:rPr lang="cs-CZ" sz="1600" b="1" dirty="0"/>
              <a:t>Nákladová účinnost</a:t>
            </a:r>
            <a:r>
              <a:rPr lang="cs-CZ" sz="1600" dirty="0"/>
              <a:t>: tržby/náklady …. mělo by být vyšší jak 1 </a:t>
            </a:r>
          </a:p>
          <a:p>
            <a:pPr>
              <a:defRPr/>
            </a:pPr>
            <a:r>
              <a:rPr lang="cs-CZ" sz="1600" b="1" dirty="0"/>
              <a:t>Nákladovost h:</a:t>
            </a:r>
            <a:r>
              <a:rPr lang="cs-CZ" sz="1600" dirty="0"/>
              <a:t> náklady/výnosy(tržby) … opačný poměr, měl by být nižší jak 1</a:t>
            </a:r>
          </a:p>
          <a:p>
            <a:pPr>
              <a:defRPr/>
            </a:pPr>
            <a:r>
              <a:rPr lang="cs-CZ" sz="1600" b="1" dirty="0"/>
              <a:t>Procentní změna </a:t>
            </a:r>
            <a:r>
              <a:rPr lang="cs-CZ" sz="1600" dirty="0"/>
              <a:t>(PZ) nákladů na korunu výnosů:</a:t>
            </a:r>
          </a:p>
          <a:p>
            <a:pPr lvl="1">
              <a:defRPr/>
            </a:pPr>
            <a:r>
              <a:rPr lang="cs-CZ" sz="1100" dirty="0"/>
              <a:t>PZ= (h</a:t>
            </a:r>
            <a:r>
              <a:rPr lang="cs-CZ" sz="1100" baseline="-25000" dirty="0"/>
              <a:t>1</a:t>
            </a:r>
            <a:r>
              <a:rPr lang="cs-CZ" sz="1100" dirty="0"/>
              <a:t>-h</a:t>
            </a:r>
            <a:r>
              <a:rPr lang="cs-CZ" sz="1100" baseline="-25000" dirty="0"/>
              <a:t>0</a:t>
            </a:r>
            <a:r>
              <a:rPr lang="cs-CZ" sz="1100" dirty="0"/>
              <a:t>) / h</a:t>
            </a:r>
            <a:r>
              <a:rPr lang="cs-CZ" sz="1100" baseline="-25000" dirty="0"/>
              <a:t>0</a:t>
            </a:r>
            <a:r>
              <a:rPr lang="cs-CZ" sz="1100" dirty="0"/>
              <a:t> x100,</a:t>
            </a:r>
          </a:p>
          <a:p>
            <a:pPr lvl="1">
              <a:defRPr/>
            </a:pPr>
            <a:r>
              <a:rPr lang="cs-CZ" sz="1200" dirty="0"/>
              <a:t>h</a:t>
            </a:r>
            <a:r>
              <a:rPr lang="cs-CZ" sz="1200" baseline="-25000" dirty="0"/>
              <a:t>0</a:t>
            </a:r>
            <a:r>
              <a:rPr lang="cs-CZ" sz="1200" dirty="0"/>
              <a:t> je skutečná nákladovost dosažená v minulém roce</a:t>
            </a:r>
          </a:p>
          <a:p>
            <a:pPr lvl="1">
              <a:defRPr/>
            </a:pPr>
            <a:r>
              <a:rPr lang="cs-CZ" sz="1200" dirty="0"/>
              <a:t>h</a:t>
            </a:r>
            <a:r>
              <a:rPr lang="cs-CZ" sz="1200" baseline="-25000" dirty="0"/>
              <a:t>1</a:t>
            </a:r>
            <a:r>
              <a:rPr lang="cs-CZ" sz="1200" dirty="0"/>
              <a:t> je plánovaná nebo očekávaná nákladovost v běžném roce</a:t>
            </a:r>
          </a:p>
          <a:p>
            <a:pPr eaLnBrk="1" hangingPunct="1"/>
            <a:endParaRPr lang="cs-CZ" sz="1800" b="1" dirty="0">
              <a:latin typeface="+mj-lt"/>
            </a:endParaRPr>
          </a:p>
          <a:p>
            <a:pPr eaLnBrk="1" hangingPunct="1"/>
            <a:endParaRPr lang="cs-CZ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412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57200" y="882682"/>
            <a:ext cx="7342094" cy="2482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Zprostředkované (nepřímé) cíle: </a:t>
            </a:r>
          </a:p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cíle zájmových skupin, jejichž dosažení má controlling podpořit: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zaměstnanci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okolí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vlastníci</a:t>
            </a:r>
          </a:p>
        </p:txBody>
      </p:sp>
    </p:spTree>
    <p:extLst>
      <p:ext uri="{BB962C8B-B14F-4D97-AF65-F5344CB8AC3E}">
        <p14:creationId xmlns:p14="http://schemas.microsoft.com/office/powerpoint/2010/main" val="415508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71530"/>
            <a:ext cx="73895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předpokladem pro stálost podniku je přibližně rovnoměrné splnění cílů ve všech oblastech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599" y="1747311"/>
            <a:ext cx="5871883" cy="2955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992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80444" y="527392"/>
            <a:ext cx="7268477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Koncepce controllingu</a:t>
            </a:r>
          </a:p>
          <a:p>
            <a:pPr marL="171450" indent="-17145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poskytují informaci o cílech a funkcích controllingu</a:t>
            </a:r>
          </a:p>
          <a:p>
            <a:pPr marL="171450" indent="-17145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z přímých cílů lze odvodit čtyři typy koncepcí: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vnitropodnikové propočty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informace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cíle podniku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vztažená k systému řízení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65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67094" y="420605"/>
            <a:ext cx="7448689" cy="380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vnitropodnikové propočty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poskytuje informace, které vznikly v rámci početnictví:</a:t>
            </a:r>
          </a:p>
          <a:p>
            <a:pPr marL="914400" lvl="1" indent="-457200">
              <a:spcBef>
                <a:spcPts val="12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účetnictví, statistiky, kalkulace a rozpočty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početnictví slouží jako nástroj, který management využívá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potenciál controllingu není plně využit</a:t>
            </a:r>
          </a:p>
        </p:txBody>
      </p:sp>
    </p:spTree>
    <p:extLst>
      <p:ext uri="{BB962C8B-B14F-4D97-AF65-F5344CB8AC3E}">
        <p14:creationId xmlns:p14="http://schemas.microsoft.com/office/powerpoint/2010/main" val="3819632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67094" y="420605"/>
            <a:ext cx="7448689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informace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poskytuje informace pocházející z podnikového početnictví, ale informační základna je zde rozšířena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důraz na provázanost mezi získanými informace a požadavky na ně kladenými – controlling je koordinátor informací: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připravuje a analyzuje informace relevantní pro ekonomické řízení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zodpovědnost za reportingový systém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225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33840" y="337003"/>
            <a:ext cx="738861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5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cíle podniku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praxi často uplatňovaný přístup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chápán jako nástroj podniku sloužící k dosažení jeho přímých cílů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uplatňuje se zde pravidlo: </a:t>
            </a:r>
          </a:p>
          <a:p>
            <a:pPr lvl="1" algn="just">
              <a:spcBef>
                <a:spcPts val="500"/>
              </a:spcBef>
              <a:spcAft>
                <a:spcPts val="10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Řídit podle cílů, ne podle denní operativy.</a:t>
            </a:r>
          </a:p>
        </p:txBody>
      </p:sp>
    </p:spTree>
    <p:extLst>
      <p:ext uri="{BB962C8B-B14F-4D97-AF65-F5344CB8AC3E}">
        <p14:creationId xmlns:p14="http://schemas.microsoft.com/office/powerpoint/2010/main" val="3991465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33840" y="337003"/>
            <a:ext cx="7388619" cy="362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500"/>
              </a:spcBef>
              <a:spcAft>
                <a:spcPts val="1000"/>
              </a:spcAft>
            </a:pPr>
            <a:r>
              <a:rPr lang="cs-CZ" sz="28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vztažená k systému řízení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chápán jako podsystém systému řízení: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- koncentrace na plánování a kontrolu v operativní i strategické oblasti včetně poskytování informací, tzn. zaměření na informace a zisk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- orientace na koordinaci podsystémů řízení (systém ŘLZ, hodnotový systém, systém plánování a kontroly, systém zajištění informací, organizační systém), tzn. snaha o dosažení všech cílů podniku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393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</TotalTime>
  <Words>1053</Words>
  <Application>Microsoft Macintosh PowerPoint</Application>
  <PresentationFormat>Předvádění na obrazovce (16:9)</PresentationFormat>
  <Paragraphs>173</Paragraphs>
  <Slides>24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1" baseType="lpstr">
      <vt:lpstr>Arial</vt:lpstr>
      <vt:lpstr>Calibri</vt:lpstr>
      <vt:lpstr>Courier New</vt:lpstr>
      <vt:lpstr>StarSymbol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 správné hodnocení nákladů je třeba znát: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Tomáš Pražák</cp:lastModifiedBy>
  <cp:revision>401</cp:revision>
  <dcterms:created xsi:type="dcterms:W3CDTF">2016-07-06T15:42:34Z</dcterms:created>
  <dcterms:modified xsi:type="dcterms:W3CDTF">2023-10-09T08:44:17Z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