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6"/>
  </p:notesMasterIdLst>
  <p:sldIdLst>
    <p:sldId id="317" r:id="rId3"/>
    <p:sldId id="386" r:id="rId4"/>
    <p:sldId id="384" r:id="rId5"/>
    <p:sldId id="306" r:id="rId6"/>
    <p:sldId id="319" r:id="rId7"/>
    <p:sldId id="305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299" r:id="rId19"/>
    <p:sldId id="300" r:id="rId20"/>
    <p:sldId id="301" r:id="rId21"/>
    <p:sldId id="302" r:id="rId22"/>
    <p:sldId id="303" r:id="rId23"/>
    <p:sldId id="304" r:id="rId24"/>
    <p:sldId id="320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5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41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53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8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667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1569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51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1226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206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661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509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146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893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428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232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039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059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061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58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040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16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>
              <a:lnSpc>
                <a:spcPct val="100000"/>
              </a:lnSpc>
            </a:pPr>
            <a:endParaRPr lang="cs-CZ" sz="3200" b="1" dirty="0">
              <a:latin typeface="Times New Roman"/>
            </a:endParaRPr>
          </a:p>
          <a:p>
            <a:r>
              <a:rPr lang="cs-CZ" sz="4700" b="1" dirty="0">
                <a:solidFill>
                  <a:schemeClr val="bg1"/>
                </a:solidFill>
                <a:latin typeface="Times New Roman"/>
              </a:rPr>
              <a:t>CONTROLLING: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518726" y="331430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927731"/>
            <a:ext cx="65488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hlavním nástrojem je finanční analýza: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finanční účetnictví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manažerské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ekonomické statistiky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další zdroje peněžního a kapitálového trhu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052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</a:rPr>
              <a:t>Finanční analýza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ohodnocení minulosti, současnosti a předpokládané budoucnosti finančního hospodaření podniku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 pomocí speciálních metodických prostředků provézt diagnózu finančního hospodaření podniku a podchytit všechny jeho složky (analýza rentability, analýza zadluženosti, analýza likvidity,…)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finanční poměrové ukazatele </a:t>
            </a:r>
          </a:p>
        </p:txBody>
      </p:sp>
    </p:spTree>
    <p:extLst>
      <p:ext uri="{BB962C8B-B14F-4D97-AF65-F5344CB8AC3E}">
        <p14:creationId xmlns:p14="http://schemas.microsoft.com/office/powerpoint/2010/main" val="630070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2675" y="750754"/>
            <a:ext cx="7366289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Investiční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plánování a stanovování reálných cílů, hodnocení výsledků v porovnání s cíli, analyzování odchylek, reportování významných výstupů z oblasti řízení investic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každá investiční činnost probíhá ve třech fázích: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Příprava investice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Realizace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Provoz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výpočet návratnosti investic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2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15251" y="871809"/>
            <a:ext cx="74883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nákupu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řízení zásob – analýza ABC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definování zodpovědnosti (za materiál, zboží, polotovary, hotové výrobky)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vyhodnocování odchylek v nákupu dle zodpovědností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volba strategických dodavatelů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hodnocení dodavatelů a jejich bonita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optimalizace stavu zásob, plynulý tok kvalitního materiálu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vysokou kvalitu a nízké nákupní ceny </a:t>
            </a:r>
          </a:p>
        </p:txBody>
      </p:sp>
    </p:spTree>
    <p:extLst>
      <p:ext uri="{BB962C8B-B14F-4D97-AF65-F5344CB8AC3E}">
        <p14:creationId xmlns:p14="http://schemas.microsoft.com/office/powerpoint/2010/main" val="1985012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55007" y="825644"/>
            <a:ext cx="748836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prodeje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orientace na rentabilní segmenty, vyhodnocování produktu, odběratele, regionu,…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efektivitu vynakládání přímých nákladů souvisejících s realizací produktu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relevantní informace pro strategické rozhodování v prodeji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cílené směřování marketingových nákladů </a:t>
            </a:r>
          </a:p>
        </p:txBody>
      </p:sp>
    </p:spTree>
    <p:extLst>
      <p:ext uri="{BB962C8B-B14F-4D97-AF65-F5344CB8AC3E}">
        <p14:creationId xmlns:p14="http://schemas.microsoft.com/office/powerpoint/2010/main" val="36257688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93001" y="740477"/>
            <a:ext cx="7405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Výrobní controlling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+mj-lt"/>
              </a:rPr>
              <a:t>tlak na efektivitu jednicových nákladů </a:t>
            </a:r>
            <a:endParaRPr lang="pl-PL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Vyhodnocování odchylek ve spotřebě jednicových nákladů dle místa vzniku a dle zodpovědností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Motivace zainteresovaných skupin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relevantní informace pro strategické rozhodování ve výrobě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Zvyšování efektivnosti výroby prostřednictvím optimalizace kapacit</a:t>
            </a:r>
          </a:p>
        </p:txBody>
      </p:sp>
    </p:spTree>
    <p:extLst>
      <p:ext uri="{BB962C8B-B14F-4D97-AF65-F5344CB8AC3E}">
        <p14:creationId xmlns:p14="http://schemas.microsoft.com/office/powerpoint/2010/main" val="2784022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90775" y="891668"/>
            <a:ext cx="7459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optimalizace výrobních kapacit 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výrobních (strojních a pracovních)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využití strojních a pracovních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jednotlivých druhů prostojů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tlak na minimalizaci výrobních ztrát </a:t>
            </a:r>
            <a:endParaRPr lang="pl-PL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zmetkovitosti v naturálních jednotkách a vyčíslení ztrát v Kč, zajištění odpovědnosti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rozdílů mezi plánovanou a skutečnou měrnou spotřebou jednicových vstupů (nákladů)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0" lvl="1"/>
            <a:r>
              <a:rPr lang="cs-CZ" dirty="0">
                <a:solidFill>
                  <a:srgbClr val="000000"/>
                </a:solidFill>
              </a:rPr>
              <a:t>Některé části výrobního controllingu mohou být součástí nákladového controllingu (jednicové náklady – cena, měrná spotřeba – zmetkovitost). </a:t>
            </a:r>
            <a:endParaRPr lang="cs-CZ" dirty="0"/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04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Organizační začlenění controllingu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samostatný útvar vs. převzetí funkce controllingu jinými, již existujícími místy a útvary: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MSP: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jednodušší komunikace – koordinační funkce </a:t>
            </a:r>
            <a:r>
              <a:rPr lang="cs-CZ" sz="1600" dirty="0" err="1"/>
              <a:t>controllera</a:t>
            </a:r>
            <a:r>
              <a:rPr lang="cs-CZ" sz="1600" dirty="0"/>
              <a:t> snadnější a s menší náplní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nižší nárok na plánování a kontrolu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s požadovanou kvalifikaci požaduje odpovídající mzdové ohodnocení – problém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přerozdělení controllingových úloh na management – přetíženost manažerů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nelze být manažerem na „vedlejší úvazek“</a:t>
            </a:r>
          </a:p>
        </p:txBody>
      </p:sp>
    </p:spTree>
    <p:extLst>
      <p:ext uri="{BB962C8B-B14F-4D97-AF65-F5344CB8AC3E}">
        <p14:creationId xmlns:p14="http://schemas.microsoft.com/office/powerpoint/2010/main" val="14223715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střední a větší organizace: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nositel procesu controllingu – všichni vedoucí pracovníci v podniku - management přebírá funkce a zodpovědnost controllingu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řídí controlling – stará se o rámcové podmínky, dodává nástroje a poskytuje poradenství o jejich použití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controlleři</a:t>
            </a:r>
            <a:r>
              <a:rPr lang="cs-CZ" sz="1600" dirty="0"/>
              <a:t> a manažeři se v controllingu doplňují</a:t>
            </a:r>
          </a:p>
        </p:txBody>
      </p:sp>
    </p:spTree>
    <p:extLst>
      <p:ext uri="{BB962C8B-B14F-4D97-AF65-F5344CB8AC3E}">
        <p14:creationId xmlns:p14="http://schemas.microsoft.com/office/powerpoint/2010/main" val="14607002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Kritéria pro zavedení controllingu v podniku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rozhodnuto na úrovni vrcholového vedení společnosti, že budou zřízeny vlastní útvary controllingu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jak management ve vrcholovém vedení, tak další významné posty ve společnosti mají povědomí o důležitosti controllingu a jeho neustálém rozvoji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 se řadí svou velikostí  mezi organizace, která vyžaduje zřízení více pracovních míst s náplní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controllera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1652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Principy controllingu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porovnání skutečných a plánovaných hodnot s následnou analýzou vzniklých odchylek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respektování všech vzájemných vazeb mezi podnikovými subsystémy</a:t>
            </a:r>
          </a:p>
        </p:txBody>
      </p:sp>
    </p:spTree>
    <p:extLst>
      <p:ext uri="{BB962C8B-B14F-4D97-AF65-F5344CB8AC3E}">
        <p14:creationId xmlns:p14="http://schemas.microsoft.com/office/powerpoint/2010/main" val="3538028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Postup zavedení controllingu v podniku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celém podniku  se zavedou pouze některé jeho vybrané funkce (např. podnikové plánování a tvorba rozpočtu)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 vybraném organizačním útvaru (provoz, závod, divize) se implementuje formou tzv. pilotního systému controlling v plném rozsahu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 výběru organizační jednotky určené k ověření pilotního systému nutno vzít v úvahu jak odborné hledisko dané organizační jednotky, tak míru připravenosti a ochotu zainteresovaných pracovníků aktivně spolupracovat na takovém pilotním projektu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391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401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Faktory proti fungování controllingu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podnikového vedení z omezení mocenského vlivu na řízení podniku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již dříve fungující organizační útvary, jako je finanční útvar, útvar účetnictví, které doposud poskytovaly údaje pro vedení firmy, se cítí ohroženy novou konkurenční organizační jednotkou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pracovníků na úseku prodeje – jejich činnost bude podrobena rozsáhlejší a hlubší kontrole prostřednictvím nových ukazatelů a výkonnostních měřítek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9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na výrobním úseku – dobré výkonnostní a kvalitativní výsledky se budou posuzovat podle vynaložených nákladů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hledisko nákladovosti osloví ve své podstatě všechny pracovníky firmy – automaticky jistá negativní reakce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DAFC80B-DFDB-DDAA-326F-376F450C6BD5}"/>
              </a:ext>
            </a:extLst>
          </p:cNvPr>
          <p:cNvSpPr txBox="1">
            <a:spLocks/>
          </p:cNvSpPr>
          <p:nvPr/>
        </p:nvSpPr>
        <p:spPr>
          <a:xfrm>
            <a:off x="-89492" y="1056367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</a:rPr>
              <a:t> </a:t>
            </a:r>
            <a:r>
              <a:rPr lang="pl-PL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 descr="Obsah obrázku vzor, čtverec, umění, Symetrie&#10;&#10;Popis byl vytvořen automaticky">
            <a:extLst>
              <a:ext uri="{FF2B5EF4-FFF2-40B4-BE49-F238E27FC236}">
                <a16:creationId xmlns:a16="http://schemas.microsoft.com/office/drawing/2014/main" id="{498BEBA6-4DB0-6C77-22E1-80F218AD1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666" y="1795750"/>
            <a:ext cx="2871330" cy="289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4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397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analýza všech hlavních i vedlejších procesů uvnitř podniku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 rozkrýt všechna slabá místa a navržení opatření a nástrojů na jejich odstranění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zajištění funkčnosti controllingu nutno vybudovat nákladový a kalkulační systém (druhý účetní okruh).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6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1030058"/>
            <a:ext cx="7381612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 struktura controllingového útvaru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</a:t>
            </a:r>
            <a:r>
              <a:rPr lang="cs-CZ" sz="2000" dirty="0" err="1"/>
              <a:t>controllerů</a:t>
            </a:r>
            <a:r>
              <a:rPr lang="cs-CZ" sz="2000" dirty="0"/>
              <a:t>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funkce: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controller prodeje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investiční činnost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nákladového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materiálového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personální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projektový </a:t>
            </a:r>
            <a:r>
              <a:rPr lang="cs-CZ" sz="1600" dirty="0" err="1"/>
              <a:t>controller</a:t>
            </a:r>
            <a:r>
              <a:rPr lang="cs-CZ" sz="1600" dirty="0"/>
              <a:t> atd.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57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966219"/>
            <a:ext cx="73816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controllerů: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činnosti: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podnikové plánování a tvorba rozpočtů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reporting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analýzu a hodnocení investičních programů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adresáta: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divizní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regionální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14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Štábní nebo liniová funkce pro controlling?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závisí na tom, zda je controlling považován za podporu řízení nebo jde o výkon řízení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jazýčkem na vahách je v této situaci stav vývoje controllingu podniku, čím komplexnější je systém controllingu, tím s větší pravděpodobností bude mít charakter liniové instituce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651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865398"/>
            <a:ext cx="74187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Nákladový controlling (NC)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vytvoření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systému plánování nákladů a vnitropodnikových výnosů se záměrem splnění definovaných cílů v budoucnosti: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vyhodnotit dosaženou skutečnost s plánem (odchylky)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nabízet řešení vedoucí k eliminaci odchylek skutečnosti od plánu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východisko pro sestavení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plánu Cash-</a:t>
            </a:r>
            <a:r>
              <a:rPr lang="cs-CZ" sz="1600" b="1" dirty="0" err="1">
                <a:solidFill>
                  <a:srgbClr val="000000"/>
                </a:solidFill>
                <a:latin typeface="+mj-lt"/>
              </a:rPr>
              <a:t>Flow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má včas předpovídat přechodný přebytek nebo nedostatek volných finančních prostředků.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ve vazbě na odchylky skutečnosti od plánu nejen včas na tyto odchylky upozornit, musí je i přehledně a srozumitelně prezentovat a na základě nich pak musí příslušní manažeři zahájit činnosti vedoucí k eliminaci důsledků těchto odchylek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601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28352" y="1001032"/>
            <a:ext cx="733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Hlavní náplň NC: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Sestavování rozpočtu nákladů a výnosů a jeho vyhodnocování pomocí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Výpočet plánových, výsledných a cenových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Reporting </a:t>
            </a:r>
          </a:p>
          <a:p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Zavedení NC je jednou z prvních částí celkového modelu controllingu jako úspěšného ekonomického řízení – až pak controlling finanční, investiční, apod.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956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Finanční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finanční a kapitálové struktury podniku a řízení jeho peněžních toků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cílem je zajišťování finanční rovnováhy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elementární rovině: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získávání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správa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užití finančních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4151681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1257</Words>
  <Application>Microsoft Macintosh PowerPoint</Application>
  <PresentationFormat>Předvádění na obrazovce (16:9)</PresentationFormat>
  <Paragraphs>187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Courier New</vt:lpstr>
      <vt:lpstr>StarSymbol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224</cp:revision>
  <dcterms:created xsi:type="dcterms:W3CDTF">2016-07-06T15:42:34Z</dcterms:created>
  <dcterms:modified xsi:type="dcterms:W3CDTF">2023-10-16T09:02:01Z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