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  <p:sldMasterId id="2147483661" r:id="rId2"/>
  </p:sldMasterIdLst>
  <p:notesMasterIdLst>
    <p:notesMasterId r:id="rId26"/>
  </p:notesMasterIdLst>
  <p:sldIdLst>
    <p:sldId id="317" r:id="rId3"/>
    <p:sldId id="386" r:id="rId4"/>
    <p:sldId id="384" r:id="rId5"/>
    <p:sldId id="306" r:id="rId6"/>
    <p:sldId id="319" r:id="rId7"/>
    <p:sldId id="305" r:id="rId8"/>
    <p:sldId id="307" r:id="rId9"/>
    <p:sldId id="308" r:id="rId10"/>
    <p:sldId id="309" r:id="rId11"/>
    <p:sldId id="310" r:id="rId12"/>
    <p:sldId id="311" r:id="rId13"/>
    <p:sldId id="312" r:id="rId14"/>
    <p:sldId id="313" r:id="rId15"/>
    <p:sldId id="314" r:id="rId16"/>
    <p:sldId id="315" r:id="rId17"/>
    <p:sldId id="316" r:id="rId18"/>
    <p:sldId id="299" r:id="rId19"/>
    <p:sldId id="300" r:id="rId20"/>
    <p:sldId id="301" r:id="rId21"/>
    <p:sldId id="302" r:id="rId22"/>
    <p:sldId id="303" r:id="rId23"/>
    <p:sldId id="304" r:id="rId24"/>
    <p:sldId id="320" r:id="rId25"/>
  </p:sldIdLst>
  <p:sldSz cx="9144000" cy="5143500" type="screen16x9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11"/>
    <p:restoredTop sz="94694"/>
  </p:normalViewPr>
  <p:slideViewPr>
    <p:cSldViewPr snapToGrid="0">
      <p:cViewPr varScale="1">
        <p:scale>
          <a:sx n="161" d="100"/>
          <a:sy n="161" d="100"/>
        </p:scale>
        <p:origin x="784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1" Type="http://schemas.openxmlformats.org/officeDocument/2006/relationships/slide" Target="slides/slide19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viewProps" Target="view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PlaceHolder 1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2000">
                <a:latin typeface="Arial"/>
              </a:rPr>
              <a:t>Klikněte pro úpravu formátu komentářů</a:t>
            </a:r>
            <a:endParaRPr/>
          </a:p>
        </p:txBody>
      </p:sp>
      <p:sp>
        <p:nvSpPr>
          <p:cNvPr id="78" name="PlaceHolder 2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r>
              <a:rPr lang="cs-CZ" sz="1400">
                <a:latin typeface="Times New Roman"/>
              </a:rPr>
              <a:t>&lt;záhlaví&gt;</a:t>
            </a:r>
            <a:endParaRPr/>
          </a:p>
        </p:txBody>
      </p:sp>
      <p:sp>
        <p:nvSpPr>
          <p:cNvPr id="79" name="PlaceHolder 3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/>
          <a:lstStyle/>
          <a:p>
            <a:pPr algn="r"/>
            <a:r>
              <a:rPr lang="cs-CZ" sz="1400">
                <a:latin typeface="Times New Roman"/>
              </a:rPr>
              <a:t>&lt;datum/čas&gt;</a:t>
            </a:r>
            <a:endParaRPr/>
          </a:p>
        </p:txBody>
      </p:sp>
      <p:sp>
        <p:nvSpPr>
          <p:cNvPr id="80" name="PlaceHolder 4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r>
              <a:rPr lang="cs-CZ" sz="1400">
                <a:latin typeface="Times New Roman"/>
              </a:rPr>
              <a:t>&lt;zápatí&gt;</a:t>
            </a:r>
            <a:endParaRPr/>
          </a:p>
        </p:txBody>
      </p:sp>
      <p:sp>
        <p:nvSpPr>
          <p:cNvPr id="81" name="PlaceHolder 5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/>
          <a:lstStyle/>
          <a:p>
            <a:pPr algn="r"/>
            <a:fld id="{B50A2ECB-C4ED-4CCD-B6F6-23C85EAE876C}" type="slidenum">
              <a:rPr lang="cs-CZ" sz="1400">
                <a:latin typeface="Times New Roman"/>
              </a:rPr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74697246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19954388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00324154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25326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13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7118785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1966730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64156938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56151617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 dirty="0" err="1">
                <a:latin typeface="Arial"/>
              </a:rPr>
              <a:t>csvukrs</a:t>
            </a:r>
            <a:endParaRPr dirty="0"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281122614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69020688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026661615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36550903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 dirty="0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/>
          </p:nvPr>
        </p:nvSpPr>
        <p:spPr/>
        <p:txBody>
          <a:bodyPr/>
          <a:lstStyle/>
          <a:p>
            <a:pPr algn="r"/>
            <a:fld id="{B50A2ECB-C4ED-4CCD-B6F6-23C85EAE876C}" type="slidenum">
              <a:rPr lang="cs-CZ" sz="1400" smtClean="0">
                <a:latin typeface="Times New Roman"/>
              </a:rPr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4214672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21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817893907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22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89642873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4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9023252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5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2503935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6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08005900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7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56206186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8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52588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9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83040824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PlaceHolder 1"/>
          <p:cNvSpPr>
            <a:spLocks noGrp="1"/>
          </p:cNvSpPr>
          <p:nvPr>
            <p:ph type="body"/>
          </p:nvPr>
        </p:nvSpPr>
        <p:spPr>
          <a:xfrm>
            <a:off x="685800" y="4343400"/>
            <a:ext cx="5486040" cy="4114440"/>
          </a:xfrm>
          <a:prstGeom prst="rect">
            <a:avLst/>
          </a:prstGeom>
        </p:spPr>
        <p:txBody>
          <a:bodyPr/>
          <a:lstStyle/>
          <a:p>
            <a:r>
              <a:rPr lang="cs-CZ" sz="2000" strike="noStrike">
                <a:latin typeface="Arial"/>
              </a:rPr>
              <a:t>csvukrs</a:t>
            </a:r>
            <a:endParaRPr/>
          </a:p>
        </p:txBody>
      </p:sp>
      <p:sp>
        <p:nvSpPr>
          <p:cNvPr id="140" name="TextShape 2"/>
          <p:cNvSpPr txBox="1"/>
          <p:nvPr/>
        </p:nvSpPr>
        <p:spPr>
          <a:xfrm>
            <a:off x="3884760" y="8685360"/>
            <a:ext cx="2971440" cy="456840"/>
          </a:xfrm>
          <a:prstGeom prst="rect">
            <a:avLst/>
          </a:prstGeom>
          <a:noFill/>
          <a:ln>
            <a:noFill/>
          </a:ln>
        </p:spPr>
        <p:txBody>
          <a:bodyPr anchor="b"/>
          <a:lstStyle/>
          <a:p>
            <a:pPr algn="r">
              <a:lnSpc>
                <a:spcPct val="100000"/>
              </a:lnSpc>
            </a:pPr>
            <a:fld id="{C2964BB7-89B7-4F94-8396-7D2DCA6168B7}" type="slidenum">
              <a:rPr lang="cs-CZ" sz="1200" strike="noStrike">
                <a:solidFill>
                  <a:srgbClr val="000000"/>
                </a:solidFill>
                <a:latin typeface="+mn-lt"/>
                <a:ea typeface="+mn-ea"/>
              </a:rPr>
              <a:t>10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691667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4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5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0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33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34" name="Obrázek 33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35" name="Obrázek 3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9292180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4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4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4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subTitle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4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5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59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1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2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3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6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68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69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0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1" name="PlaceHolder 5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74" name="PlaceHolder 3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pic>
        <p:nvPicPr>
          <p:cNvPr id="75" name="Obrázek 74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  <p:pic>
        <p:nvPicPr>
          <p:cNvPr id="76" name="Obrázek 75"/>
          <p:cNvPicPr/>
          <p:nvPr/>
        </p:nvPicPr>
        <p:blipFill>
          <a:blip r:embed="rId2"/>
          <a:stretch/>
        </p:blipFill>
        <p:spPr>
          <a:xfrm>
            <a:off x="2702160" y="1203480"/>
            <a:ext cx="3738600" cy="2982960"/>
          </a:xfrm>
          <a:prstGeom prst="rect">
            <a:avLst/>
          </a:prstGeom>
          <a:ln>
            <a:noFill/>
          </a:ln>
        </p:spPr>
      </p:pic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0" cy="17907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143000" y="2701528"/>
            <a:ext cx="6858000" cy="124182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cs-CZ"/>
              <a:t>Kliknutím můžete upravit styl předlohy.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E9BAEC6-A37A-4403-B919-4854A6448652}" type="datetimeFigureOut">
              <a:rPr lang="cs-CZ" smtClean="0"/>
              <a:t>16.10.2023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A23C2D-3845-4F8C-9F64-DBE4B5B8108A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08704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5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7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8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laceHolder 1"/>
          <p:cNvSpPr>
            <a:spLocks noGrp="1"/>
          </p:cNvSpPr>
          <p:nvPr>
            <p:ph type="subTitle"/>
          </p:nvPr>
        </p:nvSpPr>
        <p:spPr>
          <a:xfrm>
            <a:off x="251640" y="195480"/>
            <a:ext cx="4536000" cy="235260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2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3" name="PlaceHolder 3"/>
          <p:cNvSpPr>
            <a:spLocks noGrp="1"/>
          </p:cNvSpPr>
          <p:nvPr>
            <p:ph type="body"/>
          </p:nvPr>
        </p:nvSpPr>
        <p:spPr>
          <a:xfrm>
            <a:off x="45720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4" name="PlaceHolder 4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16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298296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7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18" name="PlaceHolder 4"/>
          <p:cNvSpPr>
            <a:spLocks noGrp="1"/>
          </p:cNvSpPr>
          <p:nvPr>
            <p:ph type="body"/>
          </p:nvPr>
        </p:nvSpPr>
        <p:spPr>
          <a:xfrm>
            <a:off x="4674240" y="276192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/>
          </a:p>
        </p:txBody>
      </p:sp>
      <p:sp>
        <p:nvSpPr>
          <p:cNvPr id="20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1" name="PlaceHolder 3"/>
          <p:cNvSpPr>
            <a:spLocks noGrp="1"/>
          </p:cNvSpPr>
          <p:nvPr>
            <p:ph type="body"/>
          </p:nvPr>
        </p:nvSpPr>
        <p:spPr>
          <a:xfrm>
            <a:off x="4674240" y="1203480"/>
            <a:ext cx="401580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  <p:sp>
        <p:nvSpPr>
          <p:cNvPr id="22" name="PlaceHolder 4"/>
          <p:cNvSpPr>
            <a:spLocks noGrp="1"/>
          </p:cNvSpPr>
          <p:nvPr>
            <p:ph type="body"/>
          </p:nvPr>
        </p:nvSpPr>
        <p:spPr>
          <a:xfrm>
            <a:off x="457200" y="2761920"/>
            <a:ext cx="8229240" cy="1422720"/>
          </a:xfrm>
          <a:prstGeom prst="rect">
            <a:avLst/>
          </a:prstGeom>
        </p:spPr>
        <p:txBody>
          <a:bodyPr lIns="0" tIns="0" rIns="0" bIns="0"/>
          <a:lstStyle/>
          <a:p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3" Type="http://schemas.openxmlformats.org/officeDocument/2006/relationships/slideLayout" Target="../slideLayouts/slideLayout16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2" Type="http://schemas.openxmlformats.org/officeDocument/2006/relationships/slideLayout" Target="../slideLayouts/slideLayout15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5" Type="http://schemas.openxmlformats.org/officeDocument/2006/relationships/slideLayout" Target="../slideLayouts/slideLayout18.xml"/><Relationship Id="rId15" Type="http://schemas.openxmlformats.org/officeDocument/2006/relationships/image" Target="../media/image2.png"/><Relationship Id="rId10" Type="http://schemas.openxmlformats.org/officeDocument/2006/relationships/slideLayout" Target="../slideLayouts/slideLayout23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457200" y="205200"/>
            <a:ext cx="8229240" cy="858600"/>
          </a:xfrm>
          <a:prstGeom prst="rect">
            <a:avLst/>
          </a:prstGeom>
        </p:spPr>
        <p:txBody>
          <a:bodyPr lIns="0" tIns="0" rIns="0" bIns="0" anchor="ctr"/>
          <a:lstStyle/>
          <a:p>
            <a:r>
              <a:rPr lang="cs-CZ">
                <a:latin typeface="Times New Roman"/>
              </a:rPr>
              <a:t>Klikněte pro úpravu formátu textu nadpisu</a:t>
            </a:r>
            <a:endParaRPr/>
          </a:p>
        </p:txBody>
      </p:sp>
      <p:sp>
        <p:nvSpPr>
          <p:cNvPr id="3" name="PlaceHolder 2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Obrázek 9"/>
          <p:cNvPicPr/>
          <p:nvPr/>
        </p:nvPicPr>
        <p:blipFill>
          <a:blip r:embed="rId15"/>
          <a:stretch/>
        </p:blipFill>
        <p:spPr>
          <a:xfrm>
            <a:off x="7956000" y="226800"/>
            <a:ext cx="955800" cy="745200"/>
          </a:xfrm>
          <a:prstGeom prst="rect">
            <a:avLst/>
          </a:prstGeom>
          <a:ln>
            <a:noFill/>
          </a:ln>
        </p:spPr>
      </p:pic>
      <p:sp>
        <p:nvSpPr>
          <p:cNvPr id="37" name="PlaceHolder 1"/>
          <p:cNvSpPr>
            <a:spLocks noGrp="1"/>
          </p:cNvSpPr>
          <p:nvPr>
            <p:ph type="title"/>
          </p:nvPr>
        </p:nvSpPr>
        <p:spPr>
          <a:xfrm>
            <a:off x="251640" y="195480"/>
            <a:ext cx="4536000" cy="50724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2400" strike="noStrike">
                <a:solidFill>
                  <a:srgbClr val="981E3A"/>
                </a:solidFill>
                <a:latin typeface="Times New Roman"/>
              </a:rPr>
              <a:t>Název listu</a:t>
            </a:r>
            <a:endParaRPr/>
          </a:p>
        </p:txBody>
      </p:sp>
      <p:sp>
        <p:nvSpPr>
          <p:cNvPr id="38" name="Line 2"/>
          <p:cNvSpPr/>
          <p:nvPr/>
        </p:nvSpPr>
        <p:spPr>
          <a:xfrm>
            <a:off x="251280" y="699480"/>
            <a:ext cx="74167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39" name="Line 3"/>
          <p:cNvSpPr/>
          <p:nvPr/>
        </p:nvSpPr>
        <p:spPr>
          <a:xfrm>
            <a:off x="251280" y="4731840"/>
            <a:ext cx="8660520" cy="0"/>
          </a:xfrm>
          <a:prstGeom prst="line">
            <a:avLst/>
          </a:prstGeom>
          <a:ln>
            <a:solidFill>
              <a:srgbClr val="307871"/>
            </a:solidFill>
            <a:custDash>
              <a:ds d="100000" sp="100000"/>
            </a:custDash>
            <a:round/>
          </a:ln>
        </p:spPr>
      </p:sp>
      <p:sp>
        <p:nvSpPr>
          <p:cNvPr id="40" name="PlaceHolder 4"/>
          <p:cNvSpPr>
            <a:spLocks noGrp="1"/>
          </p:cNvSpPr>
          <p:nvPr>
            <p:ph type="ftr"/>
          </p:nvPr>
        </p:nvSpPr>
        <p:spPr>
          <a:xfrm>
            <a:off x="236160" y="4731840"/>
            <a:ext cx="289512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800" strike="noStrike">
                <a:solidFill>
                  <a:srgbClr val="307871"/>
                </a:solidFill>
                <a:latin typeface="Times New Roman"/>
              </a:rPr>
              <a:t>Prostor pro doplňující informace, poznámky</a:t>
            </a:r>
            <a:endParaRPr/>
          </a:p>
        </p:txBody>
      </p:sp>
      <p:sp>
        <p:nvSpPr>
          <p:cNvPr id="41" name="PlaceHolder 5"/>
          <p:cNvSpPr>
            <a:spLocks noGrp="1"/>
          </p:cNvSpPr>
          <p:nvPr>
            <p:ph type="sldNum"/>
          </p:nvPr>
        </p:nvSpPr>
        <p:spPr>
          <a:xfrm>
            <a:off x="7812360" y="4731840"/>
            <a:ext cx="1079640" cy="273600"/>
          </a:xfrm>
          <a:prstGeom prst="rect">
            <a:avLst/>
          </a:prstGeom>
        </p:spPr>
        <p:txBody>
          <a:bodyPr lIns="90000" tIns="45000" rIns="90000" bIns="45000"/>
          <a:lstStyle/>
          <a:p>
            <a:pPr algn="r">
              <a:lnSpc>
                <a:spcPct val="100000"/>
              </a:lnSpc>
            </a:pPr>
            <a:fld id="{6C4C2A32-16EE-486A-9013-F09CF32FC1F4}" type="slidenum">
              <a:rPr lang="cs-CZ" strike="noStrike">
                <a:solidFill>
                  <a:srgbClr val="307871"/>
                </a:solidFill>
                <a:latin typeface="Times New Roman"/>
              </a:rPr>
              <a:t>‹#›</a:t>
            </a:fld>
            <a:endParaRPr/>
          </a:p>
        </p:txBody>
      </p:sp>
      <p:sp>
        <p:nvSpPr>
          <p:cNvPr id="42" name="PlaceHolder 6"/>
          <p:cNvSpPr>
            <a:spLocks noGrp="1"/>
          </p:cNvSpPr>
          <p:nvPr>
            <p:ph type="body"/>
          </p:nvPr>
        </p:nvSpPr>
        <p:spPr>
          <a:xfrm>
            <a:off x="457200" y="1203480"/>
            <a:ext cx="8229240" cy="2982960"/>
          </a:xfrm>
          <a:prstGeom prst="rect">
            <a:avLst/>
          </a:prstGeom>
        </p:spPr>
        <p:txBody>
          <a:bodyPr lIns="0" tIns="0" rIns="0" bIns="0"/>
          <a:lstStyle/>
          <a:p>
            <a:pPr>
              <a:buSzPct val="45000"/>
              <a:buFont typeface="StarSymbol"/>
              <a:buChar char=""/>
            </a:pPr>
            <a:r>
              <a:rPr lang="cs-CZ" sz="3200">
                <a:latin typeface="Times New Roman"/>
              </a:rPr>
              <a:t>Klikněte pro úpravu formátu textu osnovy</a:t>
            </a:r>
            <a:endParaRPr/>
          </a:p>
          <a:p>
            <a:pPr lvl="1">
              <a:buSzPct val="75000"/>
              <a:buFont typeface="StarSymbol"/>
              <a:buChar char=""/>
            </a:pPr>
            <a:r>
              <a:rPr lang="cs-CZ" sz="2400">
                <a:latin typeface="Times New Roman"/>
              </a:rPr>
              <a:t>Druhá úroveň</a:t>
            </a:r>
            <a:endParaRPr/>
          </a:p>
          <a:p>
            <a:pPr lvl="2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Třetí úroveň</a:t>
            </a:r>
            <a:endParaRPr/>
          </a:p>
          <a:p>
            <a:pPr lvl="3">
              <a:buSzPct val="75000"/>
              <a:buFont typeface="StarSymbol"/>
              <a:buChar char=""/>
            </a:pPr>
            <a:r>
              <a:rPr lang="cs-CZ" sz="2000">
                <a:latin typeface="Times New Roman"/>
              </a:rPr>
              <a:t>Čtvrtá úroveň osnovy</a:t>
            </a:r>
            <a:endParaRPr/>
          </a:p>
          <a:p>
            <a:pPr lvl="4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Pátá úroveň osnovy</a:t>
            </a:r>
            <a:endParaRPr/>
          </a:p>
          <a:p>
            <a:pPr lvl="5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Šestá úroveň</a:t>
            </a:r>
            <a:endParaRPr/>
          </a:p>
          <a:p>
            <a:pPr lvl="6">
              <a:buSzPct val="45000"/>
              <a:buFont typeface="StarSymbol"/>
              <a:buChar char=""/>
            </a:pPr>
            <a:r>
              <a:rPr lang="cs-CZ" sz="2000">
                <a:latin typeface="Times New Roman"/>
              </a:rPr>
              <a:t>Sedmá úroveň</a:t>
            </a:r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  <p:sldLayoutId id="2147483675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3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4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4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4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4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4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4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4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6" name="Obdélník 5"/>
          <p:cNvSpPr/>
          <p:nvPr/>
        </p:nvSpPr>
        <p:spPr>
          <a:xfrm>
            <a:off x="336967" y="337003"/>
            <a:ext cx="3588569" cy="4547937"/>
          </a:xfrm>
          <a:prstGeom prst="rect">
            <a:avLst/>
          </a:prstGeom>
          <a:solidFill>
            <a:srgbClr val="30787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 sz="1350" b="1" dirty="0">
              <a:ln w="12700">
                <a:solidFill>
                  <a:schemeClr val="tx2">
                    <a:satMod val="155000"/>
                  </a:schemeClr>
                </a:solidFill>
                <a:prstDash val="solid"/>
              </a:ln>
              <a:solidFill>
                <a:srgbClr val="FF0000"/>
              </a:solidFill>
              <a:effectLst>
                <a:outerShdw blurRad="41275" dist="20320" dir="1800000" algn="tl" rotWithShape="0">
                  <a:srgbClr val="000000">
                    <a:alpha val="40000"/>
                  </a:srgbClr>
                </a:outerShdw>
              </a:effectLst>
            </a:endParaRPr>
          </a:p>
        </p:txBody>
      </p:sp>
      <p:pic>
        <p:nvPicPr>
          <p:cNvPr id="2" name="Obrázek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9" name="Nadpis 1"/>
          <p:cNvSpPr txBox="1">
            <a:spLocks/>
          </p:cNvSpPr>
          <p:nvPr/>
        </p:nvSpPr>
        <p:spPr>
          <a:xfrm>
            <a:off x="500105" y="540454"/>
            <a:ext cx="3222810" cy="2545646"/>
          </a:xfrm>
          <a:prstGeom prst="rect">
            <a:avLst/>
          </a:prstGeom>
        </p:spPr>
        <p:txBody>
          <a:bodyPr vert="horz" lIns="68580" tIns="34290" rIns="68580" bIns="34290" rtlCol="0" anchor="t">
            <a:normAutofit fontScale="475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endParaRPr lang="cs-CZ" sz="3000" b="1" dirty="0"/>
          </a:p>
          <a:p>
            <a:pPr algn="l"/>
            <a:endParaRPr lang="cs-CZ" sz="3000" b="1" dirty="0"/>
          </a:p>
          <a:p>
            <a:pPr>
              <a:lnSpc>
                <a:spcPct val="100000"/>
              </a:lnSpc>
            </a:pPr>
            <a:endParaRPr lang="cs-CZ" sz="3200" b="1" dirty="0">
              <a:latin typeface="Times New Roman"/>
            </a:endParaRPr>
          </a:p>
          <a:p>
            <a:r>
              <a:rPr lang="cs-CZ" sz="4700" b="1" dirty="0">
                <a:solidFill>
                  <a:schemeClr val="bg1"/>
                </a:solidFill>
                <a:latin typeface="Times New Roman"/>
              </a:rPr>
              <a:t>CONTROLLING:
Osobnost controllera a jeho postavení v organizační struktuře podniku</a:t>
            </a:r>
          </a:p>
          <a:p>
            <a:pPr>
              <a:lnSpc>
                <a:spcPct val="100000"/>
              </a:lnSpc>
            </a:pPr>
            <a:endParaRPr lang="cs-CZ" sz="2800" dirty="0"/>
          </a:p>
        </p:txBody>
      </p:sp>
      <p:sp>
        <p:nvSpPr>
          <p:cNvPr id="10" name="Zástupný symbol pro obsah 2"/>
          <p:cNvSpPr txBox="1">
            <a:spLocks/>
          </p:cNvSpPr>
          <p:nvPr/>
        </p:nvSpPr>
        <p:spPr>
          <a:xfrm>
            <a:off x="297632" y="2232670"/>
            <a:ext cx="3627756" cy="2163263"/>
          </a:xfrm>
          <a:prstGeom prst="rect">
            <a:avLst/>
          </a:prstGeom>
        </p:spPr>
        <p:txBody>
          <a:bodyPr vert="horz" lIns="68580" tIns="34290" rIns="68580" bIns="34290" numCol="1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endParaRPr lang="cs-CZ" sz="1800" b="1" i="1" dirty="0">
              <a:solidFill>
                <a:srgbClr val="002060"/>
              </a:solidFill>
            </a:endParaRPr>
          </a:p>
          <a:p>
            <a:pPr marL="0" indent="0">
              <a:buNone/>
            </a:pPr>
            <a:r>
              <a:rPr lang="en-GB" sz="9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</p:txBody>
      </p:sp>
      <p:sp>
        <p:nvSpPr>
          <p:cNvPr id="8" name="Podnadpis 2"/>
          <p:cNvSpPr txBox="1">
            <a:spLocks/>
          </p:cNvSpPr>
          <p:nvPr/>
        </p:nvSpPr>
        <p:spPr>
          <a:xfrm>
            <a:off x="6518726" y="3314301"/>
            <a:ext cx="2016224" cy="115212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Ing. Tomáš Pražák, Ph.D.</a:t>
            </a:r>
          </a:p>
          <a:p>
            <a:pPr algn="r"/>
            <a:r>
              <a:rPr lang="cs-CZ" altLang="cs-CZ" sz="1400" dirty="0">
                <a:solidFill>
                  <a:srgbClr val="30787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Přednášející </a:t>
            </a:r>
            <a:endParaRPr lang="en-GB" altLang="cs-CZ" sz="1400" dirty="0">
              <a:solidFill>
                <a:srgbClr val="30787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956412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3" name="Obdélník 2"/>
          <p:cNvSpPr/>
          <p:nvPr/>
        </p:nvSpPr>
        <p:spPr>
          <a:xfrm>
            <a:off x="251640" y="927731"/>
            <a:ext cx="6548814" cy="21852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a typeface="Calibri" panose="020F0502020204030204" pitchFamily="34" charset="0"/>
              </a:rPr>
              <a:t>hlavním nástrojem je finanční analýza: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finanční účetnictví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manažerské účetnictví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ekonomické statistiky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další zdroje peněžního a kapitálového trhu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dirty="0">
              <a:solidFill>
                <a:srgbClr val="000000"/>
              </a:solidFill>
              <a:ea typeface="Calibri" panose="020F0502020204030204" pitchFamily="34" charset="0"/>
            </a:endParaRPr>
          </a:p>
          <a:p>
            <a:pPr>
              <a:spcAft>
                <a:spcPts val="0"/>
              </a:spcAft>
            </a:pPr>
            <a:r>
              <a:rPr lang="cs-CZ" sz="2200" dirty="0">
                <a:solidFill>
                  <a:srgbClr val="000000"/>
                </a:solidFill>
                <a:ea typeface="Calibri" panose="020F0502020204030204" pitchFamily="34" charset="0"/>
              </a:rPr>
              <a:t> </a:t>
            </a:r>
          </a:p>
        </p:txBody>
      </p:sp>
    </p:spTree>
    <p:extLst>
      <p:ext uri="{BB962C8B-B14F-4D97-AF65-F5344CB8AC3E}">
        <p14:creationId xmlns:p14="http://schemas.microsoft.com/office/powerpoint/2010/main" val="176605213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latin typeface="+mj-lt"/>
              </a:rPr>
              <a:t>Finanční analýza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ohodnocení minulosti, současnosti a předpokládané budoucnosti finančního hospodaření podniku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s pomocí speciálních metodických prostředků provézt diagnózu finančního hospodaření podniku a podchytit všechny jeho složky (analýza rentability, analýza zadluženosti, analýza likvidity,…)</a:t>
            </a:r>
          </a:p>
          <a:p>
            <a:pPr marL="457200" indent="-457200">
              <a:buFont typeface="Arial" panose="020B0604020202020204" pitchFamily="34" charset="0"/>
              <a:buChar char="•"/>
            </a:pPr>
            <a:r>
              <a:rPr lang="cs-CZ" sz="2000" dirty="0">
                <a:latin typeface="+mj-lt"/>
              </a:rPr>
              <a:t>finanční poměrové ukazatele </a:t>
            </a:r>
          </a:p>
        </p:txBody>
      </p:sp>
    </p:spTree>
    <p:extLst>
      <p:ext uri="{BB962C8B-B14F-4D97-AF65-F5344CB8AC3E}">
        <p14:creationId xmlns:p14="http://schemas.microsoft.com/office/powerpoint/2010/main" val="63007041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312675" y="750754"/>
            <a:ext cx="7366289" cy="307263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Investiční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plánování a stanovování reálných cílů, hodnocení výsledků v porovnání s cíli, analyzování odchylek, reportování významných výstupů z oblasti řízení investic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každá investiční činnost probíhá ve třech fázích: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b="1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Příprava investice </a:t>
            </a:r>
          </a:p>
          <a:p>
            <a:pPr marL="800100" lvl="1" indent="-342900">
              <a:spcAft>
                <a:spcPts val="740"/>
              </a:spcAft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Realizace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Provoz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effectLst/>
                <a:latin typeface="+mj-lt"/>
                <a:ea typeface="Calibri" panose="020F0502020204030204" pitchFamily="34" charset="0"/>
                <a:cs typeface="Times New Roman" panose="02020603050405020304" pitchFamily="18" charset="0"/>
              </a:rPr>
              <a:t>výpočet návratnosti investic</a:t>
            </a:r>
            <a:endParaRPr lang="cs-CZ" sz="2000" dirty="0">
              <a:solidFill>
                <a:srgbClr val="000000"/>
              </a:solidFill>
              <a:effectLst/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443424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315251" y="871809"/>
            <a:ext cx="7488360" cy="29546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nákupu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řízení zásob – analýza ABC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definování zodpovědnosti (za materiál, zboží, polotovary, hotové výrobky)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vyhodnocování odchylek v nákupu dle zodpovědností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volba strategických dodavatelů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hodnocení dodavatelů a jejich bonita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optimalizace stavu zásob, plynulý tok kvalitního materiálu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vysokou kvalitu a nízké nákupní ceny </a:t>
            </a:r>
          </a:p>
        </p:txBody>
      </p:sp>
    </p:spTree>
    <p:extLst>
      <p:ext uri="{BB962C8B-B14F-4D97-AF65-F5344CB8AC3E}">
        <p14:creationId xmlns:p14="http://schemas.microsoft.com/office/powerpoint/2010/main" val="19850128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355007" y="825644"/>
            <a:ext cx="7488360" cy="233910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Controlling prodeje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orientace na rentabilní segmenty, vyhodnocování produktu, odběratele, regionu,…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tlak na efektivitu vynakládání přímých nákladů souvisejících s realizací produktu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relevantní informace pro strategické rozhodování v prodeji 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cílené směřování marketingových nákladů </a:t>
            </a:r>
          </a:p>
        </p:txBody>
      </p:sp>
    </p:spTree>
    <p:extLst>
      <p:ext uri="{BB962C8B-B14F-4D97-AF65-F5344CB8AC3E}">
        <p14:creationId xmlns:p14="http://schemas.microsoft.com/office/powerpoint/2010/main" val="362576883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93001" y="740477"/>
            <a:ext cx="7405638" cy="280076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Výrobní controlling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  <a:latin typeface="+mj-lt"/>
              </a:rPr>
              <a:t>tlak na efektivitu jednicových nákladů </a:t>
            </a:r>
            <a:endParaRPr lang="pl-PL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Vyhodnocování odchylek ve spotřebě jednicových nákladů dle místa vzniku a dle zodpovědností</a:t>
            </a: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Motivace zainteresovaných skupin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  <a:latin typeface="+mj-lt"/>
              </a:rPr>
              <a:t>relevantní informace pro strategické rozhodování ve výrobě </a:t>
            </a:r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pPr lvl="1"/>
            <a:r>
              <a:rPr lang="cs-CZ" dirty="0">
                <a:solidFill>
                  <a:srgbClr val="000000"/>
                </a:solidFill>
                <a:latin typeface="+mj-lt"/>
              </a:rPr>
              <a:t>o Zvyšování efektivnosti výroby prostřednictvím optimalizace kapacit</a:t>
            </a:r>
          </a:p>
        </p:txBody>
      </p:sp>
    </p:spTree>
    <p:extLst>
      <p:ext uri="{BB962C8B-B14F-4D97-AF65-F5344CB8AC3E}">
        <p14:creationId xmlns:p14="http://schemas.microsoft.com/office/powerpoint/2010/main" val="278402224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190775" y="891668"/>
            <a:ext cx="7459924" cy="403187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b="1" dirty="0">
                <a:solidFill>
                  <a:srgbClr val="000000"/>
                </a:solidFill>
              </a:rPr>
              <a:t>optimalizace výrobních kapacit </a:t>
            </a:r>
            <a:endParaRPr lang="cs-CZ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výrobních (strojních a pracovních)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využití strojních a pracovních kapacit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plánování a vyhodnocování jednotlivých druhů prostojů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pl-PL" sz="2000" b="1" dirty="0">
                <a:solidFill>
                  <a:srgbClr val="000000"/>
                </a:solidFill>
              </a:rPr>
              <a:t>tlak na minimalizaci výrobních ztrát </a:t>
            </a:r>
            <a:endParaRPr lang="pl-PL" sz="2000" dirty="0">
              <a:solidFill>
                <a:srgbClr val="000000"/>
              </a:solidFill>
            </a:endParaRP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zmetkovitosti v naturálních jednotkách a vyčíslení ztrát v Kč, zajištění odpovědnosti </a:t>
            </a:r>
          </a:p>
          <a:p>
            <a:pPr lvl="1"/>
            <a:r>
              <a:rPr lang="cs-CZ" dirty="0">
                <a:solidFill>
                  <a:srgbClr val="000000"/>
                </a:solidFill>
              </a:rPr>
              <a:t>o sledování rozdílů mezi plánovanou a skutečnou měrnou spotřebou jednicových vstupů (nákladů) </a:t>
            </a:r>
          </a:p>
          <a:p>
            <a:pPr lvl="1"/>
            <a:endParaRPr lang="cs-CZ" dirty="0">
              <a:solidFill>
                <a:srgbClr val="000000"/>
              </a:solidFill>
            </a:endParaRPr>
          </a:p>
          <a:p>
            <a:pPr marL="0" lvl="1"/>
            <a:r>
              <a:rPr lang="cs-CZ" dirty="0">
                <a:solidFill>
                  <a:srgbClr val="000000"/>
                </a:solidFill>
              </a:rPr>
              <a:t>Některé části výrobního controllingu mohou být součástí nákladového controllingu (jednicové náklady – cena, měrná spotřeba – zmetkovitost). </a:t>
            </a:r>
            <a:endParaRPr lang="cs-CZ" dirty="0"/>
          </a:p>
          <a:p>
            <a:pPr lvl="1"/>
            <a:endParaRPr lang="cs-CZ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1704856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3547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Organizační začlenění controllingu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samostatný útvar vs. převzetí funkce controllingu jinými, již existujícími místy a útvary: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MSP: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jednodušší komunikace – koordinační funkce </a:t>
            </a:r>
            <a:r>
              <a:rPr lang="cs-CZ" sz="1600" dirty="0" err="1"/>
              <a:t>controllera</a:t>
            </a:r>
            <a:r>
              <a:rPr lang="cs-CZ" sz="1600" dirty="0"/>
              <a:t> snadnější a s menší náplní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nižší nárok na plánování a kontrolu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s požadovanou kvalifikaci požaduje odpovídající mzdové ohodnocení – problém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přerozdělení controllingových úloh na management – přetíženost manažerů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nelze být manažerem na „vedlejší úvazek“</a:t>
            </a:r>
          </a:p>
        </p:txBody>
      </p:sp>
    </p:spTree>
    <p:extLst>
      <p:ext uri="{BB962C8B-B14F-4D97-AF65-F5344CB8AC3E}">
        <p14:creationId xmlns:p14="http://schemas.microsoft.com/office/powerpoint/2010/main" val="1422371565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184665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střední a větší organizace:</a:t>
            </a:r>
          </a:p>
          <a:p>
            <a:pPr marL="1257300" lvl="2" indent="-342900">
              <a:buFont typeface="Wingdings" panose="05000000000000000000" pitchFamily="2" charset="2"/>
              <a:buChar char="v"/>
            </a:pPr>
            <a:r>
              <a:rPr lang="cs-CZ" sz="1600" dirty="0"/>
              <a:t>nositel procesu controllingu – všichni vedoucí pracovníci v podniku - management přebírá funkce a zodpovědnost controllingu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controller</a:t>
            </a:r>
            <a:r>
              <a:rPr lang="cs-CZ" sz="1600" dirty="0"/>
              <a:t> řídí controlling – stará se o rámcové podmínky, dodává nástroje a poskytuje poradenství o jejich použití</a:t>
            </a:r>
          </a:p>
          <a:p>
            <a:pPr marL="1257300" lvl="2" indent="-342900">
              <a:spcAft>
                <a:spcPts val="0"/>
              </a:spcAft>
              <a:buFont typeface="Wingdings" panose="05000000000000000000" pitchFamily="2" charset="2"/>
              <a:buChar char="v"/>
            </a:pPr>
            <a:r>
              <a:rPr lang="cs-CZ" sz="1600" dirty="0" err="1"/>
              <a:t>controlleři</a:t>
            </a:r>
            <a:r>
              <a:rPr lang="cs-CZ" sz="1600" dirty="0"/>
              <a:t> a manažeři se v controllingu doplňují</a:t>
            </a:r>
          </a:p>
        </p:txBody>
      </p:sp>
    </p:spTree>
    <p:extLst>
      <p:ext uri="{BB962C8B-B14F-4D97-AF65-F5344CB8AC3E}">
        <p14:creationId xmlns:p14="http://schemas.microsoft.com/office/powerpoint/2010/main" val="146070025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708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Kritéria pro zavedení controllingu v podniku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je rozhodnuto na úrovni vrcholového vedení společnosti, že budou zřízeny vlastní útvary controllingu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jak management ve vrcholovém vedení, tak další významné posty ve společnosti mají povědomí o důležitosti controllingu a jeho neustálém rozvoji</a:t>
            </a:r>
          </a:p>
          <a:p>
            <a:pPr marL="342900" indent="-342900">
              <a:lnSpc>
                <a:spcPct val="90000"/>
              </a:lnSpc>
              <a:buClr>
                <a:schemeClr val="tx1"/>
              </a:buClr>
              <a:buFont typeface="Arial" panose="020B0604020202020204" pitchFamily="34" charset="0"/>
              <a:buChar char="•"/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podnik se řadí svou velikostí  mezi organizace, která vyžaduje zřízení více pracovních míst s náplní </a:t>
            </a:r>
            <a:r>
              <a:rPr lang="cs-CZ" sz="2000" dirty="0" err="1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controllera</a:t>
            </a:r>
            <a:endParaRPr lang="cs-CZ" sz="2000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708221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165201" cy="260071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500"/>
              </a:spcBef>
              <a:spcAft>
                <a:spcPts val="1000"/>
              </a:spcAft>
            </a:pPr>
            <a:r>
              <a:rPr lang="cs-CZ" sz="2600" b="1" cap="all" dirty="0">
                <a:solidFill>
                  <a:srgbClr val="307871"/>
                </a:solidFill>
                <a:latin typeface="+mj-lt"/>
                <a:cs typeface="Calibri" panose="020F0502020204030204" pitchFamily="34" charset="0"/>
              </a:rPr>
              <a:t>Principy controllingu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porovnání skutečných a plánovaných hodnot s následnou analýzou vzniklých odchylek</a:t>
            </a:r>
          </a:p>
          <a:p>
            <a:pPr marL="342900" lvl="0" indent="-342900">
              <a:spcBef>
                <a:spcPts val="500"/>
              </a:spcBef>
              <a:spcAft>
                <a:spcPts val="1000"/>
              </a:spcAft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respektování všech vzájemných vazeb mezi podnikovými subsystémy</a:t>
            </a:r>
          </a:p>
        </p:txBody>
      </p:sp>
    </p:spTree>
    <p:extLst>
      <p:ext uri="{BB962C8B-B14F-4D97-AF65-F5344CB8AC3E}">
        <p14:creationId xmlns:p14="http://schemas.microsoft.com/office/powerpoint/2010/main" val="353802874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8472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Postup zavedení controllingu v podniku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 celém podniku  se zavedou pouze některé jeho vybrané funkce (např. podnikové plánování a tvorba rozpočtu)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ve vybraném organizačním útvaru (provoz, závod, divize) se implementuje formou tzv. pilotního systému controlling v plném rozsahu</a:t>
            </a:r>
          </a:p>
          <a:p>
            <a:pPr marL="342900" indent="-342900">
              <a:buClr>
                <a:schemeClr val="tx1"/>
              </a:buClr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při výběru organizační jednotky určené k ověření pilotního systému nutno vzít v úvahu jak odborné hledisko dané organizační jednotky, tak míru připravenosti a ochotu zainteresovaných pracovníků aktivně spolupracovat na takovém pilotním projektu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71539190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401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Faktory proti fungování controllingu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podnikového vedení z omezení mocenského vlivu na řízení podniku 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již dříve fungující organizační útvary, jako je finanční útvar, útvar účetnictví, které doposud poskytovaly údaje pro vedení firmy, se cítí ohroženy novou konkurenční organizační jednotkou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pracovníků na úseku prodeje – jejich činnost bude podrobena rozsáhlejší a hlubší kontrole prostřednictvím nových ukazatelů a výkonnostních měřítek 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26299701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203132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obava na výrobním úseku – dobré výkonnostní a kvalitativní výsledky se budou posuzovat podle vynaložených nákladů</a:t>
            </a:r>
          </a:p>
          <a:p>
            <a:pPr marL="342900" indent="-342900"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hledisko nákladovosti osloví ve své podstatě všechny pracovníky firmy – automaticky jistá negativní reakce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3731694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sp>
        <p:nvSpPr>
          <p:cNvPr id="3" name="Nadpis 1">
            <a:extLst>
              <a:ext uri="{FF2B5EF4-FFF2-40B4-BE49-F238E27FC236}">
                <a16:creationId xmlns:a16="http://schemas.microsoft.com/office/drawing/2014/main" id="{4DAFC80B-DFDB-DDAA-326F-376F450C6BD5}"/>
              </a:ext>
            </a:extLst>
          </p:cNvPr>
          <p:cNvSpPr txBox="1">
            <a:spLocks/>
          </p:cNvSpPr>
          <p:nvPr/>
        </p:nvSpPr>
        <p:spPr>
          <a:xfrm>
            <a:off x="-89492" y="1056367"/>
            <a:ext cx="8144308" cy="1656184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cs-CZ" sz="4000" b="1" i="1" dirty="0">
                <a:solidFill>
                  <a:srgbClr val="307871"/>
                </a:solidFill>
              </a:rPr>
              <a:t> </a:t>
            </a:r>
            <a:r>
              <a:rPr lang="pl-PL" sz="4000" b="1" i="1" dirty="0">
                <a:solidFill>
                  <a:srgbClr val="307871"/>
                </a:solidFill>
              </a:rPr>
              <a:t>Děkuji za pozornost</a:t>
            </a:r>
            <a:br>
              <a:rPr lang="cs-CZ" sz="4000" b="1" i="1" dirty="0">
                <a:solidFill>
                  <a:srgbClr val="307871"/>
                </a:solidFill>
              </a:rPr>
            </a:br>
            <a:br>
              <a:rPr lang="cs-CZ" sz="4000" b="1" i="1" dirty="0">
                <a:solidFill>
                  <a:srgbClr val="307871"/>
                </a:solidFill>
              </a:rPr>
            </a:br>
            <a:r>
              <a:rPr lang="cs-CZ" sz="4000" b="1" i="1" dirty="0">
                <a:solidFill>
                  <a:srgbClr val="307871"/>
                </a:solidFill>
                <a:sym typeface="Wingdings" panose="05000000000000000000" pitchFamily="2" charset="2"/>
              </a:rPr>
              <a:t></a:t>
            </a:r>
            <a:br>
              <a:rPr lang="cs-CZ" sz="4000" b="1" i="1" dirty="0">
                <a:solidFill>
                  <a:srgbClr val="307871"/>
                </a:solidFill>
              </a:rPr>
            </a:br>
            <a:endParaRPr lang="cs-CZ" sz="4000" b="1" i="1" dirty="0">
              <a:solidFill>
                <a:srgbClr val="307871"/>
              </a:solidFill>
            </a:endParaRPr>
          </a:p>
        </p:txBody>
      </p:sp>
      <p:pic>
        <p:nvPicPr>
          <p:cNvPr id="7" name="Obrázek 6" descr="Obsah obrázku vzor, čtverec, umění, Symetrie&#10;&#10;Popis byl vytvořen automaticky">
            <a:extLst>
              <a:ext uri="{FF2B5EF4-FFF2-40B4-BE49-F238E27FC236}">
                <a16:creationId xmlns:a16="http://schemas.microsoft.com/office/drawing/2014/main" id="{498BEBA6-4DB0-6C77-22E1-80F218AD197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46666" y="1795750"/>
            <a:ext cx="2871330" cy="289155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4794487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>
          <a:xfrm>
            <a:off x="188640" y="146615"/>
            <a:ext cx="3402378" cy="380777"/>
          </a:xfrm>
          <a:prstGeom prst="rect">
            <a:avLst/>
          </a:prstGeom>
        </p:spPr>
        <p:txBody>
          <a:bodyPr vert="horz" lIns="68580" tIns="34290" rIns="68580" bIns="34290" rtlCol="0" anchor="b">
            <a:normAutofit fontScale="62500" lnSpcReduction="20000"/>
          </a:bodyPr>
          <a:lstStyle>
            <a:lvl1pPr algn="ctr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60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endParaRPr lang="cs-CZ" sz="4500" dirty="0"/>
          </a:p>
        </p:txBody>
      </p:sp>
      <p:pic>
        <p:nvPicPr>
          <p:cNvPr id="6" name="Obrázek 5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880620" y="205641"/>
            <a:ext cx="1098625" cy="845920"/>
          </a:xfrm>
          <a:prstGeom prst="rect">
            <a:avLst/>
          </a:prstGeom>
        </p:spPr>
      </p:pic>
      <p:sp>
        <p:nvSpPr>
          <p:cNvPr id="7" name="Obdélník 6"/>
          <p:cNvSpPr/>
          <p:nvPr/>
        </p:nvSpPr>
        <p:spPr>
          <a:xfrm>
            <a:off x="276814" y="527392"/>
            <a:ext cx="7397515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analýza všech hlavních i vedlejších procesů uvnitř podniku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schopnost rozkrýt všechna slabá místa a navržení opatření a nástrojů na jejich odstranění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  <a:p>
            <a:pPr lvl="0"/>
            <a:r>
              <a:rPr lang="cs-CZ" sz="28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Pro zajištění funkčnosti controllingu nutno vybudovat nákladový a kalkulační systém (druhý účetní okruh).</a:t>
            </a:r>
          </a:p>
          <a:p>
            <a:pPr marL="342900" lvl="0" indent="-342900">
              <a:buFont typeface="Symbol" panose="05050102010706020507" pitchFamily="18" charset="2"/>
              <a:buChar char=""/>
            </a:pPr>
            <a:endParaRPr lang="cs-CZ" sz="2800" dirty="0">
              <a:solidFill>
                <a:srgbClr val="000000"/>
              </a:solidFill>
              <a:latin typeface="Calibri" panose="020F0502020204030204" pitchFamily="34" charset="0"/>
              <a:ea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6946152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1030058"/>
            <a:ext cx="7381612" cy="33024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Vnitřní struktura controllingového útvaru</a:t>
            </a:r>
          </a:p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/>
              <a:t>specializace </a:t>
            </a:r>
            <a:r>
              <a:rPr lang="cs-CZ" sz="2000" dirty="0" err="1"/>
              <a:t>controllerů</a:t>
            </a:r>
            <a:r>
              <a:rPr lang="cs-CZ" sz="2000" dirty="0"/>
              <a:t>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funkce: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controller prodeje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investiční činnost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nákladového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materiálového hospodářství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personální </a:t>
            </a:r>
            <a:r>
              <a:rPr lang="cs-CZ" sz="1600" dirty="0" err="1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projektový </a:t>
            </a:r>
            <a:r>
              <a:rPr lang="cs-CZ" sz="1600" dirty="0" err="1"/>
              <a:t>controller</a:t>
            </a:r>
            <a:r>
              <a:rPr lang="cs-CZ" sz="1600" dirty="0"/>
              <a:t> atd.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1695739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966219"/>
            <a:ext cx="7381612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indent="-342900">
              <a:buFont typeface="Arial" panose="020B0604020202020204" pitchFamily="34" charset="0"/>
              <a:buChar char="•"/>
              <a:tabLst>
                <a:tab pos="542925" algn="l"/>
              </a:tabLst>
              <a:defRPr/>
            </a:pPr>
            <a:r>
              <a:rPr lang="cs-CZ" sz="2000" dirty="0"/>
              <a:t>specializace controllerů: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činnosti: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podnikové plánování a tvorba rozpočtů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reporting</a:t>
            </a:r>
          </a:p>
          <a:p>
            <a:pPr marL="1257300" lvl="2" indent="-342900">
              <a:buClr>
                <a:schemeClr val="tx1"/>
              </a:buClr>
              <a:buFont typeface="Wingdings" panose="05000000000000000000" pitchFamily="2" charset="2"/>
              <a:buChar char="v"/>
              <a:tabLst>
                <a:tab pos="542925" algn="l"/>
              </a:tabLst>
              <a:defRPr/>
            </a:pPr>
            <a:r>
              <a:rPr lang="cs-CZ" sz="1600" dirty="0" err="1"/>
              <a:t>controller</a:t>
            </a:r>
            <a:r>
              <a:rPr lang="cs-CZ" sz="1600" dirty="0"/>
              <a:t> pro analýzu a hodnocení investičních programů</a:t>
            </a:r>
          </a:p>
          <a:p>
            <a:pPr marL="800100" lvl="1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dirty="0"/>
              <a:t>podle adresáta:</a:t>
            </a:r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divizní </a:t>
            </a:r>
            <a:r>
              <a:rPr lang="cs-CZ" sz="1600" dirty="0" err="1"/>
              <a:t>controller</a:t>
            </a:r>
            <a:endParaRPr lang="cs-CZ" sz="1600" dirty="0"/>
          </a:p>
          <a:p>
            <a:pPr marL="1257300" lvl="2" indent="-342900">
              <a:buClr>
                <a:schemeClr val="tx1"/>
              </a:buClr>
              <a:buFont typeface="Courier New" panose="02070309020205020404" pitchFamily="49" charset="0"/>
              <a:buChar char="o"/>
              <a:tabLst>
                <a:tab pos="542925" algn="l"/>
              </a:tabLst>
              <a:defRPr/>
            </a:pPr>
            <a:r>
              <a:rPr lang="cs-CZ" sz="1600" dirty="0"/>
              <a:t>regionální </a:t>
            </a:r>
            <a:r>
              <a:rPr lang="cs-CZ" sz="1600" dirty="0" err="1"/>
              <a:t>controller</a:t>
            </a:r>
            <a:endParaRPr lang="cs-CZ" sz="1600" dirty="0"/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48577787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5" name="Obdélník 4"/>
          <p:cNvSpPr/>
          <p:nvPr/>
        </p:nvSpPr>
        <p:spPr>
          <a:xfrm>
            <a:off x="251640" y="788552"/>
            <a:ext cx="7381612" cy="314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ct val="30000"/>
              </a:spcBef>
              <a:spcAft>
                <a:spcPct val="30000"/>
              </a:spcAft>
              <a:defRPr/>
            </a:pPr>
            <a:r>
              <a:rPr lang="cs-CZ" sz="2200" b="1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Štábní nebo liniová funkce pro controlling?</a:t>
            </a:r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závisí na tom, zda je controlling považován za podporu řízení nebo jde o výkon řízení</a:t>
            </a:r>
          </a:p>
          <a:p>
            <a:pPr marL="342900" indent="-342900">
              <a:spcBef>
                <a:spcPct val="30000"/>
              </a:spcBef>
              <a:spcAft>
                <a:spcPct val="30000"/>
              </a:spcAft>
              <a:buFont typeface="Arial" panose="020B0604020202020204" pitchFamily="34" charset="0"/>
              <a:buChar char="•"/>
              <a:defRPr/>
            </a:pPr>
            <a:r>
              <a:rPr lang="cs-CZ" sz="2000" dirty="0"/>
              <a:t>jazýčkem na vahách je v této situaci stav vývoje controllingu podniku, čím komplexnější je systém controllingu, tím s větší pravděpodobností bude mít charakter liniové instituce </a:t>
            </a:r>
          </a:p>
          <a:p>
            <a:pPr>
              <a:defRPr/>
            </a:pPr>
            <a:endParaRPr lang="cs-CZ" sz="2400" dirty="0"/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endParaRPr lang="cs-CZ" sz="2200" b="1" dirty="0">
              <a:solidFill>
                <a:srgbClr val="000000"/>
              </a:solidFill>
              <a:latin typeface="+mj-lt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8486510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1640" y="865398"/>
            <a:ext cx="7418795" cy="363176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600" b="1" dirty="0">
                <a:solidFill>
                  <a:srgbClr val="307871"/>
                </a:solidFill>
                <a:latin typeface="+mj-lt"/>
              </a:rPr>
              <a:t>Nákladový controlling (NC)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vytvoření </a:t>
            </a:r>
            <a:r>
              <a:rPr lang="cs-CZ" sz="2000" b="1" dirty="0">
                <a:solidFill>
                  <a:srgbClr val="000000"/>
                </a:solidFill>
                <a:latin typeface="+mj-lt"/>
              </a:rPr>
              <a:t>systému plánování nákladů a vnitropodnikových výnosů se záměrem splnění definovaných cílů v budoucnosti: 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b="1" dirty="0">
                <a:solidFill>
                  <a:srgbClr val="000000"/>
                </a:solidFill>
                <a:latin typeface="+mj-lt"/>
              </a:rPr>
              <a:t>vyhodnotit dosaženou skutečnost s plánem (odchylky)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nabízet řešení vedoucí k eliminaci odchylek skutečnosti od plánu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východisko pro sestavení 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plánu Cash-</a:t>
            </a:r>
            <a:r>
              <a:rPr lang="cs-CZ" sz="1600" b="1" dirty="0" err="1">
                <a:solidFill>
                  <a:srgbClr val="000000"/>
                </a:solidFill>
                <a:latin typeface="+mj-lt"/>
              </a:rPr>
              <a:t>Flow</a:t>
            </a:r>
            <a:r>
              <a:rPr lang="cs-CZ" sz="1600" b="1" dirty="0">
                <a:solidFill>
                  <a:srgbClr val="000000"/>
                </a:solidFill>
                <a:latin typeface="+mj-lt"/>
              </a:rPr>
              <a:t>,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má včas předpovídat přechodný přebytek nebo nedostatek volných finančních prostředků.</a:t>
            </a:r>
          </a:p>
          <a:p>
            <a:pPr marL="742950" lvl="1" indent="-285750">
              <a:buFont typeface="Courier New" panose="02070309020205020404" pitchFamily="49" charset="0"/>
              <a:buChar char="o"/>
            </a:pPr>
            <a:r>
              <a:rPr lang="cs-CZ" sz="1600" dirty="0">
                <a:solidFill>
                  <a:srgbClr val="000000"/>
                </a:solidFill>
                <a:latin typeface="+mj-lt"/>
              </a:rPr>
              <a:t>ve vazbě na odchylky skutečnosti od plánu nejen včas na tyto odchylky upozornit, musí je i přehledně a srozumitelně prezentovat a na základě nich pak musí příslušní manažeři zahájit činnosti vedoucí k eliminaci důsledků těchto odchylek</a:t>
            </a:r>
            <a:endParaRPr lang="cs-CZ" sz="16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107060193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328352" y="1001032"/>
            <a:ext cx="7334936" cy="28931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cs-CZ" sz="2200" b="1" dirty="0">
                <a:solidFill>
                  <a:srgbClr val="000000"/>
                </a:solidFill>
                <a:latin typeface="+mj-lt"/>
              </a:rPr>
              <a:t>Hlavní náplň NC: </a:t>
            </a:r>
            <a:endParaRPr lang="cs-CZ" sz="2200" dirty="0">
              <a:solidFill>
                <a:srgbClr val="000000"/>
              </a:solidFill>
              <a:latin typeface="+mj-lt"/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Sestavování rozpočtu nákladů a výnosů a jeho vyhodnocování pomocí odchylek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Výpočet plánových, výsledných a cenových kalkulací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</a:rPr>
              <a:t>Reporting </a:t>
            </a:r>
          </a:p>
          <a:p>
            <a:endParaRPr lang="cs-CZ" sz="2000" dirty="0">
              <a:solidFill>
                <a:srgbClr val="000000"/>
              </a:solidFill>
              <a:latin typeface="+mj-lt"/>
            </a:endParaRPr>
          </a:p>
          <a:p>
            <a:r>
              <a:rPr lang="cs-CZ" sz="2000" dirty="0">
                <a:solidFill>
                  <a:srgbClr val="000000"/>
                </a:solidFill>
                <a:latin typeface="+mj-lt"/>
              </a:rPr>
              <a:t>Zavedení NC je jednou z prvních částí celkového modelu controllingu jako úspěšného ekonomického řízení – až pak controlling finanční, investiční, apod.</a:t>
            </a:r>
            <a:endParaRPr lang="cs-CZ" sz="20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3520956122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TextShape 2"/>
          <p:cNvSpPr txBox="1"/>
          <p:nvPr/>
        </p:nvSpPr>
        <p:spPr>
          <a:xfrm>
            <a:off x="251640" y="123480"/>
            <a:ext cx="7488360" cy="507240"/>
          </a:xfrm>
          <a:prstGeom prst="rect">
            <a:avLst/>
          </a:prstGeom>
          <a:noFill/>
          <a:ln>
            <a:noFill/>
          </a:ln>
        </p:spPr>
        <p:txBody>
          <a:bodyPr lIns="90000" tIns="45000" rIns="90000" bIns="45000"/>
          <a:lstStyle/>
          <a:p>
            <a:pPr>
              <a:lnSpc>
                <a:spcPct val="100000"/>
              </a:lnSpc>
            </a:pP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CONTROLLING: Osobnost </a:t>
            </a:r>
            <a:r>
              <a:rPr lang="cs-CZ" sz="1400" strike="noStrike" dirty="0" err="1">
                <a:solidFill>
                  <a:srgbClr val="307871"/>
                </a:solidFill>
                <a:latin typeface="Times New Roman"/>
              </a:rPr>
              <a:t>controllera</a:t>
            </a:r>
            <a:r>
              <a:rPr lang="cs-CZ" sz="1400" strike="noStrike" dirty="0">
                <a:solidFill>
                  <a:srgbClr val="307871"/>
                </a:solidFill>
                <a:latin typeface="Times New Roman"/>
              </a:rPr>
              <a:t> a jeho postavení v organizační struktuře podniku</a:t>
            </a:r>
            <a:endParaRPr dirty="0"/>
          </a:p>
        </p:txBody>
      </p:sp>
      <p:sp>
        <p:nvSpPr>
          <p:cNvPr id="2" name="Obdélník 1"/>
          <p:cNvSpPr/>
          <p:nvPr/>
        </p:nvSpPr>
        <p:spPr>
          <a:xfrm>
            <a:off x="251640" y="749632"/>
            <a:ext cx="7397515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cs-CZ" sz="2600" b="1" dirty="0">
                <a:solidFill>
                  <a:srgbClr val="307871"/>
                </a:solidFill>
                <a:latin typeface="+mj-lt"/>
              </a:rPr>
              <a:t>Finanční controlling 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latin typeface="+mj-lt"/>
                <a:ea typeface="Calibri" panose="020F0502020204030204" pitchFamily="34" charset="0"/>
              </a:rPr>
              <a:t>řízení finanční a kapitálové struktury podniku a řízení jeho peněžních toků</a:t>
            </a:r>
          </a:p>
          <a:p>
            <a:pPr marL="342900" indent="-342900"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cs-CZ" sz="2000" dirty="0">
                <a:solidFill>
                  <a:srgbClr val="000000"/>
                </a:solidFill>
                <a:effectLst/>
                <a:latin typeface="+mj-lt"/>
                <a:ea typeface="Calibri" panose="020F0502020204030204" pitchFamily="34" charset="0"/>
              </a:rPr>
              <a:t>cílem je zajišťování finanční rovnováhy podniku</a:t>
            </a:r>
          </a:p>
          <a:p>
            <a:pPr marL="342900" indent="-342900">
              <a:buFont typeface="Arial" panose="020B0604020202020204" pitchFamily="34" charset="0"/>
              <a:buChar char="•"/>
            </a:pPr>
            <a:r>
              <a:rPr lang="cs-CZ" sz="2000" dirty="0"/>
              <a:t>v elementární rovině: 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získávání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správa finančních zdrojů</a:t>
            </a:r>
          </a:p>
          <a:p>
            <a:pPr marL="800100" lvl="1" indent="-342900">
              <a:buFont typeface="Courier New" panose="02070309020205020404" pitchFamily="49" charset="0"/>
              <a:buChar char="o"/>
            </a:pPr>
            <a:r>
              <a:rPr lang="cs-CZ" dirty="0"/>
              <a:t>užití finančních zdrojů</a:t>
            </a:r>
          </a:p>
        </p:txBody>
      </p:sp>
    </p:spTree>
    <p:extLst>
      <p:ext uri="{BB962C8B-B14F-4D97-AF65-F5344CB8AC3E}">
        <p14:creationId xmlns:p14="http://schemas.microsoft.com/office/powerpoint/2010/main" val="4151681089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739</TotalTime>
  <Words>1257</Words>
  <Application>Microsoft Macintosh PowerPoint</Application>
  <PresentationFormat>Předvádění na obrazovce (16:9)</PresentationFormat>
  <Paragraphs>187</Paragraphs>
  <Slides>23</Slides>
  <Notes>21</Notes>
  <HiddenSlides>0</HiddenSlides>
  <MMClips>0</MMClips>
  <ScaleCrop>false</ScaleCrop>
  <HeadingPairs>
    <vt:vector size="6" baseType="variant">
      <vt:variant>
        <vt:lpstr>Použitá písma</vt:lpstr>
      </vt:variant>
      <vt:variant>
        <vt:i4>7</vt:i4>
      </vt:variant>
      <vt:variant>
        <vt:lpstr>Motiv</vt:lpstr>
      </vt:variant>
      <vt:variant>
        <vt:i4>2</vt:i4>
      </vt:variant>
      <vt:variant>
        <vt:lpstr>Nadpisy snímků</vt:lpstr>
      </vt:variant>
      <vt:variant>
        <vt:i4>23</vt:i4>
      </vt:variant>
    </vt:vector>
  </HeadingPairs>
  <TitlesOfParts>
    <vt:vector size="32" baseType="lpstr">
      <vt:lpstr>Arial</vt:lpstr>
      <vt:lpstr>Calibri</vt:lpstr>
      <vt:lpstr>Courier New</vt:lpstr>
      <vt:lpstr>StarSymbol</vt:lpstr>
      <vt:lpstr>Symbol</vt:lpstr>
      <vt:lpstr>Times New Roman</vt:lpstr>
      <vt:lpstr>Wingdings</vt:lpstr>
      <vt:lpstr>Office Theme</vt:lpstr>
      <vt:lpstr>Office Theme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Název prezentace</dc:title>
  <dc:creator>Václav Minařík</dc:creator>
  <cp:lastModifiedBy>Tomáš Pražák</cp:lastModifiedBy>
  <cp:revision>224</cp:revision>
  <dcterms:created xsi:type="dcterms:W3CDTF">2016-07-06T15:42:34Z</dcterms:created>
  <dcterms:modified xsi:type="dcterms:W3CDTF">2023-10-16T09:02:01Z</dcterms:modified>
  <dc:language>cs-CZ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12.0000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28</vt:i4>
  </property>
  <property fmtid="{D5CDD505-2E9C-101B-9397-08002B2CF9AE}" pid="8" name="PresentationFormat">
    <vt:lpwstr>Předvádění na obrazovce (16:9)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29</vt:i4>
  </property>
</Properties>
</file>