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8" r:id="rId2"/>
    <p:sldId id="353" r:id="rId3"/>
    <p:sldId id="352" r:id="rId4"/>
    <p:sldId id="351" r:id="rId5"/>
    <p:sldId id="350" r:id="rId6"/>
    <p:sldId id="358" r:id="rId7"/>
    <p:sldId id="357" r:id="rId8"/>
    <p:sldId id="356" r:id="rId9"/>
    <p:sldId id="355" r:id="rId10"/>
    <p:sldId id="362" r:id="rId1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8"/>
    <p:restoredTop sz="92945" autoAdjust="0"/>
  </p:normalViewPr>
  <p:slideViewPr>
    <p:cSldViewPr snapToGrid="0">
      <p:cViewPr varScale="1">
        <p:scale>
          <a:sx n="94" d="100"/>
          <a:sy n="94" d="100"/>
        </p:scale>
        <p:origin x="192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12.11.23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>
              <a:solidFill>
                <a:schemeClr val="bg1"/>
              </a:solidFill>
            </a:endParaRPr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Podnikový controlling</a:t>
            </a:r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-</a:t>
            </a:r>
          </a:p>
          <a:p>
            <a:pPr lvl="0"/>
            <a:r>
              <a:rPr lang="cs-CZ" sz="2600" b="1" cap="all" dirty="0">
                <a:solidFill>
                  <a:schemeClr val="bg1"/>
                </a:solidFill>
              </a:rPr>
              <a:t>rozpočetnictví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563833" y="3491867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27784" y="986111"/>
            <a:ext cx="741221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Metoda zdola nahoru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bottom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-up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založena na sestavování jednotlivých rozpočtů na nižších úrovních, které se dále spojují v souhrnný rozpočet podniku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rizikem je majetková zainteresovanost odpovědných pracovníků na plnění rozpočtu a možné odchylky od strategických cílů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pc="150" dirty="0">
                <a:latin typeface="Times New Roman" panose="02020603050405020304" pitchFamily="18" charset="0"/>
                <a:ea typeface="Calibri" panose="020F0502020204030204" pitchFamily="34" charset="0"/>
              </a:rPr>
              <a:t>Metoda proti proudu: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kombinací předchozích metod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předávání limitů rozpočtů vedením podniku nositelům rozpočtů na nižších úrovních organizační struktury. Nositelé pak s ohledem na tyto limity vytvářejí vlastní rozpočty, které jsou tématem diskuze mezi jednotlivými úrovněmi. Výsledkem diskuzí jsou rozpočty založené na shodě mezi jednotlivými úrovněmi řízení. </a:t>
            </a:r>
          </a:p>
        </p:txBody>
      </p:sp>
    </p:spTree>
    <p:extLst>
      <p:ext uri="{BB962C8B-B14F-4D97-AF65-F5344CB8AC3E}">
        <p14:creationId xmlns:p14="http://schemas.microsoft.com/office/powerpoint/2010/main" val="263643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74982" y="628601"/>
            <a:ext cx="740563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Rozpočetnictví (plánované propočty)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poskytuje podklady pro vyjádření cílů hospodářské činnosti podniku v peněžních jednotkách a současně tyto cíle formou rozpočtů dovádí do vnitropodnikových útvarů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 významy: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Systém podnikových rozpočtů</a:t>
            </a:r>
          </a:p>
          <a:p>
            <a:pPr marL="742950" lvl="1" indent="-285750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Činnost sestavování rozpočtů</a:t>
            </a:r>
          </a:p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Rozpočet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nástroj řízení, stanoví celkovou výši nákladů a výnosů i hospodářského výsledku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stanovení nákladů na čas a objem aktivity podniku a jeho vnitropodnikových útvarů</a:t>
            </a:r>
          </a:p>
        </p:txBody>
      </p:sp>
    </p:spTree>
    <p:extLst>
      <p:ext uri="{BB962C8B-B14F-4D97-AF65-F5344CB8AC3E}">
        <p14:creationId xmlns:p14="http://schemas.microsoft.com/office/powerpoint/2010/main" val="14734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1825" y="729591"/>
            <a:ext cx="74187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Funkce rozpočtu: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i="1" dirty="0">
                <a:latin typeface="+mj-lt"/>
              </a:rPr>
              <a:t>Stanovování cílů </a:t>
            </a:r>
            <a:r>
              <a:rPr lang="cs-CZ" dirty="0">
                <a:latin typeface="+mj-lt"/>
              </a:rPr>
              <a:t>v nákladech (v případě sestavení rozpočtu výnosů i ve výnosech) na úrovni vnitropodnikových útvarů i celopodnikové.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>
                <a:latin typeface="+mj-lt"/>
              </a:rPr>
              <a:t>Plní </a:t>
            </a:r>
            <a:r>
              <a:rPr lang="cs-CZ" i="1" dirty="0">
                <a:latin typeface="+mj-lt"/>
              </a:rPr>
              <a:t>kontrolní</a:t>
            </a:r>
            <a:r>
              <a:rPr lang="cs-CZ" dirty="0">
                <a:latin typeface="+mj-lt"/>
              </a:rPr>
              <a:t> funkci v hospodárnosti jednotlivých organizačních jednotek podniku, neboť rozpočty dávají možnost jejich porovnání s údaji vnitropodnikového účetnictví, a tedy určitého vyhodnocení předpokládaných a skutečných údajů.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i="1" dirty="0">
                <a:latin typeface="+mj-lt"/>
              </a:rPr>
              <a:t>Poskytování</a:t>
            </a:r>
            <a:r>
              <a:rPr lang="cs-CZ" dirty="0">
                <a:latin typeface="+mj-lt"/>
              </a:rPr>
              <a:t> nezbytných informací o plánovaných režijních nákladech, a tedy tvorbě podkladů pro stanovování sazeb režijních přirážek v předběžných kalkulacích.</a:t>
            </a:r>
          </a:p>
        </p:txBody>
      </p:sp>
    </p:spTree>
    <p:extLst>
      <p:ext uri="{BB962C8B-B14F-4D97-AF65-F5344CB8AC3E}">
        <p14:creationId xmlns:p14="http://schemas.microsoft.com/office/powerpoint/2010/main" val="70792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53338" y="834578"/>
            <a:ext cx="461055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600"/>
              </a:spcAft>
              <a:tabLst>
                <a:tab pos="-1028700" algn="l"/>
                <a:tab pos="993775" algn="l"/>
              </a:tabLst>
            </a:pPr>
            <a:r>
              <a:rPr lang="cs-CZ" sz="2200" i="1" dirty="0">
                <a:solidFill>
                  <a:srgbClr val="307871"/>
                </a:solidFill>
              </a:rPr>
              <a:t>Rozdíly mezi kalkulací a rozpočtem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552057"/>
              </p:ext>
            </p:extLst>
          </p:nvPr>
        </p:nvGraphicFramePr>
        <p:xfrm>
          <a:off x="566134" y="1555425"/>
          <a:ext cx="7347702" cy="2007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53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u="none" dirty="0">
                          <a:solidFill>
                            <a:schemeClr val="tx1"/>
                          </a:solidFill>
                          <a:effectLst/>
                        </a:rPr>
                        <a:t>Rozpočet</a:t>
                      </a:r>
                      <a:endParaRPr lang="cs-CZ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u="none" dirty="0">
                          <a:solidFill>
                            <a:schemeClr val="tx1"/>
                          </a:solidFill>
                          <a:effectLst/>
                        </a:rPr>
                        <a:t>Kalkulace</a:t>
                      </a:r>
                      <a:endParaRPr lang="cs-CZ" sz="16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vypočítává se pro určité období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vypočítává se pro určitý počet výrobků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zaměření na náklady a výnosy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zaměření na náklady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prvořadé hledisko odpovědnosti, tj. hledisko organizačně místní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prvořadé hledisko účelu vynaložení a místa vzniku nákladů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týká se vnitropodnikového útvaru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týká se výkonů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>
                          <a:solidFill>
                            <a:schemeClr val="tx1"/>
                          </a:solidFill>
                          <a:effectLst/>
                        </a:rPr>
                        <a:t>podrobnější v režijních nákladech</a:t>
                      </a:r>
                      <a:endParaRPr lang="cs-CZ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-1028700" algn="l"/>
                          <a:tab pos="993775" algn="l"/>
                        </a:tabLst>
                      </a:pPr>
                      <a:r>
                        <a:rPr lang="cs-CZ" sz="1600" b="0" dirty="0">
                          <a:solidFill>
                            <a:schemeClr val="tx1"/>
                          </a:solidFill>
                          <a:effectLst/>
                        </a:rPr>
                        <a:t>režijní náklady shrnuje do globálních položek</a:t>
                      </a:r>
                      <a:endParaRPr lang="cs-CZ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747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28991" y="630720"/>
            <a:ext cx="6462025" cy="42934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600"/>
              </a:spcAft>
              <a:tabLst>
                <a:tab pos="-1028700" algn="l"/>
                <a:tab pos="993775" algn="l"/>
              </a:tabLst>
            </a:pPr>
            <a:r>
              <a:rPr lang="cs-CZ" sz="2200" i="1" dirty="0">
                <a:solidFill>
                  <a:srgbClr val="307871"/>
                </a:solidFill>
              </a:rPr>
              <a:t>Druhy rozpočtů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délky rozpočtového období: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Dlouhodobé rozpočty (6-10 let)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Střednědobé rozpočty (2-5 let)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Krátkodobé rozpočty (1 rok a méně)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Operativní rozpočty (zpřesnění ročních rozpočtů)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stupně řízení: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Podnikové rozpočty – za celou ekonomickou činnost podniku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Vnitropodnikové rozpočty – za střediska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>
                <a:latin typeface="+mj-lt"/>
              </a:rPr>
              <a:t>Podle předmětu rozpočtování: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Výnosů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Nákupu a zásob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Nákladů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Hospodářského výsledku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Cash-</a:t>
            </a:r>
            <a:r>
              <a:rPr lang="cs-CZ" sz="1600" dirty="0" err="1">
                <a:latin typeface="+mj-lt"/>
              </a:rPr>
              <a:t>flow</a:t>
            </a:r>
            <a:endParaRPr lang="cs-CZ" sz="1600" dirty="0">
              <a:latin typeface="+mj-lt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>
                <a:latin typeface="+mj-lt"/>
              </a:rPr>
              <a:t>Tvorby rozpočtové rezervy</a:t>
            </a:r>
          </a:p>
        </p:txBody>
      </p:sp>
    </p:spTree>
    <p:extLst>
      <p:ext uri="{BB962C8B-B14F-4D97-AF65-F5344CB8AC3E}">
        <p14:creationId xmlns:p14="http://schemas.microsoft.com/office/powerpoint/2010/main" val="325576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1638" y="906940"/>
            <a:ext cx="823451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/>
              <a:t>Podle stupně úplnosti: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Komplexní rozpočty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Částečné rozpočty – obsahují omezený počet ekonomických jevů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Kombinované rozpočty – kombinace výsledkového rozpočtování a určité části rozpočtování obratu, nebo zůstatků aktiv a pasiv za podnik i střediska, např. stav zásob, změna stavu hotových výrobků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Jednorázové rozpočty – obvykle ne na období, ale na finální výkon dle konkrétní objednávky</a:t>
            </a:r>
          </a:p>
          <a:p>
            <a:pPr marL="285750" indent="-285750">
              <a:buFont typeface="Arial" panose="020B0604020202020204" pitchFamily="34" charset="0"/>
              <a:buChar char="•"/>
              <a:tabLst>
                <a:tab pos="-1028700" algn="l"/>
                <a:tab pos="993775" algn="l"/>
              </a:tabLst>
            </a:pPr>
            <a:r>
              <a:rPr lang="cs-CZ" dirty="0"/>
              <a:t>Podle sledování průběhu reprodukčního procesu: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Základní rozpočty – rozpočty střediska hlavní činnosti, pomocných středisek, ostatních středisek, správních činností, zásobovací činnosti, odbytové činnosti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r>
              <a:rPr lang="cs-CZ" sz="1600" dirty="0"/>
              <a:t>Souhrnné rozpočty</a:t>
            </a:r>
          </a:p>
          <a:p>
            <a:pPr marL="742950" lvl="1" indent="-285750">
              <a:buFont typeface="Courier New" panose="02070309020205020404" pitchFamily="49" charset="0"/>
              <a:buChar char="o"/>
              <a:tabLst>
                <a:tab pos="-1028700" algn="l"/>
                <a:tab pos="993775" algn="l"/>
              </a:tabLst>
            </a:pPr>
            <a:endParaRPr lang="cs-CZ" sz="1600" dirty="0"/>
          </a:p>
          <a:p>
            <a:pPr marL="0" lvl="1">
              <a:tabLst>
                <a:tab pos="-1028700" algn="l"/>
                <a:tab pos="993775" algn="l"/>
              </a:tabLst>
            </a:pPr>
            <a:r>
              <a:rPr lang="cs-CZ" sz="1600" b="1" dirty="0"/>
              <a:t>Podniky sestavují rozpočty podle svých potřeb a tvoří si svůj rozpočtový systém</a:t>
            </a:r>
          </a:p>
        </p:txBody>
      </p:sp>
    </p:spTree>
    <p:extLst>
      <p:ext uri="{BB962C8B-B14F-4D97-AF65-F5344CB8AC3E}">
        <p14:creationId xmlns:p14="http://schemas.microsoft.com/office/powerpoint/2010/main" val="221703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652108" y="691918"/>
            <a:ext cx="717035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i="1" dirty="0">
                <a:solidFill>
                  <a:srgbClr val="307871"/>
                </a:solidFill>
              </a:rPr>
              <a:t>Rozpočtová rezerva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Slouží k utlumení nepříznivých vlivů dočasně působících na plnění úloh v útvarech podniku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Nutno vymezit výši, řídicí úroveň a způsob jejího čerpání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Použití: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/>
              <a:t>Útvar, který pracuje bez svého zavinění ve zhoršených podmínkách, řeší lehčí rozpočtovou úlohu oproti původnímu stavu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/>
              <a:t>Útvaru se povoluje překročit původní rozpočet o určitou částku nebo o určité %</a:t>
            </a:r>
          </a:p>
        </p:txBody>
      </p:sp>
    </p:spTree>
    <p:extLst>
      <p:ext uri="{BB962C8B-B14F-4D97-AF65-F5344CB8AC3E}">
        <p14:creationId xmlns:p14="http://schemas.microsoft.com/office/powerpoint/2010/main" val="678574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79709" y="445015"/>
            <a:ext cx="764903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Rozpočtový proces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Příprava rozpočtů</a:t>
            </a:r>
            <a:r>
              <a:rPr lang="cs-CZ" b="1" dirty="0"/>
              <a:t> </a:t>
            </a:r>
            <a:r>
              <a:rPr lang="cs-CZ" dirty="0"/>
              <a:t>– sběr dat a informací, které jsou nezbytné pro tvorbu rozpočtů, základem jsou kalkulace služeb, odhady poptávky apod.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Sestavení rozpočtů</a:t>
            </a:r>
            <a:r>
              <a:rPr lang="cs-CZ" b="1" dirty="0"/>
              <a:t> </a:t>
            </a:r>
            <a:r>
              <a:rPr lang="cs-CZ" dirty="0"/>
              <a:t>– sestavování jednotlivých základních rozpočtů a souhrnných celopodnikových rozpočtů. 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plnění a zjištění případných odchylek</a:t>
            </a:r>
            <a:r>
              <a:rPr lang="cs-CZ" b="1" dirty="0"/>
              <a:t> </a:t>
            </a:r>
            <a:r>
              <a:rPr lang="cs-CZ" dirty="0"/>
              <a:t>– porovnávání skutečných a rozpočtovaných hodnot a zjištění případných odchylek a jejich příčin, a to jak v průběhu rozpočtovaného období, tak i po jeho skončení.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Eliminace odchylek </a:t>
            </a:r>
            <a:r>
              <a:rPr lang="cs-CZ" dirty="0"/>
              <a:t>– identifikace příčin vzniku negativních odchylek rozpočtů a přijímání opatření eliminující jejich budoucí vznik. </a:t>
            </a:r>
          </a:p>
        </p:txBody>
      </p:sp>
    </p:spTree>
    <p:extLst>
      <p:ext uri="{BB962C8B-B14F-4D97-AF65-F5344CB8AC3E}">
        <p14:creationId xmlns:p14="http://schemas.microsoft.com/office/powerpoint/2010/main" val="1632313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259879" y="836388"/>
            <a:ext cx="7488360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sz="2200" i="1" dirty="0">
                <a:solidFill>
                  <a:srgbClr val="307871"/>
                </a:solidFill>
              </a:rPr>
              <a:t>Metody tvorby rozpočtů: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cs-CZ" spc="1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Metoda shora dolů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cs-CZ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top-</a:t>
            </a:r>
            <a:r>
              <a:rPr lang="cs-CZ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down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nositelem rozpočtu je vedení podniku nebo útvar odpovědný za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rozpočtovací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proces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direktivní způsob tvorby rozpočtů – nejdříve sestavovány celopodnikové rozpočty, které jsou dále rozepisovány na jednotlivé útvary v rámci organizační struktury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absence spolupráce s nižšími řídícími složkami, které pak nemají takový zájem na plnění rozpočtů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rozpočty (díky tomu, že jsou vyhotoveny vedením) lépe odpovídají strategickým záměrům a cílům podniku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menší časová náročnost</a:t>
            </a:r>
          </a:p>
        </p:txBody>
      </p:sp>
    </p:spTree>
    <p:extLst>
      <p:ext uri="{BB962C8B-B14F-4D97-AF65-F5344CB8AC3E}">
        <p14:creationId xmlns:p14="http://schemas.microsoft.com/office/powerpoint/2010/main" val="1166692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691</Words>
  <Application>Microsoft Macintosh PowerPoint</Application>
  <PresentationFormat>Předvádění na obrazovce (16:9)</PresentationFormat>
  <Paragraphs>86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413</cp:revision>
  <dcterms:created xsi:type="dcterms:W3CDTF">2016-07-06T15:42:34Z</dcterms:created>
  <dcterms:modified xsi:type="dcterms:W3CDTF">2023-11-12T17:01:24Z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