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258" r:id="rId2"/>
    <p:sldId id="330" r:id="rId3"/>
    <p:sldId id="338" r:id="rId4"/>
    <p:sldId id="337" r:id="rId5"/>
    <p:sldId id="336" r:id="rId6"/>
    <p:sldId id="354" r:id="rId7"/>
    <p:sldId id="335" r:id="rId8"/>
    <p:sldId id="339" r:id="rId9"/>
    <p:sldId id="343" r:id="rId10"/>
    <p:sldId id="342" r:id="rId11"/>
    <p:sldId id="346" r:id="rId12"/>
    <p:sldId id="345" r:id="rId13"/>
    <p:sldId id="341" r:id="rId14"/>
    <p:sldId id="340" r:id="rId15"/>
    <p:sldId id="349" r:id="rId16"/>
    <p:sldId id="348" r:id="rId17"/>
    <p:sldId id="347" r:id="rId18"/>
    <p:sldId id="353" r:id="rId19"/>
    <p:sldId id="352" r:id="rId2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0"/>
    <p:restoredTop sz="92925" autoAdjust="0"/>
  </p:normalViewPr>
  <p:slideViewPr>
    <p:cSldViewPr snapToGrid="0">
      <p:cViewPr varScale="1">
        <p:scale>
          <a:sx n="158" d="100"/>
          <a:sy n="158" d="100"/>
        </p:scale>
        <p:origin x="86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497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Podnikový controlling</a:t>
            </a:r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-</a:t>
            </a:r>
          </a:p>
          <a:p>
            <a:pPr lvl="0"/>
            <a:r>
              <a:rPr lang="cs-CZ" sz="2600" b="1" cap="all" dirty="0">
                <a:solidFill>
                  <a:schemeClr val="bg1"/>
                </a:solidFill>
              </a:rPr>
              <a:t>Plánování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632072" y="3708631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Tomáš Pražák</a:t>
            </a:r>
          </a:p>
          <a:p>
            <a:pPr algn="r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Přednášející </a:t>
            </a:r>
            <a:endParaRPr lang="en-GB" alt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D31A7D16-DA85-418F-B422-1F7B5FF8EC66}"/>
              </a:ext>
            </a:extLst>
          </p:cNvPr>
          <p:cNvSpPr/>
          <p:nvPr/>
        </p:nvSpPr>
        <p:spPr>
          <a:xfrm>
            <a:off x="518400" y="467311"/>
            <a:ext cx="7192800" cy="3989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postup:</a:t>
            </a:r>
          </a:p>
          <a:p>
            <a:pPr marL="1257300" lvl="2" indent="-342900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228600" algn="l"/>
                <a:tab pos="449580" algn="l"/>
              </a:tabLs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vytvoření normálního plánu s vytipováním možných rušivých elementů v podobě ukazatelů</a:t>
            </a:r>
          </a:p>
          <a:p>
            <a:pPr marL="1257300" lvl="2" indent="-342900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228600" algn="l"/>
                <a:tab pos="449580" algn="l"/>
              </a:tabLs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plnění normálního plánu – kontinuální sledování vývoje ukazatelů</a:t>
            </a:r>
          </a:p>
          <a:p>
            <a:pPr marL="1257300" lvl="2" indent="-342900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228600" algn="l"/>
                <a:tab pos="449580" algn="l"/>
              </a:tabLs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vytvoření alternativních průběhů pro jednotlivé rušivé události i jejich případné kombinace</a:t>
            </a:r>
          </a:p>
          <a:p>
            <a:pPr marL="1257300" lvl="2" indent="-342900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228600" algn="l"/>
                <a:tab pos="449580" algn="l"/>
              </a:tabLs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nasazení vhodné alternativy v závislosti na výskytu rušivých jevů</a:t>
            </a:r>
          </a:p>
          <a:p>
            <a:pPr marL="1257300" lvl="2" indent="-342900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228600" algn="l"/>
                <a:tab pos="449580" algn="l"/>
              </a:tabLs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úspěšné splnění původního nebo náhradního mimořádného plánu</a:t>
            </a:r>
          </a:p>
        </p:txBody>
      </p:sp>
    </p:spTree>
    <p:extLst>
      <p:ext uri="{BB962C8B-B14F-4D97-AF65-F5344CB8AC3E}">
        <p14:creationId xmlns:p14="http://schemas.microsoft.com/office/powerpoint/2010/main" val="1821026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554544F4-CC18-49DE-A7EF-82443C1F15A4}"/>
              </a:ext>
            </a:extLst>
          </p:cNvPr>
          <p:cNvSpPr/>
          <p:nvPr/>
        </p:nvSpPr>
        <p:spPr>
          <a:xfrm>
            <a:off x="417600" y="422028"/>
            <a:ext cx="7228800" cy="4294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překážky plánování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rychle se měnící a složité okolí podniku</a:t>
            </a: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negativní postoj pracovníků k plánování</a:t>
            </a: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konzervativnost a pohodlnost až lenost pracovníků</a:t>
            </a: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omezenost hmotných, lidských i finančních zdrojů</a:t>
            </a: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nedostatek informací</a:t>
            </a: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nedostatek času na samotné sestavování plánů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význam komunikace mezi všemi stupni řízení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aktualizace plánů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ztotožňování zaměstnanců s filozofií podniku</a:t>
            </a:r>
          </a:p>
        </p:txBody>
      </p:sp>
    </p:spTree>
    <p:extLst>
      <p:ext uri="{BB962C8B-B14F-4D97-AF65-F5344CB8AC3E}">
        <p14:creationId xmlns:p14="http://schemas.microsoft.com/office/powerpoint/2010/main" val="23887632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B361A563-F088-4B23-9B14-D686AE50BD8C}"/>
              </a:ext>
            </a:extLst>
          </p:cNvPr>
          <p:cNvSpPr/>
          <p:nvPr/>
        </p:nvSpPr>
        <p:spPr>
          <a:xfrm>
            <a:off x="280800" y="470854"/>
            <a:ext cx="7264800" cy="3974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lnSpc>
                <a:spcPct val="115000"/>
              </a:lnSpc>
              <a:spcAft>
                <a:spcPts val="600"/>
              </a:spcAft>
            </a:pPr>
            <a:r>
              <a:rPr lang="cs-CZ" sz="2400" b="1" dirty="0">
                <a:solidFill>
                  <a:srgbClr val="307871"/>
                </a:solidFill>
                <a:latin typeface="+mj-lt"/>
              </a:rPr>
              <a:t>Plánování finanční stránky materiálových a energetických toků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spotřeba surovin a nejrůznějších materiálů, lidské práce – přímo využitých výrobních faktorů je dobře finančně vyjádřitelná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 případě výrobního zařízení je však situace složitější – nákladem se stává odpis + použití na výrobu více druhů výrobků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další časově se opakující společné jevy (pojistné, zálohy, nájemné, paušály, energie…) - režie</a:t>
            </a:r>
            <a:endParaRPr lang="cs-CZ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379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08BB0BF2-1E90-4C61-9648-03490D80BF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4602036"/>
              </p:ext>
            </p:extLst>
          </p:nvPr>
        </p:nvGraphicFramePr>
        <p:xfrm>
          <a:off x="1291340" y="1271137"/>
          <a:ext cx="6290260" cy="33071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38792">
                  <a:extLst>
                    <a:ext uri="{9D8B030D-6E8A-4147-A177-3AD203B41FA5}">
                      <a16:colId xmlns:a16="http://schemas.microsoft.com/office/drawing/2014/main" val="772253569"/>
                    </a:ext>
                  </a:extLst>
                </a:gridCol>
                <a:gridCol w="1792880">
                  <a:extLst>
                    <a:ext uri="{9D8B030D-6E8A-4147-A177-3AD203B41FA5}">
                      <a16:colId xmlns:a16="http://schemas.microsoft.com/office/drawing/2014/main" val="3775175502"/>
                    </a:ext>
                  </a:extLst>
                </a:gridCol>
                <a:gridCol w="1829314">
                  <a:extLst>
                    <a:ext uri="{9D8B030D-6E8A-4147-A177-3AD203B41FA5}">
                      <a16:colId xmlns:a16="http://schemas.microsoft.com/office/drawing/2014/main" val="3465166385"/>
                    </a:ext>
                  </a:extLst>
                </a:gridCol>
                <a:gridCol w="1029274">
                  <a:extLst>
                    <a:ext uri="{9D8B030D-6E8A-4147-A177-3AD203B41FA5}">
                      <a16:colId xmlns:a16="http://schemas.microsoft.com/office/drawing/2014/main" val="2711639617"/>
                    </a:ext>
                  </a:extLst>
                </a:gridCol>
              </a:tblGrid>
              <a:tr h="250277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Náklady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2197947"/>
                  </a:ext>
                </a:extLst>
              </a:tr>
              <a:tr h="25027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Přímé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Nepřímé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2596329"/>
                  </a:ext>
                </a:extLst>
              </a:tr>
              <a:tr h="2502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Variabilní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Fixní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Variabilní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tx1"/>
                          </a:solidFill>
                          <a:effectLst/>
                        </a:rPr>
                        <a:t>Fixní</a:t>
                      </a:r>
                      <a:endParaRPr lang="cs-CZ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465513"/>
                  </a:ext>
                </a:extLst>
              </a:tr>
              <a:tr h="7949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Spotřeba výrobního materiálu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Odpis zařízení, které vyrábí pouze 1 druh výrobku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Spotřeba energie nerozdělitelné mezi jednotlivé výrobky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Odbytová režie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8892267"/>
                  </a:ext>
                </a:extLst>
              </a:tr>
              <a:tr h="5226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Mzdy výrobních dělníků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Výzkum a vývoj 1 druhu výrobku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Správní režie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9761822"/>
                  </a:ext>
                </a:extLst>
              </a:tr>
              <a:tr h="5226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Úvěr týkající se úvěru pro 1 druh výrobku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2340491"/>
                  </a:ext>
                </a:extLst>
              </a:tr>
              <a:tr h="5226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Nájem zařízení pro 1 druh výrobku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0669899"/>
                  </a:ext>
                </a:extLst>
              </a:tr>
            </a:tbl>
          </a:graphicData>
        </a:graphic>
      </p:graphicFrame>
      <p:sp>
        <p:nvSpPr>
          <p:cNvPr id="3" name="Obdélník 2">
            <a:extLst>
              <a:ext uri="{FF2B5EF4-FFF2-40B4-BE49-F238E27FC236}">
                <a16:creationId xmlns:a16="http://schemas.microsoft.com/office/drawing/2014/main" id="{EE498D5F-0FEF-47F3-B557-1B510D36C00E}"/>
              </a:ext>
            </a:extLst>
          </p:cNvPr>
          <p:cNvSpPr/>
          <p:nvPr/>
        </p:nvSpPr>
        <p:spPr>
          <a:xfrm>
            <a:off x="457977" y="336068"/>
            <a:ext cx="5405647" cy="496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000" b="1" dirty="0">
                <a:latin typeface="+mj-lt"/>
                <a:ea typeface="Calibri" panose="020F0502020204030204" pitchFamily="34" charset="0"/>
              </a:rPr>
              <a:t>Přímé a nepřímé náklady a jejich variabilita</a:t>
            </a:r>
          </a:p>
        </p:txBody>
      </p:sp>
    </p:spTree>
    <p:extLst>
      <p:ext uri="{BB962C8B-B14F-4D97-AF65-F5344CB8AC3E}">
        <p14:creationId xmlns:p14="http://schemas.microsoft.com/office/powerpoint/2010/main" val="29563292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44EDC4E3-70AC-4CA9-95B3-A12677CD3E31}"/>
              </a:ext>
            </a:extLst>
          </p:cNvPr>
          <p:cNvSpPr/>
          <p:nvPr/>
        </p:nvSpPr>
        <p:spPr>
          <a:xfrm>
            <a:off x="338400" y="370332"/>
            <a:ext cx="7236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cs-CZ" sz="2000" b="1" cap="small" dirty="0">
                <a:solidFill>
                  <a:srgbClr val="981E3A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Plánování přímých nákladů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cs typeface="Times New Roman" panose="02020603050405020304" pitchFamily="18" charset="0"/>
              </a:rPr>
              <a:t>plánovaný přímý materiál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cs typeface="Times New Roman" panose="02020603050405020304" pitchFamily="18" charset="0"/>
              </a:rPr>
              <a:t>plánované přímé mzdy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cs typeface="Times New Roman" panose="02020603050405020304" pitchFamily="18" charset="0"/>
              </a:rPr>
              <a:t>plánované roční odpisy:</a:t>
            </a:r>
          </a:p>
          <a:p>
            <a:pPr marL="800100" lvl="1" indent="-34290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+mj-lt"/>
                <a:cs typeface="Times New Roman" panose="02020603050405020304" pitchFamily="18" charset="0"/>
              </a:rPr>
              <a:t>vydělením pořizovacích nákladů daného zařízení (zmenšených o zůstatkovou hodnotu a zvětšených o hodnoty plánovaných generálních oprav) plánovanou dobou upotřebitelnosti zařízení v rocích</a:t>
            </a:r>
          </a:p>
        </p:txBody>
      </p:sp>
    </p:spTree>
    <p:extLst>
      <p:ext uri="{BB962C8B-B14F-4D97-AF65-F5344CB8AC3E}">
        <p14:creationId xmlns:p14="http://schemas.microsoft.com/office/powerpoint/2010/main" val="25630802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AE651839-D938-4C91-A130-031092992CB6}"/>
              </a:ext>
            </a:extLst>
          </p:cNvPr>
          <p:cNvSpPr/>
          <p:nvPr/>
        </p:nvSpPr>
        <p:spPr>
          <a:xfrm>
            <a:off x="554400" y="344049"/>
            <a:ext cx="7135200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cs typeface="Times New Roman" panose="02020603050405020304" pitchFamily="18" charset="0"/>
              </a:rPr>
              <a:t>plánované náklady na výzkum a vývoj:</a:t>
            </a:r>
          </a:p>
          <a:p>
            <a:pPr marL="800100" lvl="1" indent="-34290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cs typeface="Times New Roman" panose="02020603050405020304" pitchFamily="18" charset="0"/>
              </a:rPr>
              <a:t>vycházíme z příslušného plánu výzkumu a vývoje podniku, který je součástí celopodnikového plánu</a:t>
            </a:r>
          </a:p>
          <a:p>
            <a:pPr marL="800100" lvl="1" indent="-34290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cs typeface="Times New Roman" panose="02020603050405020304" pitchFamily="18" charset="0"/>
              </a:rPr>
              <a:t>dvě složky:</a:t>
            </a:r>
          </a:p>
          <a:p>
            <a:pPr marL="1257300" lvl="2" indent="-342900" algn="just"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228600" algn="l"/>
                <a:tab pos="449580" algn="l"/>
              </a:tabLs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předpokládané výdaje na výzkum a vývoj pro plánovací období – tyto se v plánu rozpadnou do položek mzdových, materiálových apod.</a:t>
            </a:r>
          </a:p>
          <a:p>
            <a:pPr marL="1257300" lvl="2" indent="-342900" algn="just">
              <a:spcAft>
                <a:spcPts val="600"/>
              </a:spcAft>
              <a:buFont typeface="Wingdings" panose="05000000000000000000" pitchFamily="2" charset="2"/>
              <a:buChar char="v"/>
              <a:tabLst>
                <a:tab pos="228600" algn="l"/>
                <a:tab pos="449580" algn="l"/>
              </a:tabLst>
            </a:pPr>
            <a:r>
              <a:rPr lang="cs-CZ" dirty="0">
                <a:ea typeface="Calibri" panose="020F0502020204030204" pitchFamily="34" charset="0"/>
              </a:rPr>
              <a:t>podíl výdajů na výzkum a vývoj zúčtovaný na již vyvinuté výrobky – plánuje se jako určitý procentní odpis již vzniklých a uzavřených výrobků, neboť cyklus byl ukončen a nyní tyto výrobky musíme určitou dobu zatížit určitou částí nákladů na jejich výzkum a vývoj. Až se tyto náklady vrátí, bude možno financovat další výzkum a vývoj. Tyto výdaje zahrneme do ostatních přímých nákladů na výrobu.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49229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8C44B7AC-E761-46F0-AB8C-7C648DB4D7BC}"/>
              </a:ext>
            </a:extLst>
          </p:cNvPr>
          <p:cNvSpPr/>
          <p:nvPr/>
        </p:nvSpPr>
        <p:spPr>
          <a:xfrm>
            <a:off x="810000" y="628601"/>
            <a:ext cx="6469200" cy="1888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plánované přímé náklady na úroky:</a:t>
            </a: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pouze pokud jsme na výrobu našeho výrobku získali úvěr</a:t>
            </a: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 základě dohodnuté úrokové míry</a:t>
            </a: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 přímých nákladů na splátku úvěru (jistina)</a:t>
            </a:r>
          </a:p>
        </p:txBody>
      </p:sp>
    </p:spTree>
    <p:extLst>
      <p:ext uri="{BB962C8B-B14F-4D97-AF65-F5344CB8AC3E}">
        <p14:creationId xmlns:p14="http://schemas.microsoft.com/office/powerpoint/2010/main" val="3758652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40D7A168-119C-4A46-A0F3-B9DF51A67ED2}"/>
              </a:ext>
            </a:extLst>
          </p:cNvPr>
          <p:cNvSpPr/>
          <p:nvPr/>
        </p:nvSpPr>
        <p:spPr>
          <a:xfrm>
            <a:off x="504000" y="611042"/>
            <a:ext cx="7171200" cy="3201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cs-CZ" sz="2000" b="1" cap="small" dirty="0">
                <a:solidFill>
                  <a:srgbClr val="981E3A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Plánování nepřímých nákladů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velmi obtížné - neexistují (tak jako u přímých nákladů) normy a postupy, z nichž lze snadno vypočítat přesně náklady dané operace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správné zjištění vztažné veličiny, která danou režii vyvolává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nouzové řešení  - použití rozvrhové základny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zásadní roli sehrávají samotné kalkulační techniky</a:t>
            </a:r>
          </a:p>
        </p:txBody>
      </p:sp>
    </p:spTree>
    <p:extLst>
      <p:ext uri="{BB962C8B-B14F-4D97-AF65-F5344CB8AC3E}">
        <p14:creationId xmlns:p14="http://schemas.microsoft.com/office/powerpoint/2010/main" val="41602480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DE6FEBB3-EA76-4E45-A4CA-A838172D5FFA}"/>
              </a:ext>
            </a:extLst>
          </p:cNvPr>
          <p:cNvSpPr/>
          <p:nvPr/>
        </p:nvSpPr>
        <p:spPr>
          <a:xfrm>
            <a:off x="410400" y="292361"/>
            <a:ext cx="7164000" cy="3239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všeobecná výrobní režie:</a:t>
            </a: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obsahuje náklady, které jsou společné pro několik výrobních provozů. Měla by se tedy rozpočítávat podle všech přímých nákladů.</a:t>
            </a: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zásobovací a odbytové režie:</a:t>
            </a: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vazba k výkonům je dána výkony zásobování, skladování a odbytu</a:t>
            </a: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parametry skladovaného a manipulovaného materiálu (hmotnost, objem) </a:t>
            </a:r>
          </a:p>
        </p:txBody>
      </p:sp>
    </p:spTree>
    <p:extLst>
      <p:ext uri="{BB962C8B-B14F-4D97-AF65-F5344CB8AC3E}">
        <p14:creationId xmlns:p14="http://schemas.microsoft.com/office/powerpoint/2010/main" val="27098456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52D89736-9CBB-4299-96CE-86D5A3D095FB}"/>
              </a:ext>
            </a:extLst>
          </p:cNvPr>
          <p:cNvSpPr/>
          <p:nvPr/>
        </p:nvSpPr>
        <p:spPr>
          <a:xfrm>
            <a:off x="388800" y="556177"/>
            <a:ext cx="7322400" cy="18119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Správní režie:</a:t>
            </a: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často podle přímých mezd - velké nepřesnosti (přímé mzdy jsou variabilní, zatímco správní režie je fixní)</a:t>
            </a: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zpřesnění plánování by mělo jít cestou přesunutí (zúžení rozsahu) režijních položek do přímých nákladů</a:t>
            </a:r>
          </a:p>
        </p:txBody>
      </p:sp>
    </p:spTree>
    <p:extLst>
      <p:ext uri="{BB962C8B-B14F-4D97-AF65-F5344CB8AC3E}">
        <p14:creationId xmlns:p14="http://schemas.microsoft.com/office/powerpoint/2010/main" val="1116802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F643131D-66B0-4663-95E0-F0888D3E3E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638" t="28416" r="27008" b="8451"/>
          <a:stretch/>
        </p:blipFill>
        <p:spPr>
          <a:xfrm>
            <a:off x="3688484" y="884141"/>
            <a:ext cx="5149516" cy="4031999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12547664-91E6-4653-BD5B-851557B369AD}"/>
              </a:ext>
            </a:extLst>
          </p:cNvPr>
          <p:cNvSpPr/>
          <p:nvPr/>
        </p:nvSpPr>
        <p:spPr>
          <a:xfrm>
            <a:off x="615600" y="412601"/>
            <a:ext cx="2763284" cy="2487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400" b="1" dirty="0">
                <a:solidFill>
                  <a:srgbClr val="307871"/>
                </a:solidFill>
                <a:latin typeface="+mj-lt"/>
              </a:rPr>
              <a:t>Plánování</a:t>
            </a:r>
          </a:p>
          <a:p>
            <a:pPr marL="342900" indent="-342900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strategický i operativní význam</a:t>
            </a:r>
          </a:p>
          <a:p>
            <a:pPr marL="342900" indent="-342900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 návaznosti na něj se tvoří jednotlivé rozpočty</a:t>
            </a:r>
          </a:p>
        </p:txBody>
      </p:sp>
    </p:spTree>
    <p:extLst>
      <p:ext uri="{BB962C8B-B14F-4D97-AF65-F5344CB8AC3E}">
        <p14:creationId xmlns:p14="http://schemas.microsoft.com/office/powerpoint/2010/main" val="4071693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2E4C6DEF-C4F4-4218-B41C-6350E1B88548}"/>
              </a:ext>
            </a:extLst>
          </p:cNvPr>
          <p:cNvSpPr/>
          <p:nvPr/>
        </p:nvSpPr>
        <p:spPr>
          <a:xfrm>
            <a:off x="302400" y="469877"/>
            <a:ext cx="7725600" cy="4417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cíle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stanoveny podle vlastních potřeb podniku</a:t>
            </a: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NewRomanPS-BoldMT"/>
              </a:rPr>
              <a:t>sestavení </a:t>
            </a:r>
            <a:r>
              <a:rPr lang="cs-CZ" sz="2000" b="1" dirty="0">
                <a:latin typeface="+mj-lt"/>
                <a:ea typeface="Calibri" panose="020F0502020204030204" pitchFamily="34" charset="0"/>
                <a:cs typeface="TimesNewRomanPS-BoldMT"/>
              </a:rPr>
              <a:t>strategického plánu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NewRomanPS-BoldMT"/>
              </a:rPr>
              <a:t>:</a:t>
            </a:r>
            <a:endParaRPr lang="cs-CZ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řízení nákladů</a:t>
            </a: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udržení tržního podílu</a:t>
            </a: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s růstem velikosti podniku a růstem šířky výrobních programů a prodávaného sortimentu se stávají úkoly plánování stále náročnějšími</a:t>
            </a: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celopodnikový plán atomizován do dílčích plánů (plán nákupů, výroby, odbytu, finanční plán a z nich odvozené další dílčí plány)</a:t>
            </a: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cs-CZ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526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12854F43-1582-48FC-9887-B1F0435E80E3}"/>
              </a:ext>
            </a:extLst>
          </p:cNvPr>
          <p:cNvSpPr/>
          <p:nvPr/>
        </p:nvSpPr>
        <p:spPr>
          <a:xfrm>
            <a:off x="504000" y="478614"/>
            <a:ext cx="6991200" cy="17088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rozpočet investic:</a:t>
            </a: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údržba a obnova stávajících investic</a:t>
            </a: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tvorba nových investic</a:t>
            </a: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úprava výrobních kapacit podle požadavků trhu</a:t>
            </a:r>
          </a:p>
        </p:txBody>
      </p:sp>
    </p:spTree>
    <p:extLst>
      <p:ext uri="{BB962C8B-B14F-4D97-AF65-F5344CB8AC3E}">
        <p14:creationId xmlns:p14="http://schemas.microsoft.com/office/powerpoint/2010/main" val="2128786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4824C59F-995C-40FD-83BD-099E1D98421C}"/>
              </a:ext>
            </a:extLst>
          </p:cNvPr>
          <p:cNvSpPr/>
          <p:nvPr/>
        </p:nvSpPr>
        <p:spPr>
          <a:xfrm>
            <a:off x="547200" y="737814"/>
            <a:ext cx="7070400" cy="3201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nedodržení požadovaných hodnot plánu v absolutní výši – vznik </a:t>
            </a:r>
            <a:r>
              <a:rPr lang="cs-CZ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odchylek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685800" lvl="0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horší nebo lepší průběh skutečnosti, než se očekávalo</a:t>
            </a:r>
          </a:p>
          <a:p>
            <a:pPr marL="685800" lvl="0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plány a rozpočty byly nerealistické a nedaly se splnit nebo se naopak daly velmi lehce splnit</a:t>
            </a:r>
          </a:p>
          <a:p>
            <a:pPr marL="685800" lvl="0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vyskytly se nečekané události (přírodní katastrofy, COVID-19 apod.)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revize</a:t>
            </a:r>
            <a:r>
              <a:rPr lang="cs-CZ" sz="2000" b="1" dirty="0">
                <a:latin typeface="+mj-lt"/>
                <a:ea typeface="Calibri" panose="020F0502020204030204" pitchFamily="34" charset="0"/>
                <a:cs typeface="TimesNewRomanPS-BoldMT"/>
              </a:rPr>
              <a:t> rozpočtů, plánů i cílů</a:t>
            </a:r>
            <a:endParaRPr lang="cs-CZ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662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4824C59F-995C-40FD-83BD-099E1D98421C}"/>
              </a:ext>
            </a:extLst>
          </p:cNvPr>
          <p:cNvSpPr/>
          <p:nvPr/>
        </p:nvSpPr>
        <p:spPr>
          <a:xfrm>
            <a:off x="595753" y="383665"/>
            <a:ext cx="7070400" cy="395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200" dirty="0">
                <a:latin typeface="+mj-lt"/>
              </a:rPr>
              <a:t>Kvantitativní odchylka se týká změny objemu výkonů a vyjadřuje rozdíl mezi skutečným a plánovaným objemem výkonů v podniku 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endParaRPr lang="cs-CZ" sz="1200" dirty="0">
              <a:latin typeface="+mj-lt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cs-CZ" sz="12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12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Kvantitativní odchylka = (</a:t>
            </a:r>
            <a:r>
              <a:rPr lang="cs-CZ" sz="1200" b="1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cs-CZ" sz="1200" b="1" baseline="-25000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cs-CZ" sz="12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1200" b="1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cs-CZ" sz="1200" b="1" baseline="-25000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sk</a:t>
            </a:r>
            <a:r>
              <a:rPr lang="cs-CZ" sz="12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) * </a:t>
            </a:r>
            <a:r>
              <a:rPr lang="cs-CZ" sz="1200" b="1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sz="1200" b="1" baseline="-25000" dirty="0" err="1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cs-CZ" sz="12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12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endParaRPr lang="cs-CZ" sz="1200" dirty="0">
              <a:latin typeface="+mj-lt"/>
            </a:endParaRP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200" dirty="0">
                <a:latin typeface="+mj-lt"/>
              </a:rPr>
              <a:t>Kvalitativní odchylka vzniká změnou ceny prodávaných výkonů a představuje rozdíl mezi skutečnou cenou prodávaných výkonů a plánovanou cenou prodávaných výkonů 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1200" dirty="0">
              <a:latin typeface="+mj-lt"/>
            </a:endParaRPr>
          </a:p>
          <a:p>
            <a:pPr lvl="2" algn="just">
              <a:lnSpc>
                <a:spcPct val="115000"/>
              </a:lnSpc>
              <a:spcAft>
                <a:spcPts val="600"/>
              </a:spcAft>
            </a:pPr>
            <a:r>
              <a:rPr lang="cs-CZ" sz="12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Kvalitativní odchylka = (</a:t>
            </a:r>
            <a:r>
              <a:rPr lang="cs-CZ" sz="1200" b="1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sz="1200" b="1" baseline="-25000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cs-CZ" sz="12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sz="1200" b="1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sz="1200" b="1" baseline="-25000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sk</a:t>
            </a:r>
            <a:r>
              <a:rPr lang="cs-CZ" sz="12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) * </a:t>
            </a:r>
            <a:r>
              <a:rPr lang="cs-CZ" sz="1200" b="1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cs-CZ" sz="1200" b="1" baseline="-25000" dirty="0" err="1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sk</a:t>
            </a:r>
            <a:r>
              <a:rPr lang="cs-CZ" sz="12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12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1200" dirty="0">
              <a:latin typeface="+mj-lt"/>
            </a:endParaRP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200" dirty="0">
                <a:latin typeface="+mj-lt"/>
              </a:rPr>
              <a:t>Odchylka struktury je zaměřena na změnu struktury výkonů a signalizuje rozdíl mezi skutečnou a plánovanou strukturou výkonů.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200" dirty="0">
                <a:latin typeface="+mj-lt"/>
              </a:rPr>
              <a:t>Cílem každého podnikatelského subjektu je tvorba zisku. Ve výrobním procesu však mohou nastat odchylky od zisku, které vznikají rozdílem mezi plánovanou výši zisku a skutečnou výši zisku. </a:t>
            </a:r>
            <a:endParaRPr lang="cs-CZ" sz="1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808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23E67123-BBFC-4838-9432-D7CA88861805}"/>
              </a:ext>
            </a:extLst>
          </p:cNvPr>
          <p:cNvSpPr/>
          <p:nvPr/>
        </p:nvSpPr>
        <p:spPr>
          <a:xfrm>
            <a:off x="554400" y="547052"/>
            <a:ext cx="7077600" cy="3349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cs-CZ" sz="2400" b="1" dirty="0">
                <a:solidFill>
                  <a:srgbClr val="307871"/>
                </a:solidFill>
                <a:latin typeface="+mj-lt"/>
              </a:rPr>
              <a:t>Operativní plánování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komplexní disciplína, na které se podílí celá řada podnikových specialistů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detailizuje strategický podnikový plán výroby  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obsahuje dvě složky:</a:t>
            </a:r>
          </a:p>
          <a:p>
            <a:pPr marL="685800" lvl="0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plánování materiálových a energetických toků,</a:t>
            </a:r>
          </a:p>
          <a:p>
            <a:pPr marL="685800" lvl="0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plánování finanční stránky materiálových a energetických toků</a:t>
            </a:r>
          </a:p>
        </p:txBody>
      </p:sp>
    </p:spTree>
    <p:extLst>
      <p:ext uri="{BB962C8B-B14F-4D97-AF65-F5344CB8AC3E}">
        <p14:creationId xmlns:p14="http://schemas.microsoft.com/office/powerpoint/2010/main" val="2360351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44B68BAD-8EDA-4F0A-948B-E0E81753779B}"/>
              </a:ext>
            </a:extLst>
          </p:cNvPr>
          <p:cNvSpPr/>
          <p:nvPr/>
        </p:nvSpPr>
        <p:spPr>
          <a:xfrm>
            <a:off x="561600" y="671746"/>
            <a:ext cx="7077600" cy="4072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lnSpc>
                <a:spcPct val="115000"/>
              </a:lnSpc>
              <a:spcAft>
                <a:spcPts val="600"/>
              </a:spcAft>
            </a:pPr>
            <a:r>
              <a:rPr lang="cs-CZ" sz="2400" b="1" dirty="0">
                <a:solidFill>
                  <a:srgbClr val="307871"/>
                </a:solidFill>
                <a:latin typeface="+mj-lt"/>
              </a:rPr>
              <a:t>Plánování materiálových a energetických toků</a:t>
            </a:r>
          </a:p>
          <a:p>
            <a:pPr marL="171450" indent="-1714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podnik se rozděluje na menší části (hospodářská střediska)</a:t>
            </a:r>
          </a:p>
          <a:p>
            <a:pPr marL="171450" indent="-1714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řeší otázku rozepsání výrobních úkolů v čase a v jejich obsahu pro jednotlivá hospodářská střediska</a:t>
            </a:r>
          </a:p>
          <a:p>
            <a:pPr marL="171450" indent="-1714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základní typy operativního plánování:</a:t>
            </a:r>
          </a:p>
          <a:p>
            <a:pPr marL="685800" lvl="0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plánování zakázkové výroby</a:t>
            </a:r>
          </a:p>
          <a:p>
            <a:pPr marL="685800" lvl="0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/>
              <a:t>plánování samostatných sérií, které musí být předem připraveny</a:t>
            </a:r>
          </a:p>
          <a:p>
            <a:pPr marL="685800" lvl="0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dirty="0"/>
              <a:t>plánování výroby normalizovaných součástí na sklad</a:t>
            </a:r>
          </a:p>
          <a:p>
            <a:pPr marL="685800" lvl="0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661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47676D2B-1B2B-4A03-A58B-CBA79128B0B5}"/>
              </a:ext>
            </a:extLst>
          </p:cNvPr>
          <p:cNvSpPr/>
          <p:nvPr/>
        </p:nvSpPr>
        <p:spPr>
          <a:xfrm>
            <a:off x="367200" y="628601"/>
            <a:ext cx="7192800" cy="1631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nouzové plány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cs-CZ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plány mimořádných opatření)</a:t>
            </a: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alternativní průběhy činností v situaci, kdy je narušen plán normální</a:t>
            </a: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optimistická i pesimistická verze</a:t>
            </a:r>
          </a:p>
        </p:txBody>
      </p:sp>
    </p:spTree>
    <p:extLst>
      <p:ext uri="{BB962C8B-B14F-4D97-AF65-F5344CB8AC3E}">
        <p14:creationId xmlns:p14="http://schemas.microsoft.com/office/powerpoint/2010/main" val="531875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1828</TotalTime>
  <Words>910</Words>
  <Application>Microsoft Macintosh PowerPoint</Application>
  <PresentationFormat>Předvádění na obrazovce (16:9)</PresentationFormat>
  <Paragraphs>127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Arial</vt:lpstr>
      <vt:lpstr>Courier New</vt:lpstr>
      <vt:lpstr>StarSymbol</vt:lpstr>
      <vt:lpstr>Times New Roman</vt:lpstr>
      <vt:lpstr>Wingdings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Tomáš Pražák</cp:lastModifiedBy>
  <cp:revision>504</cp:revision>
  <dcterms:created xsi:type="dcterms:W3CDTF">2016-07-06T15:42:34Z</dcterms:created>
  <dcterms:modified xsi:type="dcterms:W3CDTF">2023-10-30T07:26:37Z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