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8" r:id="rId2"/>
    <p:sldId id="382" r:id="rId3"/>
    <p:sldId id="380" r:id="rId4"/>
    <p:sldId id="377" r:id="rId5"/>
    <p:sldId id="390" r:id="rId6"/>
    <p:sldId id="389" r:id="rId7"/>
    <p:sldId id="387" r:id="rId8"/>
    <p:sldId id="385" r:id="rId9"/>
    <p:sldId id="348" r:id="rId10"/>
    <p:sldId id="394" r:id="rId11"/>
    <p:sldId id="393" r:id="rId12"/>
    <p:sldId id="400" r:id="rId13"/>
    <p:sldId id="399" r:id="rId14"/>
    <p:sldId id="409" r:id="rId15"/>
    <p:sldId id="408" r:id="rId16"/>
    <p:sldId id="35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945" autoAdjust="0"/>
  </p:normalViewPr>
  <p:slideViewPr>
    <p:cSldViewPr snapToGrid="0">
      <p:cViewPr varScale="1">
        <p:scale>
          <a:sx n="96" d="100"/>
          <a:sy n="96" d="100"/>
        </p:scale>
        <p:origin x="176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10.12.23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Podnikový controlling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Kontrola  a vyhodnocování odchylek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545230" y="3538331"/>
            <a:ext cx="2016224" cy="101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409E6C7E-8A19-48B4-B2ED-B1943E42BA13}"/>
              </a:ext>
            </a:extLst>
          </p:cNvPr>
          <p:cNvSpPr/>
          <p:nvPr/>
        </p:nvSpPr>
        <p:spPr>
          <a:xfrm>
            <a:off x="392260" y="536654"/>
            <a:ext cx="74883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>
                <a:latin typeface="+mj-lt"/>
              </a:rPr>
              <a:t>Závěry: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Díky darovanému jablku měla babka tržby o 8 Kč nižší, ale zvýšila je cenou, takže propad nebyl tak hrozný (viz relativní odchylky).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Naopak dědek umluvil babku, takže měl získat na tržbách o 8Kč více, ale umluvit zákazníky, aby nakupovali po 8 Kč, už nedokázal.</a:t>
            </a:r>
          </a:p>
          <a:p>
            <a:r>
              <a:rPr lang="cs-CZ" sz="2000" b="1" dirty="0">
                <a:latin typeface="+mj-lt"/>
              </a:rPr>
              <a:t>Rozhodnutí managementu na základě uvedené controllingového reportu:</a:t>
            </a:r>
          </a:p>
          <a:p>
            <a:endParaRPr lang="cs-CZ" sz="2000" i="1" dirty="0">
              <a:latin typeface="+mj-lt"/>
            </a:endParaRPr>
          </a:p>
          <a:p>
            <a:r>
              <a:rPr lang="cs-CZ" sz="2000" b="1" dirty="0">
                <a:latin typeface="+mj-lt"/>
              </a:rPr>
              <a:t>I přes nárůst tržeb u dědka bude v budoucnu lépe, když dědek nebude prodávat, ale bude pouze jablka česat a zajišťovat logistiku.</a:t>
            </a:r>
          </a:p>
        </p:txBody>
      </p:sp>
    </p:spTree>
    <p:extLst>
      <p:ext uri="{BB962C8B-B14F-4D97-AF65-F5344CB8AC3E}">
        <p14:creationId xmlns:p14="http://schemas.microsoft.com/office/powerpoint/2010/main" val="2333917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6D9092A0-765D-49C9-B287-74EEB62A94D7}"/>
              </a:ext>
            </a:extLst>
          </p:cNvPr>
          <p:cNvSpPr/>
          <p:nvPr/>
        </p:nvSpPr>
        <p:spPr>
          <a:xfrm>
            <a:off x="247753" y="628601"/>
            <a:ext cx="74599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4. Analýza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Analýza odchylek se provádí zejména: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ve vztahu </a:t>
            </a:r>
            <a:r>
              <a:rPr lang="cs-CZ" i="1" dirty="0">
                <a:solidFill>
                  <a:srgbClr val="000000"/>
                </a:solidFill>
                <a:latin typeface="+mj-lt"/>
              </a:rPr>
              <a:t>k nositelům nákladů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(zde je kontrola jádrem tzv. nákladového controllingu)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ve vztahu </a:t>
            </a:r>
            <a:r>
              <a:rPr lang="cs-CZ" i="1" dirty="0">
                <a:solidFill>
                  <a:srgbClr val="000000"/>
                </a:solidFill>
                <a:latin typeface="+mj-lt"/>
              </a:rPr>
              <a:t>k účetním obdobím </a:t>
            </a:r>
            <a:r>
              <a:rPr lang="cs-CZ" dirty="0">
                <a:solidFill>
                  <a:srgbClr val="000000"/>
                </a:solidFill>
                <a:latin typeface="+mj-lt"/>
              </a:rPr>
              <a:t>(stává se nedílnou součástí finančního controllingu)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Příčiny odchylek: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špatný výběr plánovacích metod a postupů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nereálné stanovení cílů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existence informačních bariér zejména o konkurenci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chyby v analýze trhu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nepředvídatelné cenové změny atd.</a:t>
            </a:r>
          </a:p>
        </p:txBody>
      </p:sp>
    </p:spTree>
    <p:extLst>
      <p:ext uri="{BB962C8B-B14F-4D97-AF65-F5344CB8AC3E}">
        <p14:creationId xmlns:p14="http://schemas.microsoft.com/office/powerpoint/2010/main" val="908658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BB998DD2-69B1-465E-8257-895CC33CE2AC}"/>
              </a:ext>
            </a:extLst>
          </p:cNvPr>
          <p:cNvSpPr/>
          <p:nvPr/>
        </p:nvSpPr>
        <p:spPr>
          <a:xfrm>
            <a:off x="251640" y="825531"/>
            <a:ext cx="76289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Vzniklé odchylky lze klasifikovat do dvou hlavních skupin: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odchylky výnosů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odchylky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V rámci každé skupiny lze analyzovat odchylky: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kvantitativní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kvalitativní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Klasifikace odchylek vychází z předpokladu, že globální odchylku lze dále rozložit na odchylky dílčí a určitou část odchylky lze přiřadit k odchylkám kvalitativním i kvantitativním; tato je pak označována jako </a:t>
            </a:r>
            <a:r>
              <a:rPr lang="cs-CZ" sz="2000" i="1" dirty="0">
                <a:latin typeface="+mj-lt"/>
              </a:rPr>
              <a:t>odchylka kombinovaná</a:t>
            </a:r>
            <a:r>
              <a:rPr lang="cs-CZ" sz="2000" dirty="0">
                <a:latin typeface="+mj-lt"/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0614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542ADFF-CE68-4851-9B78-811D3FFDBEC5}"/>
              </a:ext>
            </a:extLst>
          </p:cNvPr>
          <p:cNvSpPr/>
          <p:nvPr/>
        </p:nvSpPr>
        <p:spPr>
          <a:xfrm>
            <a:off x="475200" y="753706"/>
            <a:ext cx="71856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Odchylky lze klasifikovat i podle oblastí jejich vzniku: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každou dílčí odchylku lze považovat za globální ve své oblasti a dále ji členit na kvantitativní a kvalitativní – typicky odchylky: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odbytu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sortimentu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ve struktuře zákazníků a ceně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rozpise materiálu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receptuře výroby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pracovních operacích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/>
              <a:t>v cenách a spotřebě vstupů, které mohou ovlivnit hodnotu fixních nákladů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0525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4" name="Obrázek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4" t="16615" r="27994" b="20410"/>
          <a:stretch/>
        </p:blipFill>
        <p:spPr bwMode="auto">
          <a:xfrm>
            <a:off x="1281495" y="1155700"/>
            <a:ext cx="5711760" cy="34229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Obdélník 2"/>
          <p:cNvSpPr/>
          <p:nvPr/>
        </p:nvSpPr>
        <p:spPr>
          <a:xfrm>
            <a:off x="912148" y="786368"/>
            <a:ext cx="2496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/>
              <a:t>Klasifikace odchylek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97564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68C9FC80-37DA-48A1-ADE4-470F9964B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38" y="1375296"/>
            <a:ext cx="8760830" cy="3046278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87507F4-79B5-479C-B761-E3CB50D76F2D}"/>
              </a:ext>
            </a:extLst>
          </p:cNvPr>
          <p:cNvSpPr txBox="1"/>
          <p:nvPr/>
        </p:nvSpPr>
        <p:spPr>
          <a:xfrm>
            <a:off x="464715" y="547466"/>
            <a:ext cx="5530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Soustava odchylek nákladů</a:t>
            </a:r>
          </a:p>
        </p:txBody>
      </p:sp>
    </p:spTree>
    <p:extLst>
      <p:ext uri="{BB962C8B-B14F-4D97-AF65-F5344CB8AC3E}">
        <p14:creationId xmlns:p14="http://schemas.microsoft.com/office/powerpoint/2010/main" val="1281561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23E16151-842B-47C2-AE36-A2EA4AF5D500}"/>
              </a:ext>
            </a:extLst>
          </p:cNvPr>
          <p:cNvSpPr/>
          <p:nvPr/>
        </p:nvSpPr>
        <p:spPr>
          <a:xfrm>
            <a:off x="518606" y="708418"/>
            <a:ext cx="715452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5. Návrhy nápravných opatření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plány opatření, ve kterých musí být naprosto přesně definovány: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nápravné kroky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určeny termíny plnění (T:)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uvedeni odpovědní pracovníci (O:)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dílčí plány je nutno navzájem koordinovat, aby jejich působení mělo synergický efekt</a:t>
            </a:r>
          </a:p>
        </p:txBody>
      </p:sp>
    </p:spTree>
    <p:extLst>
      <p:ext uri="{BB962C8B-B14F-4D97-AF65-F5344CB8AC3E}">
        <p14:creationId xmlns:p14="http://schemas.microsoft.com/office/powerpoint/2010/main" val="14734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0028F9A5-BD03-4D0C-AA40-0D24660F9E7D}"/>
              </a:ext>
            </a:extLst>
          </p:cNvPr>
          <p:cNvSpPr/>
          <p:nvPr/>
        </p:nvSpPr>
        <p:spPr>
          <a:xfrm>
            <a:off x="690840" y="628601"/>
            <a:ext cx="6367449" cy="1969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i="1" dirty="0">
                <a:solidFill>
                  <a:srgbClr val="307871"/>
                </a:solidFill>
                <a:latin typeface="+mj-lt"/>
              </a:rPr>
              <a:t>Etapy kontroly</a:t>
            </a:r>
            <a:endParaRPr lang="cs-CZ" dirty="0">
              <a:latin typeface="+mj-lt"/>
            </a:endParaRPr>
          </a:p>
          <a:p>
            <a:r>
              <a:rPr lang="cs-CZ" sz="2000" dirty="0">
                <a:latin typeface="+mj-lt"/>
              </a:rPr>
              <a:t>1. stanovení kontrolních veličin či očekávaných hodnot</a:t>
            </a:r>
          </a:p>
          <a:p>
            <a:r>
              <a:rPr lang="cs-CZ" sz="2000" dirty="0">
                <a:latin typeface="+mj-lt"/>
              </a:rPr>
              <a:t>2. evidence skutečných či očekávaných hodnot</a:t>
            </a:r>
          </a:p>
          <a:p>
            <a:r>
              <a:rPr lang="pl-PL" sz="2000" dirty="0">
                <a:latin typeface="+mj-lt"/>
              </a:rPr>
              <a:t>3. propočet odchylek kontrolních hodnot</a:t>
            </a:r>
          </a:p>
          <a:p>
            <a:r>
              <a:rPr lang="cs-CZ" sz="2000" dirty="0">
                <a:latin typeface="+mj-lt"/>
              </a:rPr>
              <a:t>4. analýza odchylek</a:t>
            </a:r>
          </a:p>
          <a:p>
            <a:r>
              <a:rPr lang="cs-CZ" sz="2000" dirty="0">
                <a:latin typeface="+mj-lt"/>
              </a:rPr>
              <a:t>5. návrh nápravných opatření</a:t>
            </a:r>
          </a:p>
        </p:txBody>
      </p:sp>
    </p:spTree>
    <p:extLst>
      <p:ext uri="{BB962C8B-B14F-4D97-AF65-F5344CB8AC3E}">
        <p14:creationId xmlns:p14="http://schemas.microsoft.com/office/powerpoint/2010/main" val="2282605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819AC98B-BBB4-4CED-A533-90B26E41A65A}"/>
              </a:ext>
            </a:extLst>
          </p:cNvPr>
          <p:cNvSpPr/>
          <p:nvPr/>
        </p:nvSpPr>
        <p:spPr>
          <a:xfrm>
            <a:off x="770040" y="713161"/>
            <a:ext cx="7425373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1. Stanovení kontrolních veličin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Základní (hlavní) kontrolní veličiny bývají odvozeny od cílové funkce podniku – zisk při zachování likvidity, resp. udržení kladného cash-</a:t>
            </a:r>
            <a:r>
              <a:rPr lang="cs-CZ" sz="2000" dirty="0" err="1">
                <a:latin typeface="+mj-lt"/>
              </a:rPr>
              <a:t>flow</a:t>
            </a:r>
            <a:endParaRPr lang="cs-CZ" sz="2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hlavní kontrolní veličiny se mohou v podnicích lišit, ale regulačními oblastmi zůstávají: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objem produkce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cena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VN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FN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vložený kapitál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kapitálová struktura </a:t>
            </a:r>
          </a:p>
        </p:txBody>
      </p:sp>
    </p:spTree>
    <p:extLst>
      <p:ext uri="{BB962C8B-B14F-4D97-AF65-F5344CB8AC3E}">
        <p14:creationId xmlns:p14="http://schemas.microsoft.com/office/powerpoint/2010/main" val="24902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29DD3AA8-B5AF-4639-8DFB-F98E4E700831}"/>
              </a:ext>
            </a:extLst>
          </p:cNvPr>
          <p:cNvSpPr/>
          <p:nvPr/>
        </p:nvSpPr>
        <p:spPr>
          <a:xfrm>
            <a:off x="510840" y="628601"/>
            <a:ext cx="75531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2. Evidence skutečných a očekávaných hodnot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30. léta 20. století - pro potřeby kontroly evidována jen skutečná data bez korektur (všechny výkyvy - změny cen, kapacit, spotřeby materiálu atd. se projevily v hladině cenových nákladů) – nelze provádět analýzy trendů a meziproduktová srovnání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snaha o přesnější kontrolu a plánování přiřadila ke skutečným hodnotám (především k nákladům) kontrolní (normálové) veličiny </a:t>
            </a:r>
            <a:r>
              <a:rPr lang="cs-CZ" sz="2000" i="1" dirty="0">
                <a:latin typeface="+mj-lt"/>
              </a:rPr>
              <a:t>- </a:t>
            </a:r>
            <a:r>
              <a:rPr lang="cs-CZ" sz="2000" dirty="0">
                <a:latin typeface="+mj-lt"/>
              </a:rPr>
              <a:t>průměrné veličiny vypočítané z hodnot minulých období, které vyrovnávají náhodné výkyvy (ale neeliminují je) – </a:t>
            </a:r>
            <a:r>
              <a:rPr lang="cs-CZ" sz="2000" i="1" dirty="0">
                <a:latin typeface="+mj-lt"/>
              </a:rPr>
              <a:t>celková odchylka </a:t>
            </a:r>
            <a:r>
              <a:rPr lang="cs-CZ" sz="2000" dirty="0">
                <a:latin typeface="+mj-lt"/>
              </a:rPr>
              <a:t>rozkládá pouze na 2 odchylky: </a:t>
            </a:r>
            <a:r>
              <a:rPr lang="cs-CZ" sz="2000" i="1" dirty="0">
                <a:latin typeface="+mj-lt"/>
              </a:rPr>
              <a:t>cenovou </a:t>
            </a:r>
            <a:r>
              <a:rPr lang="cs-CZ" sz="2000" dirty="0">
                <a:latin typeface="+mj-lt"/>
              </a:rPr>
              <a:t>a </a:t>
            </a:r>
            <a:r>
              <a:rPr lang="cs-CZ" sz="2000" i="1" dirty="0">
                <a:latin typeface="+mj-lt"/>
              </a:rPr>
              <a:t>množstevní</a:t>
            </a:r>
            <a:r>
              <a:rPr lang="cs-CZ" sz="2000" dirty="0">
                <a:latin typeface="+mj-lt"/>
              </a:rPr>
              <a:t>, které jsou eventuálně doplněny odchylkou kombinovanou</a:t>
            </a:r>
          </a:p>
        </p:txBody>
      </p:sp>
    </p:spTree>
    <p:extLst>
      <p:ext uri="{BB962C8B-B14F-4D97-AF65-F5344CB8AC3E}">
        <p14:creationId xmlns:p14="http://schemas.microsoft.com/office/powerpoint/2010/main" val="189001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63A40688-173C-4358-A0A8-433E28CE0000}"/>
              </a:ext>
            </a:extLst>
          </p:cNvPr>
          <p:cNvSpPr/>
          <p:nvPr/>
        </p:nvSpPr>
        <p:spPr>
          <a:xfrm>
            <a:off x="237240" y="775284"/>
            <a:ext cx="771156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v současné době se jako kontrolní veličiny pro potřeby kontroly používají plánované či očekávané položky (jak výnosů, tak nákladů)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pro analýzu odchylek je nutné pracovat s těmito kategoriemi nákladů a výnosů: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plánované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předem stanovené, resp. přepočtené (plánované položky přizpůsobené skutečnému využití kapacity podniku)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</a:rPr>
              <a:t>skutečné</a:t>
            </a:r>
          </a:p>
        </p:txBody>
      </p:sp>
    </p:spTree>
    <p:extLst>
      <p:ext uri="{BB962C8B-B14F-4D97-AF65-F5344CB8AC3E}">
        <p14:creationId xmlns:p14="http://schemas.microsoft.com/office/powerpoint/2010/main" val="640641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63A40688-173C-4358-A0A8-433E28CE0000}"/>
              </a:ext>
            </a:extLst>
          </p:cNvPr>
          <p:cNvSpPr/>
          <p:nvPr/>
        </p:nvSpPr>
        <p:spPr>
          <a:xfrm>
            <a:off x="222840" y="393684"/>
            <a:ext cx="771156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typy porovnání: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i="1" dirty="0">
                <a:latin typeface="+mj-lt"/>
              </a:rPr>
              <a:t>skutečnost – skutečnost: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typické srovnání ex-post</a:t>
            </a:r>
          </a:p>
          <a:p>
            <a:pPr marL="1200150" lvl="2" indent="-28575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porovnání dat podniku a vyhodnocení jejich vývoje v čase, srovnání s průměrnými údaji odvětví, konkurence, či nejlepšího podniku v oboru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i="1" dirty="0">
                <a:latin typeface="+mj-lt"/>
              </a:rPr>
              <a:t>skutečnost – plán: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tradiční kontrola ve smyslu zjištění zpětné vazby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i="1" dirty="0">
                <a:latin typeface="+mj-lt"/>
              </a:rPr>
              <a:t>plán – očekávání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vyhodnocují se účinky opatření, která je ještě třeba učinit do konce plánovacího období, aby se dosáhlo plánované hodnoty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</a:rPr>
              <a:t>kontrola ex-ante</a:t>
            </a:r>
          </a:p>
        </p:txBody>
      </p:sp>
    </p:spTree>
    <p:extLst>
      <p:ext uri="{BB962C8B-B14F-4D97-AF65-F5344CB8AC3E}">
        <p14:creationId xmlns:p14="http://schemas.microsoft.com/office/powerpoint/2010/main" val="34695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C6CACBF4-7E21-452D-A196-9BFC0FCBBDBA}"/>
              </a:ext>
            </a:extLst>
          </p:cNvPr>
          <p:cNvSpPr/>
          <p:nvPr/>
        </p:nvSpPr>
        <p:spPr>
          <a:xfrm>
            <a:off x="392260" y="628601"/>
            <a:ext cx="748836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307871"/>
                </a:solidFill>
                <a:latin typeface="+mj-lt"/>
              </a:rPr>
              <a:t>3. Propočet odchylek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</a:rPr>
              <a:t>Odchylky lze vyhodnocovat: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 absolutních jednotkách (v množství, objemu) – zpravidla rozdíl veličiny skutečné a plánované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+mj-lt"/>
              </a:rPr>
              <a:t>v relativních jednotkách (v částech celku, v procentech) – tj. rozdíl vztažený k plánované hodnotě</a:t>
            </a:r>
          </a:p>
          <a:p>
            <a:endParaRPr lang="cs-CZ" sz="2000" i="1" dirty="0">
              <a:solidFill>
                <a:srgbClr val="000000"/>
              </a:solidFill>
              <a:latin typeface="+mj-lt"/>
            </a:endParaRPr>
          </a:p>
          <a:p>
            <a:r>
              <a:rPr lang="cs-CZ" sz="2000" i="1" dirty="0">
                <a:solidFill>
                  <a:srgbClr val="000000"/>
                </a:solidFill>
                <a:latin typeface="+mj-lt"/>
              </a:rPr>
              <a:t>	XP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– plánovaná hodnota</a:t>
            </a:r>
          </a:p>
          <a:p>
            <a:r>
              <a:rPr lang="cs-CZ" sz="2000" i="1" dirty="0">
                <a:solidFill>
                  <a:srgbClr val="000000"/>
                </a:solidFill>
                <a:latin typeface="+mj-lt"/>
              </a:rPr>
              <a:t>	XS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– skutečná hodnota</a:t>
            </a: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	absolutní odchylka = </a:t>
            </a:r>
            <a:r>
              <a:rPr lang="cs-CZ" sz="2000" i="1" dirty="0">
                <a:solidFill>
                  <a:srgbClr val="000000"/>
                </a:solidFill>
                <a:latin typeface="+mj-lt"/>
              </a:rPr>
              <a:t>XS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 - </a:t>
            </a:r>
            <a:r>
              <a:rPr lang="cs-CZ" sz="2000" i="1" dirty="0">
                <a:solidFill>
                  <a:srgbClr val="000000"/>
                </a:solidFill>
                <a:latin typeface="+mj-lt"/>
              </a:rPr>
              <a:t>XP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	</a:t>
            </a:r>
            <a:r>
              <a:rPr lang="pt-BR" sz="2000" dirty="0">
                <a:solidFill>
                  <a:srgbClr val="000000"/>
                </a:solidFill>
                <a:latin typeface="+mj-lt"/>
              </a:rPr>
              <a:t>relativní odchylka = (</a:t>
            </a:r>
            <a:r>
              <a:rPr lang="pt-BR" sz="2000" i="1" dirty="0">
                <a:solidFill>
                  <a:srgbClr val="000000"/>
                </a:solidFill>
                <a:latin typeface="+mj-lt"/>
              </a:rPr>
              <a:t>XS</a:t>
            </a:r>
            <a:r>
              <a:rPr lang="pt-BR" sz="2000" dirty="0">
                <a:solidFill>
                  <a:srgbClr val="000000"/>
                </a:solidFill>
                <a:latin typeface="+mj-lt"/>
              </a:rPr>
              <a:t> - </a:t>
            </a:r>
            <a:r>
              <a:rPr lang="pt-BR" sz="2000" i="1" dirty="0">
                <a:solidFill>
                  <a:srgbClr val="000000"/>
                </a:solidFill>
                <a:latin typeface="+mj-lt"/>
              </a:rPr>
              <a:t>XP</a:t>
            </a:r>
            <a:r>
              <a:rPr lang="pt-BR" sz="2000" dirty="0">
                <a:solidFill>
                  <a:srgbClr val="000000"/>
                </a:solidFill>
                <a:latin typeface="+mj-lt"/>
              </a:rPr>
              <a:t>)/</a:t>
            </a:r>
            <a:r>
              <a:rPr lang="pt-BR" sz="2000" i="1" dirty="0">
                <a:solidFill>
                  <a:srgbClr val="000000"/>
                </a:solidFill>
                <a:latin typeface="+mj-lt"/>
              </a:rPr>
              <a:t>XP</a:t>
            </a:r>
            <a:endParaRPr lang="cs-CZ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667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7BB31B3D-8E4C-479F-8399-214788440478}"/>
              </a:ext>
            </a:extLst>
          </p:cNvPr>
          <p:cNvSpPr/>
          <p:nvPr/>
        </p:nvSpPr>
        <p:spPr>
          <a:xfrm>
            <a:off x="446040" y="523754"/>
            <a:ext cx="748836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latin typeface="+mj-lt"/>
              </a:rPr>
              <a:t>Příklad:</a:t>
            </a:r>
          </a:p>
          <a:p>
            <a:r>
              <a:rPr lang="cs-CZ" i="1" dirty="0">
                <a:latin typeface="+mj-lt"/>
              </a:rPr>
              <a:t>Měla babka 4 </a:t>
            </a:r>
            <a:r>
              <a:rPr lang="cs-CZ" i="1" dirty="0" err="1">
                <a:latin typeface="+mj-lt"/>
              </a:rPr>
              <a:t>jabka</a:t>
            </a:r>
            <a:r>
              <a:rPr lang="cs-CZ" i="1" dirty="0">
                <a:latin typeface="+mj-lt"/>
              </a:rPr>
              <a:t> a </a:t>
            </a:r>
            <a:r>
              <a:rPr lang="cs-CZ" i="1" dirty="0" err="1">
                <a:latin typeface="+mj-lt"/>
              </a:rPr>
              <a:t>dědoušek</a:t>
            </a:r>
            <a:r>
              <a:rPr lang="cs-CZ" i="1" dirty="0">
                <a:latin typeface="+mj-lt"/>
              </a:rPr>
              <a:t> jen dvě.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Kolik měli oba dohromady?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+mj-lt"/>
              </a:rPr>
              <a:t>Kolik by doslali na trhu, pokud by je prodávali po osmi korunách?</a:t>
            </a:r>
          </a:p>
          <a:p>
            <a:r>
              <a:rPr lang="pl-PL" i="1" dirty="0">
                <a:latin typeface="+mj-lt"/>
              </a:rPr>
              <a:t>Dej mi babko jedno jabko, budeme mít stejně a </a:t>
            </a:r>
            <a:r>
              <a:rPr lang="pl-PL" dirty="0">
                <a:latin typeface="+mj-lt"/>
              </a:rPr>
              <a:t>skutečné tržby byly: babka celkem 27 Kč, dědek celkem 21 Kč.</a:t>
            </a:r>
            <a:endParaRPr lang="cs-CZ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Jak velká byla absolutní a relativní odchylka v tržbách babky, dědka a dohromady?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Jak velká byla odchylka od očekávaných tržeb babky, dědka a dohromady? (očekávání bylo, že i po přerozdělení jablek by mohli prodávat jablko po osmi korunách)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</a:rPr>
              <a:t>Z jakého důvodu vznikly odchylky? Jaká by měla být opatření pro příští jarmark?</a:t>
            </a:r>
          </a:p>
        </p:txBody>
      </p:sp>
    </p:spTree>
    <p:extLst>
      <p:ext uri="{BB962C8B-B14F-4D97-AF65-F5344CB8AC3E}">
        <p14:creationId xmlns:p14="http://schemas.microsoft.com/office/powerpoint/2010/main" val="108414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59718D4-B6EF-4050-ADE5-D9B406005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84424"/>
              </p:ext>
            </p:extLst>
          </p:nvPr>
        </p:nvGraphicFramePr>
        <p:xfrm>
          <a:off x="199013" y="1443545"/>
          <a:ext cx="8221362" cy="202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7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1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7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9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08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89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79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7932">
                  <a:extLst>
                    <a:ext uri="{9D8B030D-6E8A-4147-A177-3AD203B41FA5}">
                      <a16:colId xmlns:a16="http://schemas.microsoft.com/office/drawing/2014/main" val="32120946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Plán. počet jablek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Plán. cena za ks (</a:t>
                      </a:r>
                      <a:r>
                        <a:rPr lang="cs-CZ" sz="1200" i="1" dirty="0"/>
                        <a:t>p</a:t>
                      </a:r>
                      <a:r>
                        <a:rPr lang="cs-CZ" sz="1200" i="1" baseline="-25000" dirty="0"/>
                        <a:t>p</a:t>
                      </a:r>
                      <a:r>
                        <a:rPr lang="cs-CZ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Plán. tržby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Skut. počet jablek (</a:t>
                      </a:r>
                      <a:r>
                        <a:rPr lang="cs-CZ" sz="1200" i="1" dirty="0" err="1"/>
                        <a:t>Q</a:t>
                      </a:r>
                      <a:r>
                        <a:rPr lang="cs-CZ" sz="1200" i="1" baseline="-25000" dirty="0" err="1"/>
                        <a:t>s</a:t>
                      </a:r>
                      <a:r>
                        <a:rPr lang="cs-CZ" sz="12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Skut. Cena za 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Skut. tržby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/>
                        <a:t>Abs</a:t>
                      </a:r>
                      <a:r>
                        <a:rPr lang="cs-CZ" sz="1200" dirty="0"/>
                        <a:t>. odchylka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/>
                        <a:t>Rel</a:t>
                      </a:r>
                      <a:r>
                        <a:rPr lang="cs-CZ" sz="1200" dirty="0"/>
                        <a:t>. Odchylka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Očekávání </a:t>
                      </a:r>
                      <a:r>
                        <a:rPr lang="cs-CZ" sz="1200" dirty="0" err="1"/>
                        <a:t>vs</a:t>
                      </a:r>
                      <a:r>
                        <a:rPr lang="cs-CZ" sz="1200" dirty="0"/>
                        <a:t> skutečnost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Očekávání </a:t>
                      </a:r>
                      <a:r>
                        <a:rPr lang="cs-CZ" sz="1200" dirty="0" err="1"/>
                        <a:t>vs</a:t>
                      </a:r>
                      <a:r>
                        <a:rPr lang="cs-CZ" sz="1200" dirty="0"/>
                        <a:t> plán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Babka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9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-5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-15,63%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-8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Dědek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16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7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31,25%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-3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48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0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/>
                        <a:t>0%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2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4F9988C4-7DAF-439D-A1D3-11A6B4E17D52}"/>
              </a:ext>
            </a:extLst>
          </p:cNvPr>
          <p:cNvSpPr txBox="1"/>
          <p:nvPr/>
        </p:nvSpPr>
        <p:spPr>
          <a:xfrm>
            <a:off x="472612" y="787900"/>
            <a:ext cx="5466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/>
              <a:t>Řešení</a:t>
            </a:r>
          </a:p>
        </p:txBody>
      </p:sp>
    </p:spTree>
    <p:extLst>
      <p:ext uri="{BB962C8B-B14F-4D97-AF65-F5344CB8AC3E}">
        <p14:creationId xmlns:p14="http://schemas.microsoft.com/office/powerpoint/2010/main" val="3584969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1538</TotalTime>
  <Words>907</Words>
  <Application>Microsoft Macintosh PowerPoint</Application>
  <PresentationFormat>Předvádění na obrazovce (16:9)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Courier New</vt:lpstr>
      <vt:lpstr>DejaVu Sans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472</cp:revision>
  <dcterms:created xsi:type="dcterms:W3CDTF">2016-07-06T15:42:34Z</dcterms:created>
  <dcterms:modified xsi:type="dcterms:W3CDTF">2023-12-10T08:24:53Z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