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8" r:id="rId2"/>
    <p:sldId id="339" r:id="rId3"/>
    <p:sldId id="315" r:id="rId4"/>
    <p:sldId id="345" r:id="rId5"/>
    <p:sldId id="346" r:id="rId6"/>
    <p:sldId id="347" r:id="rId7"/>
    <p:sldId id="348" r:id="rId8"/>
    <p:sldId id="349" r:id="rId9"/>
    <p:sldId id="337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06"/>
    <p:restoredTop sz="92925" autoAdjust="0"/>
  </p:normalViewPr>
  <p:slideViewPr>
    <p:cSldViewPr snapToGrid="0">
      <p:cViewPr varScale="1">
        <p:scale>
          <a:sx n="158" d="100"/>
          <a:sy n="158" d="100"/>
        </p:scale>
        <p:origin x="12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00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Podnikový controlling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Kontrolní procesy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10">
            <a:extLst>
              <a:ext uri="{FF2B5EF4-FFF2-40B4-BE49-F238E27FC236}">
                <a16:creationId xmlns:a16="http://schemas.microsoft.com/office/drawing/2014/main" id="{BF3D5AC8-EE85-4463-8816-4AEE63D87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57" y="527392"/>
            <a:ext cx="82073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600" b="1" cap="all" dirty="0">
                <a:solidFill>
                  <a:srgbClr val="307871"/>
                </a:solidFill>
                <a:latin typeface="+mj-lt"/>
              </a:rPr>
              <a:t>Typy Kontrolních procesů</a:t>
            </a:r>
          </a:p>
          <a:p>
            <a:pPr eaLnBrk="1" hangingPunct="1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468AF4B-D9FD-5249-BC52-5F70F8075B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938" y="1296833"/>
            <a:ext cx="6672682" cy="3275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723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57CFFA8D-1A8C-114C-B239-1C697DFE4419}"/>
              </a:ext>
            </a:extLst>
          </p:cNvPr>
          <p:cNvSpPr/>
          <p:nvPr/>
        </p:nvSpPr>
        <p:spPr>
          <a:xfrm>
            <a:off x="302884" y="1245480"/>
            <a:ext cx="856923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FFFFFF"/>
                </a:solidFill>
                <a:latin typeface="Verdana" panose="020B0604030504040204" pitchFamily="34" charset="0"/>
              </a:rPr>
              <a:t>Preventivní kontrola</a:t>
            </a:r>
            <a:endParaRPr lang="cs-CZ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</a:rPr>
              <a:t>je </a:t>
            </a:r>
            <a:r>
              <a:rPr lang="cs-CZ" b="1" dirty="0">
                <a:latin typeface="Verdana" panose="020B0604030504040204" pitchFamily="34" charset="0"/>
              </a:rPr>
              <a:t>zaměřena</a:t>
            </a:r>
            <a:r>
              <a:rPr lang="cs-CZ" dirty="0">
                <a:latin typeface="Verdana" panose="020B0604030504040204" pitchFamily="34" charset="0"/>
              </a:rPr>
              <a:t> na zjišťování </a:t>
            </a:r>
            <a:r>
              <a:rPr lang="cs-CZ" b="1" dirty="0">
                <a:latin typeface="Verdana" panose="020B0604030504040204" pitchFamily="34" charset="0"/>
              </a:rPr>
              <a:t>kvantitativních a kvalitativních odchylek</a:t>
            </a:r>
            <a:r>
              <a:rPr lang="cs-CZ" dirty="0">
                <a:latin typeface="Verdana" panose="020B0604030504040204" pitchFamily="34" charset="0"/>
              </a:rPr>
              <a:t> firemních zdrojů </a:t>
            </a:r>
            <a:r>
              <a:rPr lang="cs-CZ" b="1" dirty="0">
                <a:latin typeface="Verdana" panose="020B0604030504040204" pitchFamily="34" charset="0"/>
              </a:rPr>
              <a:t>(časové, finanční, personální, </a:t>
            </a:r>
            <a:r>
              <a:rPr lang="cs-CZ" b="1" dirty="0" err="1">
                <a:latin typeface="Verdana" panose="020B0604030504040204" pitchFamily="34" charset="0"/>
              </a:rPr>
              <a:t>technicko-technologické</a:t>
            </a:r>
            <a:r>
              <a:rPr lang="cs-CZ" b="1" dirty="0">
                <a:latin typeface="Verdana" panose="020B0604030504040204" pitchFamily="34" charset="0"/>
              </a:rPr>
              <a:t>, ...)</a:t>
            </a:r>
            <a:r>
              <a:rPr lang="cs-CZ" dirty="0">
                <a:latin typeface="Verdana" panose="020B0604030504040204" pitchFamily="34" charset="0"/>
              </a:rPr>
              <a:t>.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</a:rPr>
              <a:t>suroviny (zásoby) musí mít </a:t>
            </a:r>
            <a:r>
              <a:rPr lang="cs-CZ" b="1" dirty="0">
                <a:latin typeface="Verdana" panose="020B0604030504040204" pitchFamily="34" charset="0"/>
              </a:rPr>
              <a:t>požadované vlastnosti</a:t>
            </a:r>
            <a:r>
              <a:rPr lang="cs-CZ" dirty="0">
                <a:latin typeface="Verdana" panose="020B0604030504040204" pitchFamily="34" charset="0"/>
              </a:rPr>
              <a:t> a být k dispozici v </a:t>
            </a:r>
            <a:r>
              <a:rPr lang="cs-CZ" b="1" dirty="0">
                <a:latin typeface="Verdana" panose="020B0604030504040204" pitchFamily="34" charset="0"/>
              </a:rPr>
              <a:t>požadovaném množství</a:t>
            </a:r>
            <a:r>
              <a:rPr lang="cs-CZ" dirty="0">
                <a:latin typeface="Verdana" panose="020B0604030504040204" pitchFamily="34" charset="0"/>
              </a:rPr>
              <a:t> a v </a:t>
            </a:r>
            <a:r>
              <a:rPr lang="cs-CZ" b="1" dirty="0">
                <a:latin typeface="Verdana" panose="020B0604030504040204" pitchFamily="34" charset="0"/>
              </a:rPr>
              <a:t>požadovaném čase</a:t>
            </a:r>
            <a:r>
              <a:rPr lang="cs-CZ" dirty="0">
                <a:latin typeface="Verdana" panose="020B0604030504040204" pitchFamily="34" charset="0"/>
              </a:rPr>
              <a:t>.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</a:rPr>
              <a:t>dispozice </a:t>
            </a:r>
            <a:r>
              <a:rPr lang="cs-CZ" b="1" dirty="0">
                <a:latin typeface="Verdana" panose="020B0604030504040204" pitchFamily="34" charset="0"/>
              </a:rPr>
              <a:t>dostatečného množství techniky</a:t>
            </a:r>
            <a:r>
              <a:rPr lang="cs-CZ" dirty="0">
                <a:latin typeface="Verdana" panose="020B0604030504040204" pitchFamily="34" charset="0"/>
              </a:rPr>
              <a:t> </a:t>
            </a:r>
            <a:r>
              <a:rPr lang="cs-CZ" b="1" dirty="0">
                <a:latin typeface="Verdana" panose="020B0604030504040204" pitchFamily="34" charset="0"/>
              </a:rPr>
              <a:t>(stroje, HW, autobus, ...)</a:t>
            </a:r>
            <a:r>
              <a:rPr lang="cs-CZ" dirty="0">
                <a:latin typeface="Verdana" panose="020B0604030504040204" pitchFamily="34" charset="0"/>
              </a:rPr>
              <a:t>.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</a:rPr>
              <a:t>důležité je i </a:t>
            </a:r>
            <a:r>
              <a:rPr lang="cs-CZ" b="1" dirty="0">
                <a:latin typeface="Verdana" panose="020B0604030504040204" pitchFamily="34" charset="0"/>
              </a:rPr>
              <a:t>dostatečné množství finančních zdrojů</a:t>
            </a:r>
            <a:r>
              <a:rPr lang="cs-CZ" dirty="0">
                <a:latin typeface="Verdana" panose="020B0604030504040204" pitchFamily="34" charset="0"/>
              </a:rPr>
              <a:t> </a:t>
            </a:r>
            <a:r>
              <a:rPr lang="cs-CZ" b="1" dirty="0">
                <a:latin typeface="Verdana" panose="020B0604030504040204" pitchFamily="34" charset="0"/>
              </a:rPr>
              <a:t>(na platby dodavatelům za suroviny a polotovary, mzdy pracovníků, daně a poplatky)</a:t>
            </a:r>
            <a:r>
              <a:rPr lang="cs-CZ" dirty="0">
                <a:latin typeface="Verdana" panose="020B0604030504040204" pitchFamily="34" charset="0"/>
              </a:rPr>
              <a:t>.</a:t>
            </a:r>
            <a:endParaRPr lang="cs-CZ" b="0" i="0" dirty="0">
              <a:effectLst/>
              <a:latin typeface="Verdana" panose="020B060403050404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A4682754-63F6-5143-B540-4B08BEA12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14" y="340840"/>
            <a:ext cx="82073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cs-CZ" altLang="cs-CZ" sz="2600" b="1" cap="all" dirty="0">
                <a:solidFill>
                  <a:srgbClr val="307871"/>
                </a:solidFill>
                <a:latin typeface="+mj-lt"/>
              </a:rPr>
              <a:t>PREVENTIVNÍ KONTROLA</a:t>
            </a:r>
          </a:p>
          <a:p>
            <a:pPr eaLnBrk="1" hangingPunct="1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57CFFA8D-1A8C-114C-B239-1C697DFE4419}"/>
              </a:ext>
            </a:extLst>
          </p:cNvPr>
          <p:cNvSpPr/>
          <p:nvPr/>
        </p:nvSpPr>
        <p:spPr>
          <a:xfrm>
            <a:off x="483814" y="1567027"/>
            <a:ext cx="85692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FFFFFF"/>
                </a:solidFill>
                <a:latin typeface="Verdana" panose="020B0604030504040204" pitchFamily="34" charset="0"/>
              </a:rPr>
              <a:t>Preventivní kontrola</a:t>
            </a:r>
            <a:endParaRPr lang="cs-CZ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fontAlgn="ctr"/>
            <a:r>
              <a:rPr lang="cs-CZ" b="1" dirty="0"/>
              <a:t>výhody</a:t>
            </a:r>
            <a:r>
              <a:rPr lang="cs-CZ" dirty="0"/>
              <a:t> preventivní kontroly jsou:</a:t>
            </a:r>
          </a:p>
          <a:p>
            <a:pPr fontAlgn="ctr"/>
            <a:endParaRPr lang="cs-CZ" dirty="0"/>
          </a:p>
          <a:p>
            <a:pPr marL="742950" lvl="1" indent="-285750" fontAlgn="ctr">
              <a:buFont typeface="Arial" panose="020B0604020202020204" pitchFamily="34" charset="0"/>
              <a:buChar char="•"/>
            </a:pPr>
            <a:r>
              <a:rPr lang="cs-CZ" dirty="0"/>
              <a:t>přesnější rozmezí </a:t>
            </a:r>
            <a:r>
              <a:rPr lang="cs-CZ" b="1" dirty="0"/>
              <a:t>osobní odpovědnosti</a:t>
            </a:r>
            <a:r>
              <a:rPr lang="cs-CZ" dirty="0"/>
              <a:t> manažerů,</a:t>
            </a:r>
          </a:p>
          <a:p>
            <a:pPr marL="742950" lvl="1" indent="-285750" fontAlgn="ctr">
              <a:buFont typeface="Arial" panose="020B0604020202020204" pitchFamily="34" charset="0"/>
              <a:buChar char="•"/>
            </a:pPr>
            <a:r>
              <a:rPr lang="cs-CZ" dirty="0"/>
              <a:t>dochází k podporování kontroly pomocí </a:t>
            </a:r>
            <a:r>
              <a:rPr lang="cs-CZ" b="1" dirty="0"/>
              <a:t>sebekontroly</a:t>
            </a:r>
            <a:r>
              <a:rPr lang="cs-CZ" dirty="0"/>
              <a:t>,</a:t>
            </a:r>
          </a:p>
          <a:p>
            <a:pPr marL="742950" lvl="1" indent="-285750" fontAlgn="ctr">
              <a:buFont typeface="Arial" panose="020B0604020202020204" pitchFamily="34" charset="0"/>
              <a:buChar char="•"/>
            </a:pPr>
            <a:r>
              <a:rPr lang="cs-CZ" dirty="0"/>
              <a:t>odstraňuje z manažerů břímě </a:t>
            </a:r>
            <a:r>
              <a:rPr lang="cs-CZ" b="1" dirty="0"/>
              <a:t>přímé kontroly</a:t>
            </a:r>
            <a:r>
              <a:rPr lang="cs-CZ" dirty="0"/>
              <a:t>,</a:t>
            </a:r>
          </a:p>
          <a:p>
            <a:pPr marL="742950" lvl="1" indent="-285750" fontAlgn="ctr">
              <a:buFont typeface="Arial" panose="020B0604020202020204" pitchFamily="34" charset="0"/>
              <a:buChar char="•"/>
            </a:pPr>
            <a:r>
              <a:rPr lang="cs-CZ" b="1" dirty="0"/>
              <a:t>prevence vzniku problémů</a:t>
            </a:r>
            <a:r>
              <a:rPr lang="cs-CZ" dirty="0"/>
              <a:t> často vyžaduje </a:t>
            </a:r>
            <a:r>
              <a:rPr lang="cs-CZ" b="1" dirty="0"/>
              <a:t>mnohem menší úsilí</a:t>
            </a:r>
            <a:r>
              <a:rPr lang="cs-CZ" dirty="0"/>
              <a:t>, než </a:t>
            </a:r>
            <a:r>
              <a:rPr lang="cs-CZ" b="1" dirty="0"/>
              <a:t>odstraňování</a:t>
            </a:r>
            <a:r>
              <a:rPr lang="cs-CZ" dirty="0"/>
              <a:t> zjištěných odchylek.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A4682754-63F6-5143-B540-4B08BEA12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14" y="340840"/>
            <a:ext cx="82073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cs-CZ" altLang="cs-CZ" sz="2600" b="1" cap="all" dirty="0">
                <a:solidFill>
                  <a:srgbClr val="307871"/>
                </a:solidFill>
                <a:latin typeface="+mj-lt"/>
              </a:rPr>
              <a:t>preventivní KONTROLA</a:t>
            </a:r>
          </a:p>
          <a:p>
            <a:pPr eaLnBrk="1" hangingPunct="1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054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Rectangle 10">
            <a:extLst>
              <a:ext uri="{FF2B5EF4-FFF2-40B4-BE49-F238E27FC236}">
                <a16:creationId xmlns:a16="http://schemas.microsoft.com/office/drawing/2014/main" id="{A4682754-63F6-5143-B540-4B08BEA12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14" y="340840"/>
            <a:ext cx="82073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cs-CZ" altLang="cs-CZ" sz="2600" b="1" cap="all" dirty="0">
                <a:solidFill>
                  <a:srgbClr val="307871"/>
                </a:solidFill>
                <a:latin typeface="+mj-lt"/>
              </a:rPr>
              <a:t>Průběžná KONTROLA</a:t>
            </a:r>
          </a:p>
          <a:p>
            <a:pPr eaLnBrk="1" hangingPunct="1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7D6E48C7-3D47-9E45-8CA0-624C8373339C}"/>
              </a:ext>
            </a:extLst>
          </p:cNvPr>
          <p:cNvSpPr/>
          <p:nvPr/>
        </p:nvSpPr>
        <p:spPr>
          <a:xfrm>
            <a:off x="698361" y="1386157"/>
            <a:ext cx="75312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ctr"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</a:rPr>
              <a:t>zahrnuje </a:t>
            </a:r>
            <a:r>
              <a:rPr lang="cs-CZ" b="1" dirty="0">
                <a:latin typeface="Verdana" panose="020B0604030504040204" pitchFamily="34" charset="0"/>
              </a:rPr>
              <a:t>pokyny podřízeným o pracovních postupech</a:t>
            </a:r>
            <a:r>
              <a:rPr lang="cs-CZ" dirty="0">
                <a:latin typeface="Verdana" panose="020B0604030504040204" pitchFamily="34" charset="0"/>
              </a:rPr>
              <a:t>, zda jsou správně </a:t>
            </a:r>
            <a:r>
              <a:rPr lang="cs-CZ" b="1" dirty="0">
                <a:latin typeface="Verdana" panose="020B0604030504040204" pitchFamily="34" charset="0"/>
              </a:rPr>
              <a:t>uplatňovány</a:t>
            </a:r>
            <a:r>
              <a:rPr lang="cs-CZ" dirty="0">
                <a:latin typeface="Verdana" panose="020B0604030504040204" pitchFamily="34" charset="0"/>
              </a:rPr>
              <a:t>. </a:t>
            </a:r>
            <a:r>
              <a:rPr lang="cs-CZ" b="1" dirty="0">
                <a:latin typeface="Verdana" panose="020B0604030504040204" pitchFamily="34" charset="0"/>
              </a:rPr>
              <a:t>(fyzická inventura, pochůzky po pracovišti, snímky pracovního dne.)</a:t>
            </a:r>
            <a:endParaRPr lang="cs-CZ" dirty="0">
              <a:latin typeface="Verdana" panose="020B0604030504040204" pitchFamily="34" charset="0"/>
            </a:endParaRPr>
          </a:p>
          <a:p>
            <a:pPr marL="285750" indent="-285750" algn="just" fontAlgn="ctr"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</a:rPr>
              <a:t>povinností každého manažera je </a:t>
            </a:r>
            <a:r>
              <a:rPr lang="cs-CZ" b="1" dirty="0">
                <a:latin typeface="Verdana" panose="020B0604030504040204" pitchFamily="34" charset="0"/>
              </a:rPr>
              <a:t>interpretovat</a:t>
            </a:r>
            <a:r>
              <a:rPr lang="cs-CZ" dirty="0">
                <a:latin typeface="Verdana" panose="020B0604030504040204" pitchFamily="34" charset="0"/>
              </a:rPr>
              <a:t> pro své </a:t>
            </a:r>
            <a:r>
              <a:rPr lang="cs-CZ" b="1" dirty="0">
                <a:latin typeface="Verdana" panose="020B0604030504040204" pitchFamily="34" charset="0"/>
              </a:rPr>
              <a:t>podřízené příkazy</a:t>
            </a:r>
            <a:r>
              <a:rPr lang="cs-CZ" dirty="0">
                <a:latin typeface="Verdana" panose="020B0604030504040204" pitchFamily="34" charset="0"/>
              </a:rPr>
              <a:t> z vyššího stupně řízení.</a:t>
            </a:r>
          </a:p>
          <a:p>
            <a:pPr marL="285750" indent="-285750" algn="just" fontAlgn="ctr"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</a:rPr>
              <a:t>usměrňování musí být:</a:t>
            </a:r>
          </a:p>
          <a:p>
            <a:pPr marL="742950" lvl="1" indent="-285750" algn="just" fontAlgn="ctr">
              <a:buFont typeface="Arial" panose="020B0604020202020204" pitchFamily="34" charset="0"/>
              <a:buChar char="•"/>
            </a:pPr>
            <a:r>
              <a:rPr lang="cs-CZ" b="1" dirty="0">
                <a:latin typeface="Verdana" panose="020B0604030504040204" pitchFamily="34" charset="0"/>
              </a:rPr>
              <a:t>přiměřené</a:t>
            </a:r>
            <a:r>
              <a:rPr lang="cs-CZ" dirty="0">
                <a:latin typeface="Verdana" panose="020B0604030504040204" pitchFamily="34" charset="0"/>
              </a:rPr>
              <a:t> ,</a:t>
            </a:r>
          </a:p>
          <a:p>
            <a:pPr marL="742950" lvl="1" indent="-285750" algn="just" fontAlgn="ctr">
              <a:buFont typeface="Arial" panose="020B0604020202020204" pitchFamily="34" charset="0"/>
              <a:buChar char="•"/>
            </a:pPr>
            <a:r>
              <a:rPr lang="cs-CZ" b="1" dirty="0">
                <a:latin typeface="Verdana" panose="020B0604030504040204" pitchFamily="34" charset="0"/>
              </a:rPr>
              <a:t>srozumitelné</a:t>
            </a:r>
            <a:r>
              <a:rPr lang="cs-CZ" dirty="0">
                <a:latin typeface="Verdana" panose="020B0604030504040204" pitchFamily="34" charset="0"/>
              </a:rPr>
              <a:t> ,</a:t>
            </a:r>
          </a:p>
          <a:p>
            <a:pPr marL="742950" lvl="1" indent="-285750" algn="just" fontAlgn="ctr"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</a:rPr>
              <a:t>musí mít </a:t>
            </a:r>
            <a:r>
              <a:rPr lang="cs-CZ" b="1" dirty="0">
                <a:latin typeface="Verdana" panose="020B0604030504040204" pitchFamily="34" charset="0"/>
              </a:rPr>
              <a:t>vhodnou formu</a:t>
            </a:r>
            <a:r>
              <a:rPr lang="cs-CZ" dirty="0">
                <a:latin typeface="Verdana" panose="020B0604030504040204" pitchFamily="34" charset="0"/>
              </a:rPr>
              <a:t> a</a:t>
            </a:r>
          </a:p>
          <a:p>
            <a:pPr marL="742950" lvl="1" indent="-285750" algn="just" fontAlgn="ctr"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</a:rPr>
              <a:t>musí být </a:t>
            </a:r>
            <a:r>
              <a:rPr lang="cs-CZ" b="1" dirty="0">
                <a:latin typeface="Verdana" panose="020B0604030504040204" pitchFamily="34" charset="0"/>
              </a:rPr>
              <a:t>v souladu s celkovými cíli</a:t>
            </a:r>
            <a:r>
              <a:rPr lang="cs-CZ" dirty="0">
                <a:latin typeface="Verdana" panose="020B0604030504040204" pitchFamily="34" charset="0"/>
              </a:rPr>
              <a:t> organizace.</a:t>
            </a:r>
            <a:endParaRPr lang="cs-CZ" b="0" i="0" dirty="0"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738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Rectangle 10">
            <a:extLst>
              <a:ext uri="{FF2B5EF4-FFF2-40B4-BE49-F238E27FC236}">
                <a16:creationId xmlns:a16="http://schemas.microsoft.com/office/drawing/2014/main" id="{A4682754-63F6-5143-B540-4B08BEA12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293" y="449418"/>
            <a:ext cx="82073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cs-CZ" altLang="cs-CZ" sz="2600" b="1" cap="all" dirty="0">
                <a:solidFill>
                  <a:srgbClr val="307871"/>
                </a:solidFill>
                <a:latin typeface="+mj-lt"/>
              </a:rPr>
              <a:t>KONTROLA zpětnou vazbou</a:t>
            </a:r>
          </a:p>
          <a:p>
            <a:pPr eaLnBrk="1" hangingPunct="1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7D6E48C7-3D47-9E45-8CA0-624C8373339C}"/>
              </a:ext>
            </a:extLst>
          </p:cNvPr>
          <p:cNvSpPr/>
          <p:nvPr/>
        </p:nvSpPr>
        <p:spPr>
          <a:xfrm>
            <a:off x="698360" y="1747897"/>
            <a:ext cx="75312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ctr">
              <a:buFont typeface="Arial" panose="020B0604020202020204" pitchFamily="34" charset="0"/>
              <a:buChar char="•"/>
            </a:pPr>
            <a:r>
              <a:rPr lang="cs-CZ" dirty="0"/>
              <a:t>vychází z </a:t>
            </a:r>
            <a:r>
              <a:rPr lang="cs-CZ" b="1" dirty="0"/>
              <a:t>historických výsledků</a:t>
            </a:r>
            <a:r>
              <a:rPr lang="cs-CZ" dirty="0"/>
              <a:t> </a:t>
            </a:r>
            <a:r>
              <a:rPr lang="cs-CZ" b="1" dirty="0"/>
              <a:t>(zprávy, výkazy, porady, počítačové sestavy)</a:t>
            </a:r>
            <a:r>
              <a:rPr lang="cs-CZ" dirty="0"/>
              <a:t>,</a:t>
            </a:r>
          </a:p>
          <a:p>
            <a:pPr marL="285750" indent="-285750" algn="just" fontAlgn="ctr">
              <a:buFont typeface="Arial" panose="020B0604020202020204" pitchFamily="34" charset="0"/>
              <a:buChar char="•"/>
            </a:pPr>
            <a:r>
              <a:rPr lang="cs-CZ" b="1" dirty="0"/>
              <a:t>finanční výkazy</a:t>
            </a:r>
            <a:r>
              <a:rPr lang="cs-CZ" dirty="0"/>
              <a:t> jsou používány k hodnocení </a:t>
            </a:r>
            <a:r>
              <a:rPr lang="cs-CZ" b="1" dirty="0"/>
              <a:t>dosavadního ekonomického vývoje</a:t>
            </a:r>
            <a:endParaRPr lang="cs-CZ" dirty="0"/>
          </a:p>
          <a:p>
            <a:pPr marL="285750" indent="-285750" algn="just" fontAlgn="ctr">
              <a:buFont typeface="Arial" panose="020B0604020202020204" pitchFamily="34" charset="0"/>
              <a:buChar char="•"/>
            </a:pPr>
            <a:r>
              <a:rPr lang="cs-CZ" dirty="0"/>
              <a:t>možné použití i pro </a:t>
            </a:r>
            <a:r>
              <a:rPr lang="cs-CZ" b="1" dirty="0"/>
              <a:t>sledování situace na trhu</a:t>
            </a:r>
            <a:r>
              <a:rPr lang="cs-CZ" dirty="0"/>
              <a:t> a jako </a:t>
            </a:r>
            <a:r>
              <a:rPr lang="cs-CZ" b="1" dirty="0"/>
              <a:t>východisko</a:t>
            </a:r>
            <a:r>
              <a:rPr lang="cs-CZ" dirty="0"/>
              <a:t> pro řadu důležitých </a:t>
            </a:r>
            <a:r>
              <a:rPr lang="cs-CZ" b="1" dirty="0"/>
              <a:t>rozhodnutí</a:t>
            </a:r>
            <a:r>
              <a:rPr lang="cs-CZ" dirty="0"/>
              <a:t>. </a:t>
            </a:r>
            <a:r>
              <a:rPr lang="cs-CZ" b="1" dirty="0"/>
              <a:t>(rozbor ročních výsledků, zavádění nového produktu, jakost, ...)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197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Rectangle 10">
            <a:extLst>
              <a:ext uri="{FF2B5EF4-FFF2-40B4-BE49-F238E27FC236}">
                <a16:creationId xmlns:a16="http://schemas.microsoft.com/office/drawing/2014/main" id="{A4682754-63F6-5143-B540-4B08BEA12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293" y="449418"/>
            <a:ext cx="82073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cs-CZ" altLang="cs-CZ" sz="2600" b="1" cap="all" dirty="0">
                <a:solidFill>
                  <a:srgbClr val="307871"/>
                </a:solidFill>
                <a:latin typeface="+mj-lt"/>
              </a:rPr>
              <a:t>KONTROLA zpětnou vazbou</a:t>
            </a:r>
          </a:p>
          <a:p>
            <a:pPr eaLnBrk="1" hangingPunct="1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7D6E48C7-3D47-9E45-8CA0-624C8373339C}"/>
              </a:ext>
            </a:extLst>
          </p:cNvPr>
          <p:cNvSpPr/>
          <p:nvPr/>
        </p:nvSpPr>
        <p:spPr>
          <a:xfrm>
            <a:off x="349380" y="1051561"/>
            <a:ext cx="75312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cs-CZ" dirty="0"/>
              <a:t>techniky kontroly zpětnou vazbou:</a:t>
            </a:r>
            <a:br>
              <a:rPr lang="cs-CZ" dirty="0"/>
            </a:br>
            <a:endParaRPr lang="cs-CZ" dirty="0"/>
          </a:p>
          <a:p>
            <a:pPr marL="742950" lvl="1" indent="-285750" algn="just" fontAlgn="ctr">
              <a:buFont typeface="Arial" panose="020B0604020202020204" pitchFamily="34" charset="0"/>
              <a:buChar char="•"/>
            </a:pPr>
            <a:r>
              <a:rPr lang="cs-CZ" dirty="0"/>
              <a:t>analýzou finančních výkazů (finanční analýza účetních výkazů),</a:t>
            </a:r>
          </a:p>
          <a:p>
            <a:pPr lvl="1" algn="just" fontAlgn="ctr"/>
            <a:endParaRPr lang="cs-CZ" dirty="0"/>
          </a:p>
          <a:p>
            <a:pPr marL="742950" lvl="1" indent="-285750" algn="just" fontAlgn="ctr">
              <a:buFont typeface="Arial" panose="020B0604020202020204" pitchFamily="34" charset="0"/>
              <a:buChar char="•"/>
            </a:pPr>
            <a:r>
              <a:rPr lang="cs-CZ" dirty="0"/>
              <a:t>nákladovou analýzou (náklady explicitní – nájemné, mzdy, úroky, materiál, ale i implicitní – úroky, které by podnikatel získal investováním svého kapitálu do jiné akce),</a:t>
            </a:r>
          </a:p>
          <a:p>
            <a:pPr lvl="1" algn="just" fontAlgn="ctr"/>
            <a:endParaRPr lang="cs-CZ" dirty="0"/>
          </a:p>
          <a:p>
            <a:pPr marL="742950" lvl="1" indent="-285750" algn="just" fontAlgn="ctr">
              <a:buFont typeface="Arial" panose="020B0604020202020204" pitchFamily="34" charset="0"/>
              <a:buChar char="•"/>
            </a:pPr>
            <a:r>
              <a:rPr lang="cs-CZ" dirty="0"/>
              <a:t>procesy řízení jakosti (roste podíl napoprvé dobře provedené práce, klesá počet předělávání a oprav nebo dohledávání nejrůznějších dat a informací) a hodnocením výkonnosti pracovníků.</a:t>
            </a:r>
          </a:p>
        </p:txBody>
      </p:sp>
    </p:spTree>
    <p:extLst>
      <p:ext uri="{BB962C8B-B14F-4D97-AF65-F5344CB8AC3E}">
        <p14:creationId xmlns:p14="http://schemas.microsoft.com/office/powerpoint/2010/main" val="709742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Rectangle 10">
            <a:extLst>
              <a:ext uri="{FF2B5EF4-FFF2-40B4-BE49-F238E27FC236}">
                <a16:creationId xmlns:a16="http://schemas.microsoft.com/office/drawing/2014/main" id="{A4682754-63F6-5143-B540-4B08BEA12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293" y="449418"/>
            <a:ext cx="82073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cs-CZ" altLang="cs-CZ" sz="2600" b="1" cap="all" dirty="0">
                <a:solidFill>
                  <a:srgbClr val="307871"/>
                </a:solidFill>
                <a:latin typeface="+mj-lt"/>
              </a:rPr>
              <a:t>KONTROLA zpětnou vazbou</a:t>
            </a:r>
          </a:p>
          <a:p>
            <a:pPr eaLnBrk="1" hangingPunct="1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3DC8D79-A244-2448-9EC0-9C03EFC362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93" y="1462636"/>
            <a:ext cx="8420519" cy="1031429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24CEC330-AC9A-2042-B470-2BC3A15191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93" y="2737842"/>
            <a:ext cx="8341580" cy="1871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344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17CA0057-5572-A144-BDBF-0C5918B147F3}"/>
              </a:ext>
            </a:extLst>
          </p:cNvPr>
          <p:cNvSpPr/>
          <p:nvPr/>
        </p:nvSpPr>
        <p:spPr>
          <a:xfrm>
            <a:off x="418793" y="1722484"/>
            <a:ext cx="82629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ctr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</a:rPr>
              <a:t>zařazujeme mezi ně </a:t>
            </a:r>
            <a:r>
              <a:rPr lang="cs-CZ" sz="1600" b="1" dirty="0">
                <a:latin typeface="Verdana" panose="020B0604030504040204" pitchFamily="34" charset="0"/>
              </a:rPr>
              <a:t>rozpočty a nerozpočtové kontrolní prostředky</a:t>
            </a:r>
            <a:r>
              <a:rPr lang="cs-CZ" sz="1600" dirty="0">
                <a:latin typeface="Verdana" panose="020B0604030504040204" pitchFamily="34" charset="0"/>
              </a:rPr>
              <a:t>.</a:t>
            </a:r>
          </a:p>
          <a:p>
            <a:pPr marL="285750" indent="-285750" algn="just" fontAlgn="ctr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</a:rPr>
              <a:t>mezi nejdůležitější </a:t>
            </a:r>
            <a:r>
              <a:rPr lang="cs-CZ" sz="1600" b="1" dirty="0">
                <a:latin typeface="Verdana" panose="020B0604030504040204" pitchFamily="34" charset="0"/>
              </a:rPr>
              <a:t>nerozpočtové kontrolní prostředky</a:t>
            </a:r>
            <a:r>
              <a:rPr lang="cs-CZ" sz="1600" dirty="0">
                <a:latin typeface="Verdana" panose="020B0604030504040204" pitchFamily="34" charset="0"/>
              </a:rPr>
              <a:t> patří:</a:t>
            </a:r>
          </a:p>
          <a:p>
            <a:pPr marL="742950" lvl="1" indent="-285750" algn="just" fontAlgn="ctr"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</a:rPr>
              <a:t>statistické údaje</a:t>
            </a:r>
            <a:r>
              <a:rPr lang="cs-CZ" sz="1600" dirty="0">
                <a:latin typeface="Verdana" panose="020B0604030504040204" pitchFamily="34" charset="0"/>
              </a:rPr>
              <a:t> </a:t>
            </a:r>
            <a:r>
              <a:rPr lang="cs-CZ" sz="1600" b="1" dirty="0">
                <a:latin typeface="Verdana" panose="020B0604030504040204" pitchFamily="34" charset="0"/>
              </a:rPr>
              <a:t>(vývoj nákladů, zmetkovosti, pracovní přehledy)</a:t>
            </a:r>
            <a:r>
              <a:rPr lang="cs-CZ" sz="1600" dirty="0">
                <a:latin typeface="Verdana" panose="020B0604030504040204" pitchFamily="34" charset="0"/>
              </a:rPr>
              <a:t>,</a:t>
            </a:r>
          </a:p>
          <a:p>
            <a:pPr marL="742950" lvl="1" indent="-285750" algn="just" fontAlgn="ctr"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</a:rPr>
              <a:t>speciální zprávy a analýzy</a:t>
            </a:r>
            <a:r>
              <a:rPr lang="cs-CZ" sz="1600" dirty="0">
                <a:latin typeface="Verdana" panose="020B0604030504040204" pitchFamily="34" charset="0"/>
              </a:rPr>
              <a:t> </a:t>
            </a:r>
            <a:r>
              <a:rPr lang="cs-CZ" sz="1600" b="1" dirty="0">
                <a:latin typeface="Verdana" panose="020B0604030504040204" pitchFamily="34" charset="0"/>
              </a:rPr>
              <a:t>(zpráva o školení pracovníků)</a:t>
            </a:r>
            <a:r>
              <a:rPr lang="cs-CZ" sz="1600" dirty="0">
                <a:latin typeface="Verdana" panose="020B0604030504040204" pitchFamily="34" charset="0"/>
              </a:rPr>
              <a:t>,</a:t>
            </a:r>
          </a:p>
          <a:p>
            <a:pPr marL="742950" lvl="1" indent="-285750" algn="just" fontAlgn="ctr"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</a:rPr>
              <a:t>audit</a:t>
            </a:r>
            <a:r>
              <a:rPr lang="cs-CZ" sz="1600" dirty="0">
                <a:latin typeface="Verdana" panose="020B0604030504040204" pitchFamily="34" charset="0"/>
              </a:rPr>
              <a:t> </a:t>
            </a:r>
            <a:r>
              <a:rPr lang="cs-CZ" sz="1600" b="1" dirty="0">
                <a:latin typeface="Verdana" panose="020B0604030504040204" pitchFamily="34" charset="0"/>
              </a:rPr>
              <a:t>(analýza prodejů, ziskovosti, marketingový audit)</a:t>
            </a:r>
            <a:r>
              <a:rPr lang="cs-CZ" sz="1600" dirty="0">
                <a:latin typeface="Verdana" panose="020B0604030504040204" pitchFamily="34" charset="0"/>
              </a:rPr>
              <a:t>,</a:t>
            </a:r>
          </a:p>
          <a:p>
            <a:pPr marL="742950" lvl="1" indent="-285750" algn="just" fontAlgn="ctr"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</a:rPr>
              <a:t>osobní pozorování</a:t>
            </a:r>
            <a:r>
              <a:rPr lang="cs-CZ" sz="1600" dirty="0">
                <a:latin typeface="Verdana" panose="020B0604030504040204" pitchFamily="34" charset="0"/>
              </a:rPr>
              <a:t> </a:t>
            </a:r>
            <a:r>
              <a:rPr lang="cs-CZ" sz="1600" b="1" dirty="0">
                <a:latin typeface="Verdana" panose="020B0604030504040204" pitchFamily="34" charset="0"/>
              </a:rPr>
              <a:t>(pochůzky po pracovišti, záznamy)</a:t>
            </a:r>
            <a:r>
              <a:rPr lang="cs-CZ" sz="1600" dirty="0">
                <a:latin typeface="Verdana" panose="020B0604030504040204" pitchFamily="34" charset="0"/>
              </a:rPr>
              <a:t>.</a:t>
            </a:r>
          </a:p>
          <a:p>
            <a:pPr marL="285750" indent="-285750" algn="just" fontAlgn="ctr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</a:rPr>
              <a:t>zná-li manažer důkladně svěřenou oblast, je schopen </a:t>
            </a:r>
            <a:r>
              <a:rPr lang="cs-CZ" sz="1600" b="1" dirty="0">
                <a:latin typeface="Verdana" panose="020B0604030504040204" pitchFamily="34" charset="0"/>
              </a:rPr>
              <a:t>posoudit výsledky práce bez speciálního vyptávání</a:t>
            </a:r>
            <a:r>
              <a:rPr lang="cs-CZ" sz="1600" dirty="0">
                <a:latin typeface="Verdana" panose="020B0604030504040204" pitchFamily="34" charset="0"/>
              </a:rPr>
              <a:t>.</a:t>
            </a:r>
            <a:endParaRPr lang="cs-CZ" sz="1600" b="0" i="0" dirty="0">
              <a:effectLst/>
              <a:latin typeface="Verdana" panose="020B060403050404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C5BF3FB-ED1E-154A-A13C-638BE2222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84" y="444485"/>
            <a:ext cx="82073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cs-CZ" altLang="cs-CZ" sz="2600" b="1" cap="all" dirty="0" err="1">
                <a:solidFill>
                  <a:srgbClr val="307871"/>
                </a:solidFill>
                <a:latin typeface="+mj-lt"/>
              </a:rPr>
              <a:t>KONTROLní</a:t>
            </a:r>
            <a:r>
              <a:rPr lang="cs-CZ" altLang="cs-CZ" sz="2600" b="1" cap="all" dirty="0">
                <a:solidFill>
                  <a:srgbClr val="307871"/>
                </a:solidFill>
                <a:latin typeface="+mj-lt"/>
              </a:rPr>
              <a:t> techniky</a:t>
            </a:r>
          </a:p>
          <a:p>
            <a:pPr eaLnBrk="1" hangingPunct="1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404</Words>
  <Application>Microsoft Macintosh PowerPoint</Application>
  <PresentationFormat>Předvádění na obrazovce (16:9)</PresentationFormat>
  <Paragraphs>55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StarSymbol</vt:lpstr>
      <vt:lpstr>Times New Roman</vt:lpstr>
      <vt:lpstr>Verdana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375</cp:revision>
  <dcterms:created xsi:type="dcterms:W3CDTF">2016-07-06T15:42:34Z</dcterms:created>
  <dcterms:modified xsi:type="dcterms:W3CDTF">2023-12-04T10:02:51Z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