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405" r:id="rId3"/>
    <p:sldId id="413" r:id="rId4"/>
    <p:sldId id="410" r:id="rId5"/>
    <p:sldId id="411" r:id="rId6"/>
    <p:sldId id="409" r:id="rId7"/>
    <p:sldId id="406" r:id="rId8"/>
    <p:sldId id="407" r:id="rId9"/>
    <p:sldId id="408" r:id="rId10"/>
    <p:sldId id="412" r:id="rId11"/>
    <p:sldId id="414" r:id="rId12"/>
    <p:sldId id="418" r:id="rId13"/>
    <p:sldId id="415" r:id="rId14"/>
    <p:sldId id="416" r:id="rId15"/>
    <p:sldId id="417" r:id="rId16"/>
    <p:sldId id="419" r:id="rId17"/>
    <p:sldId id="420" r:id="rId18"/>
    <p:sldId id="421" r:id="rId1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81" d="100"/>
          <a:sy n="81" d="100"/>
        </p:scale>
        <p:origin x="80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04.12.2023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snižování rizika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Krizový management</a:t>
            </a:r>
          </a:p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Náklady na odstranění rizika a potenciální škody</a:t>
            </a:r>
            <a:endParaRPr lang="cs-CZ" sz="1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987574"/>
            <a:ext cx="4463607" cy="3615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77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Rizikový kapitál je jedna z možností jak získat finanční prostředky pro odstranění finanční krize v podniku. Tato forma kapitálu je dostupná právě i pro firmy, pro které je získání bankovních úvěrů a výpůjček nereálné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b="1" dirty="0"/>
              <a:t>Rizikový </a:t>
            </a:r>
            <a:r>
              <a:rPr lang="cs-CZ" sz="1800" b="1" dirty="0" smtClean="0"/>
              <a:t>kapitál </a:t>
            </a:r>
            <a:r>
              <a:rPr lang="cs-CZ" sz="1800" dirty="0" smtClean="0"/>
              <a:t>(</a:t>
            </a:r>
            <a:r>
              <a:rPr lang="cs-CZ" sz="1800" b="1" dirty="0"/>
              <a:t>venture </a:t>
            </a:r>
            <a:r>
              <a:rPr lang="cs-CZ" sz="1800" b="1" dirty="0" err="1" smtClean="0"/>
              <a:t>capital</a:t>
            </a:r>
            <a:r>
              <a:rPr lang="cs-CZ" sz="1800" b="1" dirty="0" smtClean="0"/>
              <a:t>, </a:t>
            </a:r>
            <a:r>
              <a:rPr lang="cs-CZ" sz="1800" b="1" dirty="0" err="1" smtClean="0"/>
              <a:t>private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equity</a:t>
            </a:r>
            <a:r>
              <a:rPr lang="cs-CZ" sz="1800" dirty="0" smtClean="0"/>
              <a:t>) </a:t>
            </a:r>
            <a:r>
              <a:rPr lang="cs-CZ" sz="1800" dirty="0"/>
              <a:t>je kapitál vkládaný do podniku jednotlivými investory nebo specializovanými finančními institucemi, které působí jako zprostředkovatelé mezi primárními </a:t>
            </a:r>
            <a:r>
              <a:rPr lang="cs-CZ" sz="1800" dirty="0" smtClean="0"/>
              <a:t>zdroji finančních </a:t>
            </a:r>
            <a:r>
              <a:rPr lang="cs-CZ" sz="1800" dirty="0"/>
              <a:t>prostředků a podniky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b="1" dirty="0"/>
              <a:t>Investicemi rizikového kapitálu </a:t>
            </a:r>
            <a:r>
              <a:rPr lang="cs-CZ" sz="1800" dirty="0"/>
              <a:t>jsou investice do základního </a:t>
            </a:r>
            <a:r>
              <a:rPr lang="cs-CZ" sz="1800" dirty="0" smtClean="0"/>
              <a:t>kapitálu společností </a:t>
            </a:r>
            <a:r>
              <a:rPr lang="cs-CZ" sz="1800" dirty="0"/>
              <a:t>teprve vznikajících, případně nedávno založených. Investované prostředky mají podniku umožnit realizaci inovativní ideje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b="1" dirty="0"/>
              <a:t>Investicemi rozvojového kapitálu </a:t>
            </a:r>
            <a:r>
              <a:rPr lang="cs-CZ" sz="1800" dirty="0"/>
              <a:t>jsou investice do již </a:t>
            </a:r>
            <a:r>
              <a:rPr lang="cs-CZ" sz="1800" dirty="0" smtClean="0"/>
              <a:t>fungujících společností s nedostatkem </a:t>
            </a:r>
            <a:r>
              <a:rPr lang="cs-CZ" sz="1800" dirty="0"/>
              <a:t>vlastního i </a:t>
            </a:r>
            <a:r>
              <a:rPr lang="cs-CZ" sz="1800" dirty="0" smtClean="0"/>
              <a:t>cizího kapitálu pro následný růst</a:t>
            </a:r>
            <a:r>
              <a:rPr lang="cs-CZ" sz="1800" dirty="0"/>
              <a:t>, splnění nových záměrů nebo dobytí nových trhů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Rizikový a rozvojový kapitál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27676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 smtClean="0"/>
              <a:t>Rizikový </a:t>
            </a:r>
            <a:r>
              <a:rPr lang="cs-CZ" sz="1600" dirty="0"/>
              <a:t>kapitál je financování soukromých růstových podniků formou navýšení jejich základního jmění. Venture kapitál představuje partnerství mezi majitelem podniku </a:t>
            </a:r>
            <a:r>
              <a:rPr lang="cs-CZ" sz="1600" dirty="0" smtClean="0"/>
              <a:t>a investorem</a:t>
            </a:r>
            <a:r>
              <a:rPr lang="cs-CZ" sz="1600" dirty="0"/>
              <a:t>.  </a:t>
            </a:r>
            <a:endParaRPr lang="cs-CZ" sz="1600" dirty="0" smtClean="0"/>
          </a:p>
          <a:p>
            <a:pPr algn="just"/>
            <a:r>
              <a:rPr lang="cs-CZ" sz="1600" dirty="0" smtClean="0"/>
              <a:t>Investor </a:t>
            </a:r>
            <a:r>
              <a:rPr lang="cs-CZ" sz="1600" dirty="0"/>
              <a:t>rizikového kapitálu získává dohodnutý podíl základního kapitálu společnosti (akciový kapitál nebo kmenové akcie) na oplátku za poskytnutí potřebného kapitálu. Základní poznávací rys tohoto zdroje financování je </a:t>
            </a:r>
            <a:r>
              <a:rPr lang="cs-CZ" sz="1600" b="1" i="1" dirty="0"/>
              <a:t>synergický efekt</a:t>
            </a:r>
            <a:r>
              <a:rPr lang="cs-CZ" sz="1600" dirty="0"/>
              <a:t>, který spojení </a:t>
            </a:r>
            <a:r>
              <a:rPr lang="cs-CZ" sz="1600" dirty="0" smtClean="0"/>
              <a:t>s venture </a:t>
            </a:r>
            <a:r>
              <a:rPr lang="cs-CZ" sz="1600" dirty="0"/>
              <a:t>kapitálem přináší původci podnikatelského záměru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/>
              <a:t>Podstata rizikového a rozvojového kapitálu spočívá ve střednědobé až dlouhodobé investici do nadějných projektů, které přináší příslib vysokého zhodnocení. Tyto projekty mohou nabízet jak nově vznikající podniky</a:t>
            </a:r>
            <a:r>
              <a:rPr lang="cs-CZ" sz="1600" dirty="0" smtClean="0"/>
              <a:t>, tak </a:t>
            </a:r>
            <a:r>
              <a:rPr lang="cs-CZ" sz="1600" dirty="0"/>
              <a:t>i již zavedené společnosti, jejichž další rozvoj vyžaduje rozsáhlejší financování. Takové investice spjaté s vysokým </a:t>
            </a:r>
            <a:r>
              <a:rPr lang="cs-CZ" sz="1600" dirty="0" smtClean="0"/>
              <a:t>rizikem slibují nadprůměrné </a:t>
            </a:r>
            <a:r>
              <a:rPr lang="cs-CZ" sz="1600" dirty="0"/>
              <a:t>roční zhodnocení investovaných prostředků podstatně </a:t>
            </a:r>
            <a:r>
              <a:rPr lang="cs-CZ" sz="1600" dirty="0" smtClean="0"/>
              <a:t>vyšší než </a:t>
            </a:r>
            <a:r>
              <a:rPr lang="cs-CZ" sz="1600" dirty="0"/>
              <a:t>méně riskantní alternativy jako např</a:t>
            </a:r>
            <a:r>
              <a:rPr lang="cs-CZ" sz="1600" dirty="0" smtClean="0"/>
              <a:t>. investice </a:t>
            </a:r>
            <a:r>
              <a:rPr lang="cs-CZ" sz="1600" dirty="0"/>
              <a:t>do akcií, obligací, </a:t>
            </a:r>
            <a:r>
              <a:rPr lang="cs-CZ" sz="1600" dirty="0" smtClean="0"/>
              <a:t>deriváty apod</a:t>
            </a:r>
            <a:r>
              <a:rPr lang="cs-CZ" sz="1600" dirty="0"/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Rizikový a rozvojový kapitál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31678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Venture kapitálová investice </a:t>
            </a:r>
            <a:r>
              <a:rPr lang="cs-CZ" sz="1700" dirty="0" smtClean="0"/>
              <a:t>není </a:t>
            </a:r>
            <a:r>
              <a:rPr lang="cs-CZ" sz="1700" dirty="0"/>
              <a:t>jednorázové poskytnutí financí, ale mnohaletý proces soužití podnikatelského subjektu s venture kapitálovým investorem všestranně napomáhajícím rozvoji firmy a pravidelně monitorujícím aktuální situaci ve firmě. Právě odborné znalosti, které s sebou investor přináší, mají mnohdy pro rozvoj firmy větší význam než samotné investiční prostředky.</a:t>
            </a:r>
          </a:p>
          <a:p>
            <a:pPr algn="just"/>
            <a:r>
              <a:rPr lang="cs-CZ" sz="1700" dirty="0"/>
              <a:t>Rizikový kapitál může být vítanou pomocí především pro malé a střední podniky. Ty mají v našich </a:t>
            </a:r>
            <a:r>
              <a:rPr lang="cs-CZ" sz="1700" dirty="0" smtClean="0"/>
              <a:t>podmínkách i </a:t>
            </a:r>
            <a:r>
              <a:rPr lang="cs-CZ" sz="1700" dirty="0"/>
              <a:t>přes poměrně přijatelné úrokové sazby stále minimální šanci financovat svůj rozvoj bankovními úvěry. </a:t>
            </a:r>
            <a:endParaRPr lang="cs-CZ" sz="1700" dirty="0" smtClean="0"/>
          </a:p>
          <a:p>
            <a:pPr algn="just"/>
            <a:r>
              <a:rPr lang="cs-CZ" sz="1700" dirty="0" smtClean="0"/>
              <a:t>Rizikový </a:t>
            </a:r>
            <a:r>
              <a:rPr lang="cs-CZ" sz="1700" dirty="0"/>
              <a:t>kapitál nemá přesně vyhraněné oblasti zájmu, nejvíce investic jde do odvětví výroby, např. do spotřebního průmyslu, telekomunikací, informačních technologií, zdravotnické techniky, ale i do komerčních služeb pro podnikatelskou sféru. Rizikový kapitál se může v podniku použít v době finanční krize </a:t>
            </a:r>
            <a:r>
              <a:rPr lang="cs-CZ" sz="1700" dirty="0" smtClean="0"/>
              <a:t>k jeho záchraně, např</a:t>
            </a:r>
            <a:r>
              <a:rPr lang="cs-CZ" sz="1700" dirty="0"/>
              <a:t>. vstupem nového investora, který do podniku vloží svůj kapitál</a:t>
            </a:r>
            <a:r>
              <a:rPr lang="cs-CZ" sz="1700" dirty="0" smtClean="0"/>
              <a:t>.</a:t>
            </a: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Rizikový a rozvojový kapitál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62975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i="1" dirty="0"/>
              <a:t>Výhody</a:t>
            </a:r>
            <a:r>
              <a:rPr lang="cs-CZ" sz="1800" dirty="0"/>
              <a:t>, které může přinést vložený rizikový kapitál jsou např. tyto:</a:t>
            </a:r>
          </a:p>
          <a:p>
            <a:pPr algn="just"/>
            <a:r>
              <a:rPr lang="cs-CZ" sz="1800" dirty="0" smtClean="0"/>
              <a:t>rizikový </a:t>
            </a:r>
            <a:r>
              <a:rPr lang="cs-CZ" sz="1800" dirty="0"/>
              <a:t>kapitál poskytuje  kapitálový základ pro budoucnost -aby bylo možno splnit záměry růstu firmy a plány jejího </a:t>
            </a:r>
            <a:r>
              <a:rPr lang="cs-CZ" sz="1800" dirty="0" smtClean="0"/>
              <a:t>rozvoje;</a:t>
            </a:r>
            <a:endParaRPr lang="cs-CZ" sz="1800" dirty="0"/>
          </a:p>
          <a:p>
            <a:pPr algn="just"/>
            <a:r>
              <a:rPr lang="cs-CZ" sz="1800" dirty="0" smtClean="0"/>
              <a:t>za </a:t>
            </a:r>
            <a:r>
              <a:rPr lang="cs-CZ" sz="1800" dirty="0"/>
              <a:t>vložený kapitál firma neplatí žádné splátky ani úrokové </a:t>
            </a:r>
            <a:r>
              <a:rPr lang="cs-CZ" sz="1800" dirty="0" smtClean="0"/>
              <a:t>náklady;</a:t>
            </a:r>
            <a:endParaRPr lang="cs-CZ" sz="1800" dirty="0"/>
          </a:p>
          <a:p>
            <a:pPr algn="just"/>
            <a:r>
              <a:rPr lang="cs-CZ" sz="1800" dirty="0" smtClean="0"/>
              <a:t>investor</a:t>
            </a:r>
            <a:r>
              <a:rPr lang="cs-CZ" sz="1800" dirty="0"/>
              <a:t>, který vloží rizikový kapitál se zpravidla stává  obchodním partnerem, který poskytuje praktické rady a odborné znalosti (dle potřeby) a napomáhá firemnímu obchodnímu </a:t>
            </a:r>
            <a:r>
              <a:rPr lang="cs-CZ" sz="1800" dirty="0" smtClean="0"/>
              <a:t>úspěchu;</a:t>
            </a:r>
            <a:endParaRPr lang="cs-CZ" sz="1800" dirty="0"/>
          </a:p>
          <a:p>
            <a:pPr algn="just"/>
            <a:r>
              <a:rPr lang="cs-CZ" sz="1800" dirty="0" smtClean="0"/>
              <a:t>firemní </a:t>
            </a:r>
            <a:r>
              <a:rPr lang="cs-CZ" sz="1800" dirty="0"/>
              <a:t>obchodní aktiva nebudou pod žádnými retenčními právy a podnikatel nebude muset poskytovat žádné osobní </a:t>
            </a:r>
            <a:r>
              <a:rPr lang="cs-CZ" sz="1800" dirty="0" smtClean="0"/>
              <a:t>záruky;</a:t>
            </a:r>
            <a:endParaRPr lang="cs-CZ" sz="1800" dirty="0"/>
          </a:p>
          <a:p>
            <a:pPr algn="just"/>
            <a:r>
              <a:rPr lang="cs-CZ" sz="1800" dirty="0" smtClean="0"/>
              <a:t>existuje </a:t>
            </a:r>
            <a:r>
              <a:rPr lang="cs-CZ" sz="1800" dirty="0"/>
              <a:t>mnoho rozličných zdrojů, druhů a typů organizací poskytujících rizikový kapitál, takže je možné uspokojit různorodé potřeby.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Rizikový a rozvojový kapitál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7982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i="1" dirty="0" smtClean="0"/>
              <a:t>Nevýhody </a:t>
            </a:r>
            <a:r>
              <a:rPr lang="cs-CZ" sz="1800" dirty="0" smtClean="0"/>
              <a:t>jsou </a:t>
            </a:r>
            <a:r>
              <a:rPr lang="cs-CZ" sz="1800" dirty="0"/>
              <a:t>tyto:</a:t>
            </a:r>
          </a:p>
          <a:p>
            <a:pPr algn="just"/>
            <a:r>
              <a:rPr lang="cs-CZ" sz="1800" dirty="0" smtClean="0"/>
              <a:t>Investoři participují na </a:t>
            </a:r>
            <a:r>
              <a:rPr lang="cs-CZ" sz="1800" dirty="0"/>
              <a:t>kmenovém jmění a jsou odměňováni v závislosti na úspěchu </a:t>
            </a:r>
            <a:r>
              <a:rPr lang="cs-CZ" sz="1800" dirty="0" smtClean="0"/>
              <a:t>firmy, podílejí </a:t>
            </a:r>
            <a:r>
              <a:rPr lang="cs-CZ" sz="1800" dirty="0"/>
              <a:t>se na zisku, ale i ztrátě a na konečném prodeji investice.</a:t>
            </a:r>
          </a:p>
          <a:p>
            <a:pPr algn="just"/>
            <a:r>
              <a:rPr lang="pl-PL" sz="1800" dirty="0" smtClean="0"/>
              <a:t>Možná </a:t>
            </a:r>
            <a:r>
              <a:rPr lang="pl-PL" sz="1800" dirty="0"/>
              <a:t>změna dosavadní  podnikatelské kultury po vstupu investora do podniku,</a:t>
            </a:r>
          </a:p>
          <a:p>
            <a:pPr algn="just"/>
            <a:r>
              <a:rPr lang="cs-CZ" sz="1800" dirty="0" smtClean="0"/>
              <a:t>Diferenciace  </a:t>
            </a:r>
            <a:r>
              <a:rPr lang="cs-CZ" sz="1800" dirty="0"/>
              <a:t>názorů s investorem v </a:t>
            </a:r>
            <a:r>
              <a:rPr lang="cs-CZ" sz="1800" dirty="0" smtClean="0"/>
              <a:t>těchto oblastech</a:t>
            </a:r>
            <a:r>
              <a:rPr lang="cs-CZ" sz="1800" dirty="0"/>
              <a:t>: vedení podniku, tvorba strategie,   řízení lidských zdrojů atd.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Rizikový a rozvojový kapitál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3741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50" dirty="0" smtClean="0"/>
              <a:t>Typy investic </a:t>
            </a:r>
            <a:r>
              <a:rPr lang="cs-CZ" sz="1650" dirty="0"/>
              <a:t>do rizikového a/nebo rozvojového </a:t>
            </a:r>
            <a:r>
              <a:rPr lang="cs-CZ" sz="1650" dirty="0" smtClean="0"/>
              <a:t>kapitálu:</a:t>
            </a:r>
          </a:p>
          <a:p>
            <a:pPr algn="just"/>
            <a:r>
              <a:rPr lang="cs-CZ" sz="1650" b="1" dirty="0" smtClean="0"/>
              <a:t>Zárodečné </a:t>
            </a:r>
            <a:r>
              <a:rPr lang="cs-CZ" sz="1650" b="1" dirty="0"/>
              <a:t>financování </a:t>
            </a:r>
            <a:r>
              <a:rPr lang="cs-CZ" sz="1650" dirty="0"/>
              <a:t>(</a:t>
            </a:r>
            <a:r>
              <a:rPr lang="cs-CZ" sz="1650" dirty="0" err="1"/>
              <a:t>seed</a:t>
            </a:r>
            <a:r>
              <a:rPr lang="cs-CZ" sz="1650" dirty="0"/>
              <a:t> </a:t>
            </a:r>
            <a:r>
              <a:rPr lang="cs-CZ" sz="1650" dirty="0" err="1" smtClean="0"/>
              <a:t>capital</a:t>
            </a:r>
            <a:r>
              <a:rPr lang="cs-CZ" sz="1650" dirty="0" smtClean="0"/>
              <a:t>) - </a:t>
            </a:r>
            <a:r>
              <a:rPr lang="cs-CZ" sz="1650" dirty="0"/>
              <a:t>z</a:t>
            </a:r>
            <a:r>
              <a:rPr lang="cs-CZ" sz="1650" dirty="0" smtClean="0"/>
              <a:t>árodečné </a:t>
            </a:r>
            <a:r>
              <a:rPr lang="cs-CZ" sz="1650" dirty="0"/>
              <a:t>neboli předstartovní financování se zaměřuje na nově založené podniky, skupiny lidí nebo jednotlivce snovou inovativní myšlenkou, pro jejíž výzkum a realizaci nemají dostatečné zázemí ani </a:t>
            </a:r>
            <a:r>
              <a:rPr lang="cs-CZ" sz="1650" dirty="0" smtClean="0"/>
              <a:t>prostředky.</a:t>
            </a:r>
          </a:p>
          <a:p>
            <a:pPr algn="just"/>
            <a:r>
              <a:rPr lang="cs-CZ" sz="1650" b="1" dirty="0" smtClean="0"/>
              <a:t>Startovní </a:t>
            </a:r>
            <a:r>
              <a:rPr lang="cs-CZ" sz="1650" b="1" dirty="0"/>
              <a:t>financování </a:t>
            </a:r>
            <a:r>
              <a:rPr lang="cs-CZ" sz="1650" dirty="0"/>
              <a:t>(start-up </a:t>
            </a:r>
            <a:r>
              <a:rPr lang="cs-CZ" sz="1650" dirty="0" err="1" smtClean="0"/>
              <a:t>capital</a:t>
            </a:r>
            <a:r>
              <a:rPr lang="cs-CZ" sz="1650" dirty="0" smtClean="0"/>
              <a:t>) - </a:t>
            </a:r>
            <a:r>
              <a:rPr lang="cs-CZ" sz="1650" dirty="0"/>
              <a:t>p</a:t>
            </a:r>
            <a:r>
              <a:rPr lang="cs-CZ" sz="1650" dirty="0" smtClean="0"/>
              <a:t>rodukt v této </a:t>
            </a:r>
            <a:r>
              <a:rPr lang="cs-CZ" sz="1650" dirty="0"/>
              <a:t>fázi financování </a:t>
            </a:r>
            <a:r>
              <a:rPr lang="cs-CZ" sz="1650" dirty="0" smtClean="0"/>
              <a:t>je již doveden </a:t>
            </a:r>
            <a:r>
              <a:rPr lang="cs-CZ" sz="1650" dirty="0"/>
              <a:t>do své finální podoby, ale společnosti nemají dostatečný kapitál, aby jej </a:t>
            </a:r>
            <a:r>
              <a:rPr lang="cs-CZ" sz="1650" dirty="0" smtClean="0"/>
              <a:t>mohly vyrábět </a:t>
            </a:r>
            <a:r>
              <a:rPr lang="cs-CZ" sz="1650" dirty="0"/>
              <a:t>a prodávat</a:t>
            </a:r>
            <a:endParaRPr lang="cs-CZ" sz="1650" dirty="0" smtClean="0"/>
          </a:p>
          <a:p>
            <a:pPr algn="just"/>
            <a:r>
              <a:rPr lang="cs-CZ" sz="1650" b="1" dirty="0" smtClean="0"/>
              <a:t>Financování </a:t>
            </a:r>
            <a:r>
              <a:rPr lang="cs-CZ" sz="1650" b="1" dirty="0"/>
              <a:t>počátečního rozvoje </a:t>
            </a:r>
            <a:r>
              <a:rPr lang="cs-CZ" sz="1650" dirty="0"/>
              <a:t>(early </a:t>
            </a:r>
            <a:r>
              <a:rPr lang="cs-CZ" sz="1650" dirty="0" err="1"/>
              <a:t>stage</a:t>
            </a:r>
            <a:r>
              <a:rPr lang="cs-CZ" sz="1650" dirty="0"/>
              <a:t> </a:t>
            </a:r>
            <a:r>
              <a:rPr lang="cs-CZ" sz="1650" dirty="0" err="1"/>
              <a:t>develepoment</a:t>
            </a:r>
            <a:r>
              <a:rPr lang="cs-CZ" sz="1650" dirty="0"/>
              <a:t> </a:t>
            </a:r>
            <a:r>
              <a:rPr lang="cs-CZ" sz="1650" dirty="0" err="1" smtClean="0"/>
              <a:t>capital</a:t>
            </a:r>
            <a:r>
              <a:rPr lang="cs-CZ" sz="1650" dirty="0" smtClean="0"/>
              <a:t>) - </a:t>
            </a:r>
            <a:r>
              <a:rPr lang="cs-CZ" sz="1650" dirty="0"/>
              <a:t>p</a:t>
            </a:r>
            <a:r>
              <a:rPr lang="cs-CZ" sz="1650" dirty="0" smtClean="0"/>
              <a:t>ředevším </a:t>
            </a:r>
            <a:r>
              <a:rPr lang="cs-CZ" sz="1650" dirty="0"/>
              <a:t>se jedná o malé podniky, které nemají dostatečné zdroje pro rozšíření své výroby</a:t>
            </a:r>
            <a:endParaRPr lang="cs-CZ" sz="1650" dirty="0" smtClean="0"/>
          </a:p>
          <a:p>
            <a:pPr algn="just"/>
            <a:r>
              <a:rPr lang="cs-CZ" sz="1650" b="1" dirty="0" smtClean="0"/>
              <a:t>Rozvojové </a:t>
            </a:r>
            <a:r>
              <a:rPr lang="cs-CZ" sz="1650" b="1" dirty="0"/>
              <a:t>financování </a:t>
            </a:r>
            <a:r>
              <a:rPr lang="cs-CZ" sz="1650" dirty="0"/>
              <a:t>(</a:t>
            </a:r>
            <a:r>
              <a:rPr lang="cs-CZ" sz="1650" dirty="0" err="1"/>
              <a:t>later</a:t>
            </a:r>
            <a:r>
              <a:rPr lang="cs-CZ" sz="1650" dirty="0"/>
              <a:t> </a:t>
            </a:r>
            <a:r>
              <a:rPr lang="cs-CZ" sz="1650" dirty="0" err="1"/>
              <a:t>stage</a:t>
            </a:r>
            <a:r>
              <a:rPr lang="cs-CZ" sz="1650" dirty="0"/>
              <a:t> </a:t>
            </a:r>
            <a:r>
              <a:rPr lang="cs-CZ" sz="1650" dirty="0" err="1"/>
              <a:t>development</a:t>
            </a:r>
            <a:r>
              <a:rPr lang="cs-CZ" sz="1650" dirty="0"/>
              <a:t> </a:t>
            </a:r>
            <a:r>
              <a:rPr lang="cs-CZ" sz="1650" dirty="0" smtClean="0"/>
              <a:t>– </a:t>
            </a:r>
            <a:r>
              <a:rPr lang="cs-CZ" sz="1650" dirty="0" err="1" smtClean="0"/>
              <a:t>expansion</a:t>
            </a:r>
            <a:r>
              <a:rPr lang="cs-CZ" sz="1650" dirty="0" smtClean="0"/>
              <a:t> </a:t>
            </a:r>
            <a:r>
              <a:rPr lang="cs-CZ" sz="1650" dirty="0" err="1" smtClean="0"/>
              <a:t>capital</a:t>
            </a:r>
            <a:r>
              <a:rPr lang="cs-CZ" sz="1650" dirty="0" smtClean="0"/>
              <a:t>) - </a:t>
            </a:r>
            <a:r>
              <a:rPr lang="cs-CZ" sz="1650" dirty="0"/>
              <a:t>p</a:t>
            </a:r>
            <a:r>
              <a:rPr lang="cs-CZ" sz="1650" dirty="0" smtClean="0"/>
              <a:t>okud </a:t>
            </a:r>
            <a:r>
              <a:rPr lang="cs-CZ" sz="1650" dirty="0"/>
              <a:t>se jedná o rozvojové </a:t>
            </a:r>
            <a:r>
              <a:rPr lang="cs-CZ" sz="1650" dirty="0" smtClean="0"/>
              <a:t>financování, tak se jedná o pomoc </a:t>
            </a:r>
            <a:r>
              <a:rPr lang="cs-CZ" sz="1650" dirty="0"/>
              <a:t>podnikům </a:t>
            </a:r>
            <a:r>
              <a:rPr lang="cs-CZ" sz="1650" dirty="0" smtClean="0"/>
              <a:t>k markantnímu růstu v řádu </a:t>
            </a:r>
            <a:r>
              <a:rPr lang="cs-CZ" sz="1650" dirty="0"/>
              <a:t>desítek procent ročně</a:t>
            </a:r>
            <a:r>
              <a:rPr lang="cs-CZ" sz="1650" dirty="0" smtClean="0"/>
              <a:t>. Může </a:t>
            </a:r>
            <a:r>
              <a:rPr lang="cs-CZ" sz="1650" dirty="0"/>
              <a:t>jít např</a:t>
            </a:r>
            <a:r>
              <a:rPr lang="cs-CZ" sz="1650" dirty="0" smtClean="0"/>
              <a:t>. o </a:t>
            </a:r>
            <a:r>
              <a:rPr lang="cs-CZ" sz="1650" dirty="0"/>
              <a:t>průnik na nové trhy nebo navýšení výroby vybudováním nové továrny </a:t>
            </a:r>
            <a:r>
              <a:rPr lang="cs-CZ" sz="1650" dirty="0" smtClean="0"/>
              <a:t>apod.</a:t>
            </a:r>
          </a:p>
          <a:p>
            <a:pPr algn="just"/>
            <a:endParaRPr lang="cs-CZ" sz="165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Rizikový a rozvojový kapitál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96647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Záchranné </a:t>
            </a:r>
            <a:r>
              <a:rPr lang="cs-CZ" sz="1800" b="1" dirty="0"/>
              <a:t>financování </a:t>
            </a:r>
            <a:r>
              <a:rPr lang="cs-CZ" sz="1800" dirty="0"/>
              <a:t>(</a:t>
            </a:r>
            <a:r>
              <a:rPr lang="cs-CZ" sz="1800" dirty="0" err="1"/>
              <a:t>rescue</a:t>
            </a:r>
            <a:r>
              <a:rPr lang="cs-CZ" sz="1800" dirty="0"/>
              <a:t> </a:t>
            </a:r>
            <a:r>
              <a:rPr lang="cs-CZ" sz="1800" dirty="0" err="1" smtClean="0"/>
              <a:t>capital</a:t>
            </a:r>
            <a:r>
              <a:rPr lang="cs-CZ" sz="1800" dirty="0" smtClean="0"/>
              <a:t>) - </a:t>
            </a:r>
            <a:r>
              <a:rPr lang="cs-CZ" sz="1800" dirty="0"/>
              <a:t>z</a:t>
            </a:r>
            <a:r>
              <a:rPr lang="cs-CZ" sz="1800" dirty="0" smtClean="0"/>
              <a:t>áchranné </a:t>
            </a:r>
            <a:r>
              <a:rPr lang="cs-CZ" sz="1800" dirty="0"/>
              <a:t>financování je zacíleno na společnosti</a:t>
            </a:r>
            <a:r>
              <a:rPr lang="cs-CZ" sz="1800" dirty="0" smtClean="0"/>
              <a:t>, jimž </a:t>
            </a:r>
            <a:r>
              <a:rPr lang="cs-CZ" sz="1800" dirty="0"/>
              <a:t>hrozí bankrot, ale přitom stále mají dostatečný potenciál pro následné zhodnocení investic vložených venture </a:t>
            </a:r>
            <a:r>
              <a:rPr lang="cs-CZ" sz="1800" dirty="0" smtClean="0"/>
              <a:t>kapitalisty.</a:t>
            </a:r>
          </a:p>
          <a:p>
            <a:pPr algn="just"/>
            <a:r>
              <a:rPr lang="cs-CZ" sz="1800" b="1" dirty="0" smtClean="0"/>
              <a:t>Náhradní </a:t>
            </a:r>
            <a:r>
              <a:rPr lang="cs-CZ" sz="1800" b="1" dirty="0"/>
              <a:t>financování </a:t>
            </a:r>
            <a:r>
              <a:rPr lang="cs-CZ" sz="1800" dirty="0"/>
              <a:t>(</a:t>
            </a:r>
            <a:r>
              <a:rPr lang="cs-CZ" sz="1800" dirty="0" err="1" smtClean="0"/>
              <a:t>debt</a:t>
            </a:r>
            <a:r>
              <a:rPr lang="cs-CZ" sz="1800" dirty="0" smtClean="0"/>
              <a:t> </a:t>
            </a:r>
            <a:r>
              <a:rPr lang="cs-CZ" sz="1800" dirty="0" err="1" smtClean="0"/>
              <a:t>replacement</a:t>
            </a:r>
            <a:r>
              <a:rPr lang="cs-CZ" sz="1800" dirty="0" smtClean="0"/>
              <a:t> </a:t>
            </a:r>
            <a:r>
              <a:rPr lang="cs-CZ" sz="1800" dirty="0" err="1" smtClean="0"/>
              <a:t>capital</a:t>
            </a:r>
            <a:r>
              <a:rPr lang="cs-CZ" sz="1800" dirty="0" smtClean="0"/>
              <a:t>) - firmy přistupují k náhradnímu </a:t>
            </a:r>
            <a:r>
              <a:rPr lang="cs-CZ" sz="1800" dirty="0"/>
              <a:t>financování, jestliže mají extrémně vysoký podíl cizího kapitálu na celkových pasivech společnosti. Takový stav způsobuje vysoké zatížení </a:t>
            </a:r>
            <a:r>
              <a:rPr lang="cs-CZ" sz="1800" dirty="0" smtClean="0"/>
              <a:t>nákladovými úroky.</a:t>
            </a:r>
          </a:p>
          <a:p>
            <a:pPr algn="just"/>
            <a:r>
              <a:rPr lang="cs-CZ" sz="1800" b="1" dirty="0" smtClean="0"/>
              <a:t>Financování </a:t>
            </a:r>
            <a:r>
              <a:rPr lang="cs-CZ" sz="1800" b="1" dirty="0"/>
              <a:t>akvizic </a:t>
            </a:r>
            <a:r>
              <a:rPr lang="cs-CZ" sz="1800" dirty="0"/>
              <a:t>(</a:t>
            </a:r>
            <a:r>
              <a:rPr lang="cs-CZ" sz="1800" dirty="0" err="1"/>
              <a:t>acquisition</a:t>
            </a:r>
            <a:r>
              <a:rPr lang="cs-CZ" sz="1800" dirty="0"/>
              <a:t> </a:t>
            </a:r>
            <a:r>
              <a:rPr lang="cs-CZ" sz="1800" dirty="0" err="1" smtClean="0"/>
              <a:t>capital</a:t>
            </a:r>
            <a:r>
              <a:rPr lang="cs-CZ" sz="1800" dirty="0" smtClean="0"/>
              <a:t>) - </a:t>
            </a:r>
            <a:r>
              <a:rPr lang="cs-CZ" sz="1800" dirty="0"/>
              <a:t>a</a:t>
            </a:r>
            <a:r>
              <a:rPr lang="cs-CZ" sz="1800" dirty="0" smtClean="0"/>
              <a:t>kvizice </a:t>
            </a:r>
            <a:r>
              <a:rPr lang="cs-CZ" sz="1800" dirty="0"/>
              <a:t>je odkup jedné firmy druhou</a:t>
            </a:r>
            <a:r>
              <a:rPr lang="cs-CZ" sz="1800" dirty="0" smtClean="0"/>
              <a:t>, například z důvodu navýšení </a:t>
            </a:r>
            <a:r>
              <a:rPr lang="cs-CZ" sz="1800" dirty="0"/>
              <a:t>zisků, úspory z rozsahu, diverzifikace a snížení rizika </a:t>
            </a:r>
            <a:r>
              <a:rPr lang="cs-CZ" sz="1800" dirty="0" smtClean="0"/>
              <a:t>apod.</a:t>
            </a:r>
          </a:p>
          <a:p>
            <a:pPr algn="just"/>
            <a:r>
              <a:rPr lang="cs-CZ" sz="1800" b="1" dirty="0" smtClean="0"/>
              <a:t>Manažerské </a:t>
            </a:r>
            <a:r>
              <a:rPr lang="cs-CZ" sz="1800" b="1" dirty="0"/>
              <a:t>odkupy </a:t>
            </a:r>
            <a:r>
              <a:rPr lang="cs-CZ" sz="1800" dirty="0"/>
              <a:t>(MBO/MBI/BIMBO apod</a:t>
            </a:r>
            <a:r>
              <a:rPr lang="cs-CZ" sz="1800" dirty="0" smtClean="0"/>
              <a:t>.). - financování manažerských odkupů dodává určité </a:t>
            </a:r>
            <a:r>
              <a:rPr lang="cs-CZ" sz="1800" dirty="0"/>
              <a:t>skupině manažerů dostatečné zdroje na to, aby </a:t>
            </a:r>
            <a:r>
              <a:rPr lang="cs-CZ" sz="1800" dirty="0" smtClean="0"/>
              <a:t>byla schopna odkoupit celý nebo </a:t>
            </a:r>
            <a:r>
              <a:rPr lang="cs-CZ" sz="1800" dirty="0"/>
              <a:t>alespoň dostatečný podíl společnosti za účelem převzetí </a:t>
            </a:r>
            <a:r>
              <a:rPr lang="cs-CZ" sz="1800" dirty="0" smtClean="0"/>
              <a:t>jejího vedení.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Rizikový a rozvojový kapitál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766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Venture kapitálové společnosti </a:t>
            </a:r>
            <a:r>
              <a:rPr lang="cs-CZ" sz="1800" dirty="0"/>
              <a:t>se člení podle způsobu, jakým investoři získávají finanční prostředky pro své podnikání.</a:t>
            </a:r>
          </a:p>
          <a:p>
            <a:pPr algn="just"/>
            <a:r>
              <a:rPr lang="cs-CZ" sz="1800" i="1" dirty="0" smtClean="0"/>
              <a:t>Soukromé </a:t>
            </a:r>
            <a:r>
              <a:rPr lang="cs-CZ" sz="1800" i="1" dirty="0"/>
              <a:t>venture kapitálové </a:t>
            </a:r>
            <a:r>
              <a:rPr lang="cs-CZ" sz="1800" i="1" dirty="0" smtClean="0"/>
              <a:t>společnosti </a:t>
            </a:r>
            <a:r>
              <a:rPr lang="cs-CZ" sz="1800" dirty="0" smtClean="0"/>
              <a:t>(</a:t>
            </a:r>
            <a:r>
              <a:rPr lang="cs-CZ" sz="1800" dirty="0"/>
              <a:t>Business </a:t>
            </a:r>
            <a:r>
              <a:rPr lang="cs-CZ" sz="1800" dirty="0" err="1"/>
              <a:t>Angels</a:t>
            </a:r>
            <a:r>
              <a:rPr lang="cs-CZ" sz="1800" dirty="0"/>
              <a:t>) </a:t>
            </a:r>
            <a:r>
              <a:rPr lang="cs-CZ" sz="1800" dirty="0" smtClean="0"/>
              <a:t>- jejich </a:t>
            </a:r>
            <a:r>
              <a:rPr lang="cs-CZ" sz="1800" dirty="0"/>
              <a:t>zakladateli bývají zkušení bývalí zaměstnanci bank, kteří mají natolik velký image, že jsou schopni shromáždit dostatek investičních prostředků. Někdy rovněž operují tím způsobem, že jimi zvolené projekty podpoří svým jménem a kontakty, a teprve dodatečně na ně hledají financování.</a:t>
            </a:r>
          </a:p>
          <a:p>
            <a:pPr algn="just"/>
            <a:r>
              <a:rPr lang="cs-CZ" sz="1800" i="1" dirty="0" smtClean="0"/>
              <a:t>Dceřiné </a:t>
            </a:r>
            <a:r>
              <a:rPr lang="cs-CZ" sz="1800" i="1" dirty="0"/>
              <a:t>firmy bank, pojišťoven apod. </a:t>
            </a:r>
            <a:r>
              <a:rPr lang="cs-CZ" sz="1800" dirty="0" smtClean="0"/>
              <a:t>- Venture </a:t>
            </a:r>
            <a:r>
              <a:rPr lang="cs-CZ" sz="1800" dirty="0"/>
              <a:t>kapitálové společnosti zakládané bankami mají výrazně usnadněn přístup ke kapitálu a mateřské banky jim rovněž zabezpečí dostatek zajímavých projektů k financování. Mnohdy se však tito zakladatelé pokoušejí zasahovat do chodu venture kapitálových společností, zužovat jim prostor podnikání </a:t>
            </a:r>
            <a:r>
              <a:rPr lang="cs-CZ" sz="1800" dirty="0" smtClean="0"/>
              <a:t>a směrovat </a:t>
            </a:r>
            <a:r>
              <a:rPr lang="cs-CZ" sz="1800" dirty="0"/>
              <a:t>je podle svých vlastních kritérií.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Rizikový a rozvojový kapitál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721490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Proces řízení rizik</a:t>
            </a:r>
            <a:endParaRPr lang="cs-CZ" sz="1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845" y="723605"/>
            <a:ext cx="3415275" cy="4296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45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Redukce rizika</a:t>
            </a:r>
            <a:r>
              <a:rPr lang="cs-CZ" sz="1800" dirty="0"/>
              <a:t> vybudováním záložního provozu – řeší riziko s použitím 100% redundance, tedy takřka v absolutní hodnotě (říkáme takřka, protože riziko výpadku i záložní linky není nulové), ale jde o nejnákladnější variantu, kterou si racionálně uvažující podnikatel nebude moci dovolit; výjimkou může být tak lukrativní dodávka s extrémně nastavenými dodacími podmínkami, že to tento „kšeft unese“.</a:t>
            </a:r>
          </a:p>
          <a:p>
            <a:pPr algn="just"/>
            <a:r>
              <a:rPr lang="cs-CZ" sz="1800" b="1" dirty="0"/>
              <a:t>Přenesení rizika</a:t>
            </a:r>
            <a:r>
              <a:rPr lang="cs-CZ" sz="1800" dirty="0"/>
              <a:t> </a:t>
            </a:r>
            <a:r>
              <a:rPr lang="cs-CZ" sz="1800" b="1" dirty="0"/>
              <a:t>zajištěním náhradního výrobního provozu</a:t>
            </a:r>
            <a:r>
              <a:rPr lang="cs-CZ" sz="1800" dirty="0"/>
              <a:t> u jiného subjektu – podnikatel nebude investovat do nevyužitého zařízení, nicméně bude se muset spolehnout na disponibilitu zařízení u subjektu, nad kterým nemá kontrolu, pouze smluvní vztah. Je otázkou, nakolik bude smlouva dostatečnou motivací pro dodavatele udržovat disponibilní kapacitu v totální pohotovosti (náklady na 100% redundanci se budou blížit vlastním nákladům podnikatele, atd.)</a:t>
            </a:r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Metody snižování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34708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b="1" dirty="0" smtClean="0"/>
              <a:t>Přenesení </a:t>
            </a:r>
            <a:r>
              <a:rPr lang="cs-CZ" sz="1700" b="1" dirty="0"/>
              <a:t>rizika</a:t>
            </a:r>
            <a:r>
              <a:rPr lang="cs-CZ" sz="1700" dirty="0"/>
              <a:t> </a:t>
            </a:r>
            <a:r>
              <a:rPr lang="cs-CZ" sz="1700" b="1" dirty="0" smtClean="0"/>
              <a:t>pojištěním </a:t>
            </a:r>
            <a:r>
              <a:rPr lang="cs-CZ" sz="1700" dirty="0" smtClean="0"/>
              <a:t>proti </a:t>
            </a:r>
            <a:r>
              <a:rPr lang="cs-CZ" sz="1700" dirty="0"/>
              <a:t>výpadku výroby může minimalizovat finanční ztrátu podnikatele, ale bude zřejmě nákladné a především nenahradí ztrátu pověsti (dobrého jména).</a:t>
            </a:r>
          </a:p>
          <a:p>
            <a:pPr algn="just"/>
            <a:r>
              <a:rPr lang="cs-CZ" sz="1700" dirty="0"/>
              <a:t>Varianta </a:t>
            </a:r>
            <a:r>
              <a:rPr lang="cs-CZ" sz="1700" b="1" dirty="0"/>
              <a:t>vyhnutí se riziku</a:t>
            </a:r>
            <a:r>
              <a:rPr lang="cs-CZ" sz="1700" dirty="0"/>
              <a:t> (neuzavření obchodu za daných podmínek) je sice metodou vysoce defenzivní, nicméně podnikatel, jakkoliv toužící po zisku, by ji neměl bez dalšího uvažování a vyhodnocování odmítat. Jsou zakázky, jejichž neúspěch může ohrozit existenci celé firmy – autorům je znám případ výrobce informačního systému na klíč, který podepsal smlouvu s takovými sankcemi a bez možnosti vyvázání se, že mu nezbylo než společnost nechat zkrachovat.</a:t>
            </a:r>
          </a:p>
          <a:p>
            <a:pPr algn="just"/>
            <a:r>
              <a:rPr lang="cs-CZ" sz="1700" b="1" dirty="0"/>
              <a:t>Podstoupení (retence) rizika</a:t>
            </a:r>
            <a:r>
              <a:rPr lang="cs-CZ" sz="1700" dirty="0"/>
              <a:t> bez další akce je samozřejmě možné, pokud nám výsledky analýzy rizik dávají naději, že pravděpodobnost naplnění hrozby je velice malá a/nebo dopad je únosný; bohužel ve většině případů volí podnikatelé tuto cestu, aniž by se nad skutečnou úrovní rizika zamýšleli, nebo spoléhají na okolnosti, které nemohou nastat (zázraky).</a:t>
            </a:r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Metody snižování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33216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Metody snižování rizika</a:t>
            </a:r>
            <a:endParaRPr lang="cs-CZ" sz="18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297356"/>
              </p:ext>
            </p:extLst>
          </p:nvPr>
        </p:nvGraphicFramePr>
        <p:xfrm>
          <a:off x="971600" y="1347614"/>
          <a:ext cx="6552729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4243">
                  <a:extLst>
                    <a:ext uri="{9D8B030D-6E8A-4147-A177-3AD203B41FA5}">
                      <a16:colId xmlns:a16="http://schemas.microsoft.com/office/drawing/2014/main" val="1984836153"/>
                    </a:ext>
                  </a:extLst>
                </a:gridCol>
                <a:gridCol w="2184243">
                  <a:extLst>
                    <a:ext uri="{9D8B030D-6E8A-4147-A177-3AD203B41FA5}">
                      <a16:colId xmlns:a16="http://schemas.microsoft.com/office/drawing/2014/main" val="3053722457"/>
                    </a:ext>
                  </a:extLst>
                </a:gridCol>
                <a:gridCol w="2184243">
                  <a:extLst>
                    <a:ext uri="{9D8B030D-6E8A-4147-A177-3AD203B41FA5}">
                      <a16:colId xmlns:a16="http://schemas.microsoft.com/office/drawing/2014/main" val="13862819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Vysoká</a:t>
                      </a:r>
                      <a:r>
                        <a:rPr lang="cs-CZ" baseline="0" dirty="0" smtClean="0"/>
                        <a:t> pravděpodobnost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Nízká pravděpodobnost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346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Vysoká tvrdost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Vyhnutí se riziku</a:t>
                      </a:r>
                    </a:p>
                    <a:p>
                      <a:r>
                        <a:rPr lang="cs-CZ" dirty="0" smtClean="0"/>
                        <a:t>Redukce</a:t>
                      </a:r>
                      <a:r>
                        <a:rPr lang="cs-CZ" baseline="0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Pojištění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662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Nízká tvrdost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Retence </a:t>
                      </a:r>
                    </a:p>
                    <a:p>
                      <a:r>
                        <a:rPr lang="cs-CZ" dirty="0" smtClean="0"/>
                        <a:t>redukce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Retence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012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768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Nejčastějším </a:t>
            </a:r>
            <a:r>
              <a:rPr lang="cs-CZ" sz="1800" dirty="0"/>
              <a:t>způsobem diverzifikace výrobních firem je </a:t>
            </a:r>
            <a:r>
              <a:rPr lang="cs-CZ" sz="1800" b="1" dirty="0"/>
              <a:t>rozšíření výrobního programu</a:t>
            </a:r>
            <a:r>
              <a:rPr lang="cs-CZ" sz="1800" dirty="0"/>
              <a:t> – cílem je rozšíření výroby o produkci různých dalších druhů výrobků tak, aby důsledky poklesu poptávky po jednom produktu (respektive po skupině produktů) byly kompenzovány zvýšením poptávky po jiné skupině </a:t>
            </a:r>
            <a:r>
              <a:rPr lang="cs-CZ" sz="1800" dirty="0" smtClean="0"/>
              <a:t>produktů.</a:t>
            </a:r>
          </a:p>
          <a:p>
            <a:pPr algn="just"/>
            <a:r>
              <a:rPr lang="cs-CZ" sz="1800" dirty="0"/>
              <a:t>Diverzifikace může být vertikální nebo horizontální. </a:t>
            </a:r>
            <a:endParaRPr lang="cs-CZ" sz="1800" dirty="0" smtClean="0"/>
          </a:p>
          <a:p>
            <a:pPr algn="just"/>
            <a:r>
              <a:rPr lang="cs-CZ" sz="1800" dirty="0" smtClean="0"/>
              <a:t>Při </a:t>
            </a:r>
            <a:r>
              <a:rPr lang="cs-CZ" sz="1800" b="1" dirty="0"/>
              <a:t>vertikální diverzifikaci</a:t>
            </a:r>
            <a:r>
              <a:rPr lang="cs-CZ" sz="1800" dirty="0"/>
              <a:t> výroby, kdy vyrábíme určitý produkt, můžeme nákup jednotlivých komponentů zaměnit za vlastní výrobu těchto komponentů (na straně vstupů), popřípadě na straně výstupů můžeme hotové výrobky prodávat sami a nedodávat je do cizí prodejní sítě. Tento způsob diverzifikace snižuje riziko závislosti firmy na dodavatelích výrobních komponent, snižuje riziko kontaktu s nesolventním odběratelem firmy a zkracuje hodnotový řetězec (tzv. </a:t>
            </a:r>
            <a:r>
              <a:rPr lang="cs-CZ" sz="1800" i="1" dirty="0" err="1"/>
              <a:t>value</a:t>
            </a:r>
            <a:r>
              <a:rPr lang="cs-CZ" sz="1800" dirty="0"/>
              <a:t> </a:t>
            </a:r>
            <a:r>
              <a:rPr lang="cs-CZ" sz="1800" i="1" dirty="0" err="1"/>
              <a:t>chain</a:t>
            </a:r>
            <a:r>
              <a:rPr lang="cs-CZ" sz="1800" dirty="0"/>
              <a:t>).</a:t>
            </a:r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Metody snižování rizika: diverzifikační strategie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663782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Při </a:t>
            </a:r>
            <a:r>
              <a:rPr lang="cs-CZ" sz="1800" b="1" dirty="0"/>
              <a:t>horizontální </a:t>
            </a:r>
            <a:r>
              <a:rPr lang="cs-CZ" sz="1800" b="1" dirty="0" smtClean="0"/>
              <a:t>diverzifikaci </a:t>
            </a:r>
            <a:r>
              <a:rPr lang="cs-CZ" sz="1800" dirty="0" smtClean="0"/>
              <a:t>dochází </a:t>
            </a:r>
            <a:r>
              <a:rPr lang="cs-CZ" sz="1800" dirty="0"/>
              <a:t>k rozšiřování výroby o další výrobky různé povahy, které buď doplňují náš původní program, nebo vycházejí z výrobních znalostí firmy. </a:t>
            </a:r>
            <a:endParaRPr lang="cs-CZ" sz="1800" dirty="0" smtClean="0"/>
          </a:p>
          <a:p>
            <a:pPr algn="just"/>
            <a:r>
              <a:rPr lang="cs-CZ" sz="1800" dirty="0" smtClean="0"/>
              <a:t>Konkrétně </a:t>
            </a:r>
            <a:r>
              <a:rPr lang="cs-CZ" sz="1800" dirty="0"/>
              <a:t>můžeme například uvést výrobce křišťálových lustrů, kteří rozšíří svoji produkci o výrobu křišťálových skleněných figurek. </a:t>
            </a:r>
            <a:endParaRPr lang="cs-CZ" sz="1800" dirty="0" smtClean="0"/>
          </a:p>
          <a:p>
            <a:pPr algn="just"/>
            <a:r>
              <a:rPr lang="cs-CZ" sz="1800" dirty="0" smtClean="0"/>
              <a:t>S</a:t>
            </a:r>
            <a:r>
              <a:rPr lang="cs-CZ" sz="1800" dirty="0"/>
              <a:t> horizontální diverzifikací se můžeme setkat u řady českých bank, které výrazně rozšířily své portfolio produktů a služeb o produkty dceřiných leasingových firem, pojišťoven, stavebních spořitelen, faktoringových firem atd.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Metody snižování rizika: diverzifikační strategie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684944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Příbuzná </a:t>
            </a:r>
            <a:r>
              <a:rPr lang="cs-CZ" sz="1800" b="1" dirty="0"/>
              <a:t>diverzifikace</a:t>
            </a:r>
            <a:r>
              <a:rPr lang="cs-CZ" sz="1800" dirty="0"/>
              <a:t> zavádí výrobky, které souvisí s know-how firmy, s jejími technologickými zkušenostmi a finančními a marketingovými možnostmi. </a:t>
            </a:r>
            <a:endParaRPr lang="cs-CZ" sz="1800" dirty="0" smtClean="0"/>
          </a:p>
          <a:p>
            <a:pPr algn="just"/>
            <a:r>
              <a:rPr lang="cs-CZ" sz="1800" dirty="0" smtClean="0"/>
              <a:t>Tento </a:t>
            </a:r>
            <a:r>
              <a:rPr lang="cs-CZ" sz="1800" dirty="0"/>
              <a:t>druh diverzifikace má své výhody (znalost oboru, prostředí, know-how, databáze zákazníků apod.) i nevýhody (diverzifikace je příliš úzká, jedná se o velice příbuzné obory, kdy prodej jednoho z nich ovlivňuje i obor související – jinými slovy: „vejce jsou sice v několika košících, ale stále je držíme v jedné ruce</a:t>
            </a:r>
            <a:r>
              <a:rPr lang="cs-CZ" sz="1800" dirty="0" smtClean="0"/>
              <a:t>“).</a:t>
            </a:r>
          </a:p>
          <a:p>
            <a:pPr algn="just"/>
            <a:r>
              <a:rPr lang="cs-CZ" sz="1800" dirty="0"/>
              <a:t>Další možností je </a:t>
            </a:r>
            <a:r>
              <a:rPr lang="cs-CZ" sz="1800" b="1" dirty="0"/>
              <a:t>diverzifikace do nepříbuzných oborů</a:t>
            </a:r>
            <a:r>
              <a:rPr lang="cs-CZ" sz="1800" dirty="0"/>
              <a:t>. Při této diverzifikaci dochází i ke změně stávající výrobní a obchodní </a:t>
            </a:r>
            <a:r>
              <a:rPr lang="cs-CZ" sz="1800" dirty="0" smtClean="0"/>
              <a:t>strategie</a:t>
            </a:r>
          </a:p>
          <a:p>
            <a:pPr algn="just"/>
            <a:r>
              <a:rPr lang="cs-CZ" sz="1800" dirty="0" smtClean="0"/>
              <a:t>Například jedna </a:t>
            </a:r>
            <a:r>
              <a:rPr lang="cs-CZ" sz="1800" dirty="0"/>
              <a:t>strojírenská firma, působící v okolí Brna, se rozhodla, že bude podnikat v oblasti cestovního ruchu a prodeje aut. Následně založila jak cestovní kancelář, tak i autosalon. Tyto zcela nové podnikatelské aktivity byly velmi vzdáleny původnímu oboru podnikání ve strojírenství.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Metody snižování rizika: diverzifikační strategie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143753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Uplatňují se i další diverzifikace, například </a:t>
            </a:r>
            <a:r>
              <a:rPr lang="cs-CZ" sz="1800" b="1" dirty="0"/>
              <a:t>geografická</a:t>
            </a:r>
            <a:r>
              <a:rPr lang="cs-CZ" sz="1800" dirty="0"/>
              <a:t>, kdy dochází ke zřizování poboček malých a středních firem v zemích s nižšími daněmi nebo jinými podmínkami pro podporu podnikání. Nadnárodní automobilové firmy se rozhodnou pro tuto diverzifikaci mimo jiné i kvůli levné pracovní síle a malé pravděpodobnosti současného zhoršení hospodářských podmínek ve všech zemích, kde jsou umístěny jejich výrobní závody. </a:t>
            </a:r>
            <a:endParaRPr lang="cs-CZ" sz="1800" dirty="0" smtClean="0"/>
          </a:p>
          <a:p>
            <a:pPr algn="just"/>
            <a:r>
              <a:rPr lang="cs-CZ" sz="1800" dirty="0" smtClean="0"/>
              <a:t>Často </a:t>
            </a:r>
            <a:r>
              <a:rPr lang="cs-CZ" sz="1800" dirty="0"/>
              <a:t>firmy používají i </a:t>
            </a:r>
            <a:r>
              <a:rPr lang="cs-CZ" sz="1800" b="1" dirty="0"/>
              <a:t>diverzifikaci dodavatelů</a:t>
            </a:r>
            <a:r>
              <a:rPr lang="cs-CZ" sz="1800" dirty="0"/>
              <a:t> (dodávky strategických surovin pro firmu jsou rozloženy na více dodavatelů), setkáme se i s </a:t>
            </a:r>
            <a:r>
              <a:rPr lang="cs-CZ" sz="1800" b="1" dirty="0"/>
              <a:t>diverzifikací odběratelů (</a:t>
            </a:r>
            <a:r>
              <a:rPr lang="cs-CZ" sz="1800" dirty="0"/>
              <a:t>podnik má více zákazníků, strukturovaných tak, aby jej výpadek jednoho z nich, byť významného, existenčně neohrozil).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Metody snižování rizika: diverzifikační strategie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85874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4084</TotalTime>
  <Words>2020</Words>
  <Application>Microsoft Office PowerPoint</Application>
  <PresentationFormat>Předvádění na obrazovce (16:9)</PresentationFormat>
  <Paragraphs>98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Enriqueta</vt:lpstr>
      <vt:lpstr>Times New Roman</vt:lpstr>
      <vt:lpstr>SLU</vt:lpstr>
      <vt:lpstr>Metody snižování rizika </vt:lpstr>
      <vt:lpstr>Proces řízení rizik</vt:lpstr>
      <vt:lpstr>Metody snižování rizika</vt:lpstr>
      <vt:lpstr>Metody snižování rizika</vt:lpstr>
      <vt:lpstr>Metody snižování rizika</vt:lpstr>
      <vt:lpstr>Metody snižování rizika: diverzifikační strategie</vt:lpstr>
      <vt:lpstr>Metody snižování rizika: diverzifikační strategie</vt:lpstr>
      <vt:lpstr>Metody snižování rizika: diverzifikační strategie</vt:lpstr>
      <vt:lpstr>Metody snižování rizika: diverzifikační strategie</vt:lpstr>
      <vt:lpstr>Náklady na odstranění rizika a potenciální škody</vt:lpstr>
      <vt:lpstr>Rizikový a rozvojový kapitál</vt:lpstr>
      <vt:lpstr>Rizikový a rozvojový kapitál</vt:lpstr>
      <vt:lpstr>Rizikový a rozvojový kapitál</vt:lpstr>
      <vt:lpstr>Rizikový a rozvojový kapitál</vt:lpstr>
      <vt:lpstr>Rizikový a rozvojový kapitál</vt:lpstr>
      <vt:lpstr>Rizikový a rozvojový kapitál</vt:lpstr>
      <vt:lpstr>Rizikový a rozvojový kapitál</vt:lpstr>
      <vt:lpstr>Rizikový a rozvojový kapitál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543</cp:revision>
  <dcterms:created xsi:type="dcterms:W3CDTF">2016-07-06T15:42:34Z</dcterms:created>
  <dcterms:modified xsi:type="dcterms:W3CDTF">2023-12-04T19:38:51Z</dcterms:modified>
</cp:coreProperties>
</file>