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2" r:id="rId22"/>
    <p:sldId id="421" r:id="rId23"/>
    <p:sldId id="423" r:id="rId24"/>
    <p:sldId id="424" r:id="rId25"/>
    <p:sldId id="425" r:id="rId26"/>
    <p:sldId id="426" r:id="rId27"/>
    <p:sldId id="427" r:id="rId28"/>
    <p:sldId id="428" r:id="rId29"/>
    <p:sldId id="429" r:id="rId30"/>
    <p:sldId id="430" r:id="rId3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81" d="100"/>
          <a:sy n="81" d="100"/>
        </p:scale>
        <p:origin x="8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13.11.2023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Krizové situace řešené veřejnou správou</a:t>
            </a:r>
            <a:br>
              <a:rPr lang="cs-CZ" sz="4000" b="1" dirty="0" smtClean="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Krizový management</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6</a:t>
            </a:r>
            <a:r>
              <a:rPr lang="cs-CZ" sz="1400" smtClean="0">
                <a:solidFill>
                  <a:schemeClr val="bg1"/>
                </a:solidFill>
                <a:latin typeface="Times New Roman" panose="02020603050405020304" pitchFamily="18" charset="0"/>
                <a:cs typeface="Times New Roman" panose="02020603050405020304" pitchFamily="18" charset="0"/>
              </a:rPr>
              <a:t>. </a:t>
            </a:r>
            <a:r>
              <a:rPr lang="cs-CZ" sz="1400" dirty="0" smtClean="0">
                <a:solidFill>
                  <a:schemeClr val="bg1"/>
                </a:solidFill>
                <a:latin typeface="Times New Roman" panose="02020603050405020304" pitchFamily="18" charset="0"/>
                <a:cs typeface="Times New Roman" panose="02020603050405020304" pitchFamily="18" charset="0"/>
              </a:rPr>
              <a:t>přednáška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Krizové plány a krizové plánování ve veřejné správě</a:t>
            </a:r>
            <a:endParaRPr lang="cs-CZ" sz="1800" dirty="0"/>
          </a:p>
        </p:txBody>
      </p:sp>
      <p:sp>
        <p:nvSpPr>
          <p:cNvPr id="5" name="Zástupný symbol pro obsah 1"/>
          <p:cNvSpPr txBox="1">
            <a:spLocks/>
          </p:cNvSpPr>
          <p:nvPr/>
        </p:nvSpPr>
        <p:spPr>
          <a:xfrm>
            <a:off x="276854" y="714364"/>
            <a:ext cx="8229600" cy="401762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Krizové plánování</a:t>
            </a:r>
            <a:r>
              <a:rPr lang="cs-CZ" sz="1800" dirty="0"/>
              <a:t> je základním nástrojem v systému krizové připravenosti. Vypracování krizového plánu se vztahuje na všechny subjekty, které se budou podílet na řešení krizové situace.</a:t>
            </a:r>
          </a:p>
          <a:p>
            <a:r>
              <a:rPr lang="cs-CZ" sz="1800" b="1" dirty="0"/>
              <a:t>Krizové plány </a:t>
            </a:r>
            <a:r>
              <a:rPr lang="cs-CZ" sz="1800" dirty="0"/>
              <a:t>jsou výstupem krizového plánování a obsahují souhrn krizových opatření a postupů k řešení krizových situací.</a:t>
            </a:r>
          </a:p>
          <a:p>
            <a:endParaRPr lang="cs-CZ" sz="1800" dirty="0"/>
          </a:p>
          <a:p>
            <a:r>
              <a:rPr lang="cs-CZ" sz="1800" dirty="0"/>
              <a:t>Krizové plány je možné rozdělit do několika celků na:</a:t>
            </a:r>
          </a:p>
          <a:p>
            <a:pPr lvl="1"/>
            <a:r>
              <a:rPr lang="cs-CZ" sz="1800" dirty="0"/>
              <a:t>Krizové plány krajů</a:t>
            </a:r>
          </a:p>
          <a:p>
            <a:pPr lvl="1"/>
            <a:r>
              <a:rPr lang="cs-CZ" sz="1800" dirty="0"/>
              <a:t>Krizové plány obcí (jedná se o rozpracování krizových plánů krajů)</a:t>
            </a:r>
          </a:p>
          <a:p>
            <a:pPr lvl="1"/>
            <a:r>
              <a:rPr lang="cs-CZ" sz="1800" dirty="0"/>
              <a:t>Plány krizové připravenosti (krizové plány) právnických a podnikajících fyzických osob</a:t>
            </a:r>
          </a:p>
          <a:p>
            <a:pPr lvl="1"/>
            <a:r>
              <a:rPr lang="cs-CZ" sz="1800" dirty="0"/>
              <a:t>Typové plány (jedná se o harmonogramy přípravy a zpracování krizových plánů)</a:t>
            </a:r>
          </a:p>
        </p:txBody>
      </p:sp>
    </p:spTree>
    <p:extLst>
      <p:ext uri="{BB962C8B-B14F-4D97-AF65-F5344CB8AC3E}">
        <p14:creationId xmlns:p14="http://schemas.microsoft.com/office/powerpoint/2010/main" val="3159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Krizové plány ve veřejné správě</a:t>
            </a:r>
            <a:endParaRPr lang="cs-CZ" sz="1800" dirty="0"/>
          </a:p>
        </p:txBody>
      </p:sp>
      <p:sp>
        <p:nvSpPr>
          <p:cNvPr id="5" name="Zástupný symbol pro obsah 1"/>
          <p:cNvSpPr txBox="1">
            <a:spLocks/>
          </p:cNvSpPr>
          <p:nvPr/>
        </p:nvSpPr>
        <p:spPr>
          <a:xfrm>
            <a:off x="276854" y="714364"/>
            <a:ext cx="7679522"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Krizový plán</a:t>
            </a:r>
            <a:r>
              <a:rPr lang="cs-CZ" sz="1800" dirty="0"/>
              <a:t> je souhrnný plánovací dokument, který jsou povinny zpracovávat zákonem určené orgány krizového řízení a subjekty podnikohospodářské sféry, zapojené do systému krizového řízení. </a:t>
            </a:r>
          </a:p>
          <a:p>
            <a:pPr algn="just"/>
            <a:r>
              <a:rPr lang="cs-CZ" sz="1800" dirty="0"/>
              <a:t>Krizový plán se zpracovává ve standardizované podobě (zpravidla písemně a v elektronické podobě). </a:t>
            </a:r>
          </a:p>
          <a:p>
            <a:pPr algn="just"/>
            <a:r>
              <a:rPr lang="cs-CZ" sz="1800" dirty="0"/>
              <a:t>Obecná struktura krizového plánu je stanovena Nařízením vlády ČR č. 462/2000 Sb., § 15, ze dne 22. listopadu 2000. Skládá se ze základní a přílohové části. </a:t>
            </a:r>
          </a:p>
          <a:p>
            <a:pPr algn="just"/>
            <a:r>
              <a:rPr lang="cs-CZ" sz="1800" dirty="0"/>
              <a:t>Krizový plán obsahuje plánovací, výkazové a další dokumenty, stanovující opatření a postupy, kterými jsou plněny úkoly státu a právnických osob při hrozbě vzniku nebo po vzniku krizové situace.</a:t>
            </a:r>
          </a:p>
        </p:txBody>
      </p:sp>
    </p:spTree>
    <p:extLst>
      <p:ext uri="{BB962C8B-B14F-4D97-AF65-F5344CB8AC3E}">
        <p14:creationId xmlns:p14="http://schemas.microsoft.com/office/powerpoint/2010/main" val="22487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Oblasti krizového plánu ve veřejné správě</a:t>
            </a:r>
            <a:endParaRPr lang="cs-CZ" sz="1800" dirty="0"/>
          </a:p>
        </p:txBody>
      </p:sp>
      <p:sp>
        <p:nvSpPr>
          <p:cNvPr id="5" name="Zástupný symbol pro obsah 1"/>
          <p:cNvSpPr txBox="1">
            <a:spLocks/>
          </p:cNvSpPr>
          <p:nvPr/>
        </p:nvSpPr>
        <p:spPr>
          <a:xfrm>
            <a:off x="276854" y="714364"/>
            <a:ext cx="7463498"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a:t>Řízení činnosti orgánů moci zákonodárné, výkonné a soudní a zabezpečování základních funkcí státu při řešení krizových situací.</a:t>
            </a:r>
          </a:p>
          <a:p>
            <a:pPr lvl="0" algn="just"/>
            <a:r>
              <a:rPr lang="cs-CZ" sz="2000" dirty="0"/>
              <a:t>Ochrany zdraví a životů osob, zvířat, majetku a životního prostředí.</a:t>
            </a:r>
          </a:p>
          <a:p>
            <a:pPr lvl="0" algn="just"/>
            <a:r>
              <a:rPr lang="cs-CZ" sz="2000" dirty="0"/>
              <a:t>Ochrany vnitřní bezpečnosti a veřejného pořádku.</a:t>
            </a:r>
          </a:p>
          <a:p>
            <a:pPr lvl="0" algn="just"/>
            <a:r>
              <a:rPr lang="cs-CZ" sz="2000" dirty="0"/>
              <a:t>Vybraných podpůrných aktivit ozbrojených sil.</a:t>
            </a:r>
          </a:p>
          <a:p>
            <a:pPr lvl="0" algn="just"/>
            <a:r>
              <a:rPr lang="cs-CZ" sz="2000" dirty="0"/>
              <a:t>Realizace hospodářských opatření pro krizové stavy a plnění dalších základních funkcí hospodářské soustavy státu (ochrana ekonomiky).</a:t>
            </a:r>
          </a:p>
          <a:p>
            <a:pPr lvl="0" algn="just"/>
            <a:r>
              <a:rPr lang="cs-CZ" sz="2000" dirty="0"/>
              <a:t>Plnění základních správních a dalších funkcí státu.</a:t>
            </a:r>
          </a:p>
        </p:txBody>
      </p:sp>
    </p:spTree>
    <p:extLst>
      <p:ext uri="{BB962C8B-B14F-4D97-AF65-F5344CB8AC3E}">
        <p14:creationId xmlns:p14="http://schemas.microsoft.com/office/powerpoint/2010/main" val="8669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Základní údaje o zpracovateli (stručně):</a:t>
            </a:r>
          </a:p>
          <a:p>
            <a:pPr lvl="1" algn="just"/>
            <a:r>
              <a:rPr lang="cs-CZ" sz="1800" dirty="0" smtClean="0"/>
              <a:t>Název (obchodní jméno) a působnost organizace daná právními normami (místní, věcná).</a:t>
            </a:r>
          </a:p>
          <a:p>
            <a:pPr lvl="1" algn="just"/>
            <a:r>
              <a:rPr lang="cs-CZ" sz="1800" dirty="0" smtClean="0"/>
              <a:t>Systém krizového řízení zpracovatele (struktura, prvky, vazby, odpovědnost, krizové pracoviště, způsob pronikání informací a jejich šíření atd.).</a:t>
            </a:r>
          </a:p>
          <a:p>
            <a:pPr algn="just"/>
            <a:r>
              <a:rPr lang="cs-CZ" sz="1800" b="1" dirty="0" smtClean="0"/>
              <a:t>Analýza hrozeb a rizik:</a:t>
            </a:r>
          </a:p>
          <a:p>
            <a:pPr lvl="1" algn="just"/>
            <a:r>
              <a:rPr lang="cs-CZ" sz="1800" dirty="0" smtClean="0"/>
              <a:t>Výčet a analýza možných hroze a rizik a z nich vyplývajících krizových situací, za které nese zpracovatel krizového plánu přímou (gesční) odpovědnost včetně typových plánů.</a:t>
            </a:r>
          </a:p>
          <a:p>
            <a:pPr lvl="1" algn="just"/>
            <a:r>
              <a:rPr lang="cs-CZ" sz="1800" dirty="0" smtClean="0"/>
              <a:t>Přehled hrozeb a rizik spoluřešených (tj. těch, které jsou v gesci jiného subjektu krizového řízení, ale zpracovatel krizového plánu bude participovat).</a:t>
            </a:r>
          </a:p>
        </p:txBody>
      </p:sp>
    </p:spTree>
    <p:extLst>
      <p:ext uri="{BB962C8B-B14F-4D97-AF65-F5344CB8AC3E}">
        <p14:creationId xmlns:p14="http://schemas.microsoft.com/office/powerpoint/2010/main" val="35503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r>
              <a:rPr lang="cs-CZ" sz="1800" dirty="0" smtClean="0"/>
              <a:t>Přehled ostatních hrozeb a rizik (tj. těch, které zpracovatel krizového plánu přímo neřeší, ani na jejich řešení neparticipuje, ale které mohou činnost zpracovatele krizového plánu nějakým způsobem ovlivnit, tj. musí se před nimi chránit nebo je alespoň vést v patrnosti).</a:t>
            </a:r>
          </a:p>
          <a:p>
            <a:pPr algn="just"/>
            <a:r>
              <a:rPr lang="cs-CZ" sz="1800" b="1" dirty="0" smtClean="0"/>
              <a:t>Hlavní zásady pro řízení krizových situací a základní metodika činnosti zpracovatele krizového plánu při řízení krize:</a:t>
            </a:r>
          </a:p>
          <a:p>
            <a:pPr lvl="1" algn="just"/>
            <a:r>
              <a:rPr lang="cs-CZ" sz="1800" dirty="0" smtClean="0"/>
              <a:t>Popis základních činností řídícího funkcionáře, krizového štábu a pracoviště krizového řízení při řešení profilových typových krizových situací.</a:t>
            </a:r>
          </a:p>
          <a:p>
            <a:pPr lvl="1" algn="just"/>
            <a:r>
              <a:rPr lang="cs-CZ" sz="1800" dirty="0" smtClean="0"/>
              <a:t>Zásady součinnosti s jinými orgány krizového řízení při zvládání ostatních krizových situací.</a:t>
            </a:r>
          </a:p>
          <a:p>
            <a:pPr lvl="1" algn="just"/>
            <a:r>
              <a:rPr lang="cs-CZ" sz="1800" dirty="0" smtClean="0"/>
              <a:t>Metodické pokyny, jak využívat přílohou část krizového plánu, odkazy na jednotlivé operační plány atd.</a:t>
            </a:r>
            <a:endParaRPr lang="cs-CZ" sz="1800" dirty="0"/>
          </a:p>
        </p:txBody>
      </p:sp>
    </p:spTree>
    <p:extLst>
      <p:ext uri="{BB962C8B-B14F-4D97-AF65-F5344CB8AC3E}">
        <p14:creationId xmlns:p14="http://schemas.microsoft.com/office/powerpoint/2010/main" val="34331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Operační plány zvládání typových krizových situací:</a:t>
            </a:r>
          </a:p>
          <a:p>
            <a:pPr lvl="1" algn="just"/>
            <a:r>
              <a:rPr lang="cs-CZ" sz="1800" dirty="0"/>
              <a:t>Stanovení konkrétních postupů při řešení krizových situací včetně nezbytných krizových opatření, předpokládaného (nezbytného) nasazení sil a prostředků.</a:t>
            </a:r>
          </a:p>
          <a:p>
            <a:pPr lvl="1" algn="just"/>
            <a:r>
              <a:rPr lang="cs-CZ" sz="1800" dirty="0"/>
              <a:t>Rozpracování úkolů, zadaných pro zpracovatele krizového plánu v oblasti obranného plánování, civilního nouzového plánování a havarijního plánování.</a:t>
            </a:r>
          </a:p>
          <a:p>
            <a:pPr lvl="0" algn="just"/>
            <a:r>
              <a:rPr lang="cs-CZ" sz="1800" b="1" dirty="0"/>
              <a:t>Přehled zdrojů pro řešení krizových situací:</a:t>
            </a:r>
          </a:p>
          <a:p>
            <a:pPr lvl="1" algn="just"/>
            <a:r>
              <a:rPr lang="cs-CZ" sz="1800" dirty="0"/>
              <a:t>Popis a zhodnocení disponibilních zdrojů, tj. přehled sil, prostředků a zdrojů, kterými zpracovatel krizového plánu disponuje, jakož i způsob jejich využití v konkrétních situacích.</a:t>
            </a:r>
          </a:p>
          <a:p>
            <a:pPr lvl="1" algn="just"/>
            <a:r>
              <a:rPr lang="cs-CZ" sz="1800" dirty="0"/>
              <a:t>Popis a zhodnocení indisponibilních sil, prostředků a zdrojů, tj. těch zdrojů, které zůstávají nepokryté, a které jsou nutné k úspěšnému zvládnutí předpokládaných krizových situací a které si zpracovatel krizového plánu musí zajistit smluvní cestou.</a:t>
            </a:r>
          </a:p>
          <a:p>
            <a:pPr lvl="0" algn="just"/>
            <a:endParaRPr lang="cs-CZ" sz="1800" dirty="0"/>
          </a:p>
        </p:txBody>
      </p:sp>
    </p:spTree>
    <p:extLst>
      <p:ext uri="{BB962C8B-B14F-4D97-AF65-F5344CB8AC3E}">
        <p14:creationId xmlns:p14="http://schemas.microsoft.com/office/powerpoint/2010/main" val="21970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500" b="1" dirty="0" smtClean="0"/>
              <a:t>Speciální </a:t>
            </a:r>
            <a:r>
              <a:rPr lang="cs-CZ" sz="1500" b="1" dirty="0"/>
              <a:t>(odborné plány):</a:t>
            </a:r>
          </a:p>
          <a:p>
            <a:pPr lvl="1" algn="just"/>
            <a:r>
              <a:rPr lang="cs-CZ" sz="1500" dirty="0"/>
              <a:t>Plán akceschopnosti zpracovatele</a:t>
            </a:r>
          </a:p>
          <a:p>
            <a:pPr lvl="1" algn="just"/>
            <a:r>
              <a:rPr lang="cs-CZ" sz="1500" dirty="0"/>
              <a:t>Katalog krizových opatření (obsahuje zásady a postupy realizace krizových opatření).</a:t>
            </a:r>
          </a:p>
          <a:p>
            <a:pPr lvl="1" algn="just"/>
            <a:r>
              <a:rPr lang="cs-CZ" sz="1500" dirty="0"/>
              <a:t>Povodňový plán</a:t>
            </a:r>
          </a:p>
          <a:p>
            <a:pPr lvl="1" algn="just"/>
            <a:r>
              <a:rPr lang="cs-CZ" sz="1500" dirty="0"/>
              <a:t>Nákazový plán</a:t>
            </a:r>
          </a:p>
          <a:p>
            <a:pPr lvl="1" algn="just"/>
            <a:r>
              <a:rPr lang="cs-CZ" sz="1500" dirty="0"/>
              <a:t>Plán evakuace</a:t>
            </a:r>
          </a:p>
          <a:p>
            <a:pPr lvl="1" algn="just"/>
            <a:r>
              <a:rPr lang="cs-CZ" sz="1500" dirty="0"/>
              <a:t>Plán krizové komunikace</a:t>
            </a:r>
          </a:p>
          <a:p>
            <a:pPr lvl="1" algn="just"/>
            <a:r>
              <a:rPr lang="cs-CZ" sz="1500" dirty="0"/>
              <a:t>Plán hospodářské mobilizace</a:t>
            </a:r>
          </a:p>
          <a:p>
            <a:pPr lvl="1" algn="just"/>
            <a:r>
              <a:rPr lang="cs-CZ" sz="1500" dirty="0"/>
              <a:t>Plán nezbytných dodávek</a:t>
            </a:r>
          </a:p>
          <a:p>
            <a:pPr lvl="1" algn="just"/>
            <a:r>
              <a:rPr lang="cs-CZ" sz="1500" dirty="0"/>
              <a:t>Vnější havarijní plán</a:t>
            </a:r>
          </a:p>
          <a:p>
            <a:pPr lvl="1" algn="just"/>
            <a:r>
              <a:rPr lang="cs-CZ" sz="1500" dirty="0"/>
              <a:t>Vnitřní havarijní plán</a:t>
            </a:r>
          </a:p>
          <a:p>
            <a:pPr lvl="1" algn="just"/>
            <a:r>
              <a:rPr lang="cs-CZ" sz="1500" dirty="0"/>
              <a:t>Poplachový plán IZS</a:t>
            </a:r>
          </a:p>
          <a:p>
            <a:pPr lvl="1" algn="just"/>
            <a:r>
              <a:rPr lang="cs-CZ" sz="1500" dirty="0"/>
              <a:t>Odborné plány (plán spojení, plán materiálně-technického zabezpečení, plán zdravotnického zabezpečení, plán topografického zabezpečení, příp. další dokumentace potřebná pro zvládání krizových situací</a:t>
            </a:r>
            <a:r>
              <a:rPr lang="cs-CZ" sz="1500" dirty="0" smtClean="0"/>
              <a:t>).</a:t>
            </a:r>
            <a:endParaRPr lang="cs-CZ" sz="1500" dirty="0"/>
          </a:p>
        </p:txBody>
      </p:sp>
    </p:spTree>
    <p:extLst>
      <p:ext uri="{BB962C8B-B14F-4D97-AF65-F5344CB8AC3E}">
        <p14:creationId xmlns:p14="http://schemas.microsoft.com/office/powerpoint/2010/main" val="368062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 calcmode="lin" valueType="num">
                                      <p:cBhvr additive="base">
                                        <p:cTn id="5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smtClean="0"/>
              <a:t>Podkladové </a:t>
            </a:r>
            <a:r>
              <a:rPr lang="cs-CZ" sz="1800" b="1" dirty="0"/>
              <a:t>materiály</a:t>
            </a:r>
          </a:p>
          <a:p>
            <a:pPr lvl="1" algn="just"/>
            <a:r>
              <a:rPr lang="cs-CZ" sz="1800" dirty="0"/>
              <a:t>Předpisy, mapy, formalizované dokumenty apod.</a:t>
            </a:r>
          </a:p>
          <a:p>
            <a:pPr lvl="0" algn="just"/>
            <a:r>
              <a:rPr lang="cs-CZ" sz="1800" b="1" dirty="0"/>
              <a:t>Formalizované dokumenty:</a:t>
            </a:r>
          </a:p>
          <a:p>
            <a:pPr lvl="1" algn="just"/>
            <a:r>
              <a:rPr lang="cs-CZ" sz="1800" dirty="0"/>
              <a:t>Statuty, jednací řády, vzory řídicích dokumentů a hlášení, předpisy, dohody o spolupráci a další pomůcky, uzavřené dohody o spolupráci při řešení krizových situací, smlouvy s právnickými a podnikajícími fyzickými osobami, vztahující se k řešení krizových situací, vzory řídicích aktů, hlášení, tiskopisy (potvrzení o využití dopravního prostředku, pracovní příkazy, potvrzení o provedené pracovní výpomoci atd.).</a:t>
            </a:r>
          </a:p>
        </p:txBody>
      </p:sp>
    </p:spTree>
    <p:extLst>
      <p:ext uri="{BB962C8B-B14F-4D97-AF65-F5344CB8AC3E}">
        <p14:creationId xmlns:p14="http://schemas.microsoft.com/office/powerpoint/2010/main" val="3803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Další krizové plány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i="1" dirty="0"/>
              <a:t>Plány krizové připravenosti</a:t>
            </a:r>
            <a:r>
              <a:rPr lang="cs-CZ" sz="1800" dirty="0"/>
              <a:t> obsahují vymezení působnosti a odpovědnosti v době krize, charakteristiku předmětu podnikání, stanovený systém řízení organizace za krizového řízení a havarijní připravenost. Dále obsahují výčet a analýzy krizových ohrožení, které mohou způsobit významné škody, jsou zde popsány zásady pro krizové ohrožení, které mohou způsobit významné škody, jsou zde popisovány zásady pro používání plánu krizové připravenosti.</a:t>
            </a:r>
          </a:p>
          <a:p>
            <a:endParaRPr lang="cs-CZ" sz="1800" dirty="0"/>
          </a:p>
          <a:p>
            <a:r>
              <a:rPr lang="cs-CZ" sz="1800" b="1" i="1" dirty="0"/>
              <a:t>Typový plán</a:t>
            </a:r>
            <a:r>
              <a:rPr lang="cs-CZ" sz="1800" dirty="0"/>
              <a:t> je dokument krizového plánování, který zpracovává každý zpracovatel krizového plánu jako výsledek analýzy hrozeb a rizik. Obsahuje doporučený scénář pro řešení dané „typové“ situace a opatření pro její řešení. Je základem pro zpracování operačních plánů.</a:t>
            </a:r>
          </a:p>
        </p:txBody>
      </p:sp>
    </p:spTree>
    <p:extLst>
      <p:ext uri="{BB962C8B-B14F-4D97-AF65-F5344CB8AC3E}">
        <p14:creationId xmlns:p14="http://schemas.microsoft.com/office/powerpoint/2010/main" val="8270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management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Krizový management veřejné správy </a:t>
            </a:r>
            <a:r>
              <a:rPr lang="cs-CZ" sz="2000" dirty="0"/>
              <a:t>je vnímán jako komplex opatření a úkolů, které plní veřejná správa (veřejné instituce) spolu s dalšími organizacemi při náhlých situacích ohrožení pro zajištění ochrany a bezpečnosti obyvatelstva, což lze v širších souvislostech vyjádřit aspekty typu:</a:t>
            </a:r>
          </a:p>
          <a:p>
            <a:pPr lvl="1" algn="just"/>
            <a:r>
              <a:rPr lang="cs-CZ" sz="2000" dirty="0"/>
              <a:t>Udržení funkčnosti veřejné správy</a:t>
            </a:r>
          </a:p>
          <a:p>
            <a:pPr lvl="1" algn="just"/>
            <a:r>
              <a:rPr lang="cs-CZ" sz="2000" dirty="0"/>
              <a:t>Udržení fyzického a duševního zdraví obyvatelstva</a:t>
            </a:r>
          </a:p>
          <a:p>
            <a:pPr lvl="1" algn="just"/>
            <a:r>
              <a:rPr lang="cs-CZ" sz="2000" dirty="0"/>
              <a:t>Zajištění dostupnosti životně důležitého zboží a služeb</a:t>
            </a:r>
          </a:p>
          <a:p>
            <a:pPr lvl="1" algn="just"/>
            <a:r>
              <a:rPr lang="cs-CZ" sz="2000" dirty="0"/>
              <a:t>Uchování soukromého a veřejného majetku</a:t>
            </a:r>
          </a:p>
          <a:p>
            <a:pPr lvl="1" algn="just"/>
            <a:r>
              <a:rPr lang="cs-CZ" sz="2000" dirty="0"/>
              <a:t>Podpora záchranným, bezpečnostním a vojenským složkám</a:t>
            </a:r>
          </a:p>
          <a:p>
            <a:pPr lvl="1" algn="just"/>
            <a:r>
              <a:rPr lang="cs-CZ" sz="2000" dirty="0"/>
              <a:t>Humanitární pomoc včetně mezinárodní</a:t>
            </a:r>
          </a:p>
        </p:txBody>
      </p:sp>
    </p:spTree>
    <p:extLst>
      <p:ext uri="{BB962C8B-B14F-4D97-AF65-F5344CB8AC3E}">
        <p14:creationId xmlns:p14="http://schemas.microsoft.com/office/powerpoint/2010/main" val="3770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Krizová legislativa definuje </a:t>
            </a:r>
            <a:r>
              <a:rPr lang="cs-CZ" sz="1700" b="1" i="1" dirty="0"/>
              <a:t>mimořádnou událost</a:t>
            </a:r>
            <a:r>
              <a:rPr lang="cs-CZ" sz="1700" dirty="0"/>
              <a:t> jako škodliví působení sil a jevů vyvolaných činností člověka, přírodními vlivy a také jako havárie (většinou v důsledku činnosti člověka), které ohrožují život, zdraví, majetek nebo životní prostředí a vyžadují provedení záchranných a likvidačních prací</a:t>
            </a:r>
            <a:r>
              <a:rPr lang="cs-CZ" sz="1700" dirty="0" smtClean="0"/>
              <a:t>.</a:t>
            </a:r>
          </a:p>
          <a:p>
            <a:pPr algn="just"/>
            <a:endParaRPr lang="cs-CZ" sz="1700" dirty="0"/>
          </a:p>
          <a:p>
            <a:pPr algn="just"/>
            <a:r>
              <a:rPr lang="cs-CZ" sz="1700" dirty="0" smtClean="0"/>
              <a:t>Pro </a:t>
            </a:r>
            <a:r>
              <a:rPr lang="cs-CZ" sz="1700" dirty="0"/>
              <a:t>potřeby krizového plánování patří k mimořádným událostem dlouhodobá inverzní situace, povodně velkého rozsahu, jiné živelné pohromy velkého rozsahu, epidemie, epifytie, enzootie, radiační havárie, havárie velkého rozsahu způsobená vybranými nebezpečnými chemickými látkami, technické a technologické havárie (požáry, exploze), narušení hrází vodních děl, znečištění vody velkého rozsahu, narušení finančního a devizového hospodářství státu, narušení dodávek ropy, elektrické energie, narušení dodávek potravin, pitné vody, narušení funkčnosti dopravní soustavy velkého rozsahu, narušení veřejných telekomunikačních a informačních vazeb, migrační vlny velkého rozsahu, narušení zákonnosti velkého rozsahu.</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20379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Širší pojetí krizového managementu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a:t>
            </a:r>
            <a:r>
              <a:rPr lang="cs-CZ" sz="2000" b="1" dirty="0"/>
              <a:t>širším pojetí</a:t>
            </a:r>
            <a:r>
              <a:rPr lang="cs-CZ" sz="2000" dirty="0"/>
              <a:t> lze krizový management definovat jako hierarchizovaný a funkčně propojený systém včetně příslušných orgánů, jejich kompetencí, vztahů a vazeb a jimi realizovaný ucelený soubor přístupů, názorů, zkušeností, doporučení, metod a opatření, které užívají ke zvládnutí specifických činností při:</a:t>
            </a:r>
          </a:p>
          <a:p>
            <a:pPr lvl="1" algn="just"/>
            <a:r>
              <a:rPr lang="cs-CZ" sz="2000" dirty="0"/>
              <a:t>Minimalizaci zdrojů (příčin vzniku) krizových situací (korekce)</a:t>
            </a:r>
          </a:p>
          <a:p>
            <a:pPr lvl="1" algn="just"/>
            <a:r>
              <a:rPr lang="cs-CZ" sz="2000" dirty="0"/>
              <a:t>Přípravě na činnost v krizových situacích (prevence)</a:t>
            </a:r>
          </a:p>
          <a:p>
            <a:pPr lvl="1" algn="just"/>
            <a:r>
              <a:rPr lang="cs-CZ" sz="2000" dirty="0"/>
              <a:t>Bránění vzniku a eskalaci krizových situací (kontrakce)</a:t>
            </a:r>
          </a:p>
          <a:p>
            <a:pPr lvl="1" algn="just"/>
            <a:r>
              <a:rPr lang="cs-CZ" sz="2000" dirty="0"/>
              <a:t>Oslabení zdrojů krizových situací a jejich negativního působení (redukce)</a:t>
            </a:r>
          </a:p>
          <a:p>
            <a:pPr lvl="1" algn="just"/>
            <a:r>
              <a:rPr lang="cs-CZ" sz="2000" dirty="0"/>
              <a:t>Odstranění následků působení negativních faktorů krizové situace (rekonstrukce)</a:t>
            </a:r>
          </a:p>
        </p:txBody>
      </p:sp>
    </p:spTree>
    <p:extLst>
      <p:ext uri="{BB962C8B-B14F-4D97-AF65-F5344CB8AC3E}">
        <p14:creationId xmlns:p14="http://schemas.microsoft.com/office/powerpoint/2010/main" val="29727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Management mimořádné situace</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Management řízení (řešení) mimořádné situace</a:t>
            </a:r>
            <a:r>
              <a:rPr lang="cs-CZ" sz="2000" dirty="0"/>
              <a:t> je proces realizovaný k tomu příslušným řídícím funkcionářem (např. velitelem zásahu, operačním důstojníkem, hejtmanem kraje, starostou obce s rozšířenou působností), který při uplatnění obecných manažerských funkcí a užití dostupných zdrojů vede ke stanovení zásahových cílů, jejich realizaci a tím ke zvládnutí (k vyřešení) vzniklé mimořádné situace.</a:t>
            </a:r>
          </a:p>
          <a:p>
            <a:pPr marL="109728" indent="0" algn="just">
              <a:buNone/>
            </a:pPr>
            <a:endParaRPr lang="cs-CZ" sz="2000" dirty="0"/>
          </a:p>
          <a:p>
            <a:pPr algn="just"/>
            <a:r>
              <a:rPr lang="cs-CZ" sz="2000" dirty="0"/>
              <a:t>Systém řízení při řešení mimořádné situace má dvě stránky:</a:t>
            </a:r>
          </a:p>
          <a:p>
            <a:pPr lvl="1" algn="just"/>
            <a:r>
              <a:rPr lang="cs-CZ" sz="2000" dirty="0"/>
              <a:t>stránku osobní  - řídící funkcionář</a:t>
            </a:r>
          </a:p>
          <a:p>
            <a:pPr lvl="1" algn="just"/>
            <a:r>
              <a:rPr lang="cs-CZ" sz="2000" dirty="0"/>
              <a:t>stránku věcnou – řídící systém, prostředky řízení, zvolená technologie řízení</a:t>
            </a:r>
          </a:p>
        </p:txBody>
      </p:sp>
    </p:spTree>
    <p:extLst>
      <p:ext uri="{BB962C8B-B14F-4D97-AF65-F5344CB8AC3E}">
        <p14:creationId xmlns:p14="http://schemas.microsoft.com/office/powerpoint/2010/main" val="26181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Management mimořádné situace</a:t>
            </a:r>
            <a:endParaRPr lang="cs-CZ" sz="1800"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73374"/>
            <a:ext cx="6912768" cy="3888431"/>
          </a:xfrm>
          <a:prstGeom prst="rect">
            <a:avLst/>
          </a:prstGeom>
        </p:spPr>
      </p:pic>
    </p:spTree>
    <p:extLst>
      <p:ext uri="{BB962C8B-B14F-4D97-AF65-F5344CB8AC3E}">
        <p14:creationId xmlns:p14="http://schemas.microsoft.com/office/powerpoint/2010/main" val="1174171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Krizový štáb </a:t>
            </a:r>
            <a:r>
              <a:rPr lang="cs-CZ" sz="1800" dirty="0"/>
              <a:t>kraje je pracovním orgánem hejtmana kraje. Hejtman kraje je vedoucím krizového štábu. V nepřítomnosti hejtmana kraje vykonává funkci vedoucího krizového štábu kraje zástupce hejtmana kraje.</a:t>
            </a:r>
          </a:p>
          <a:p>
            <a:pPr marL="109728" indent="0">
              <a:buNone/>
            </a:pPr>
            <a:endParaRPr lang="cs-CZ" sz="1800" dirty="0"/>
          </a:p>
          <a:p>
            <a:r>
              <a:rPr lang="cs-CZ" sz="1800" dirty="0"/>
              <a:t>Krizový štáb se zřizuje za účelem:</a:t>
            </a:r>
          </a:p>
          <a:p>
            <a:pPr lvl="1"/>
            <a:r>
              <a:rPr lang="cs-CZ" sz="1800" dirty="0"/>
              <a:t>Zavádění krizových opatření pro řešení krizové situace a zmírnění jejich následků.</a:t>
            </a:r>
          </a:p>
          <a:p>
            <a:pPr lvl="1"/>
            <a:r>
              <a:rPr lang="cs-CZ" sz="1800" dirty="0"/>
              <a:t>Plnění úkolů orgánů krizového řízení za stavu ohrožení státu vyhlášeného v souvislosti se zajišťováním obrany ČR za válečného stavu.</a:t>
            </a:r>
          </a:p>
          <a:p>
            <a:pPr lvl="1"/>
            <a:r>
              <a:rPr lang="cs-CZ" sz="1800" dirty="0"/>
              <a:t>Koordinace záchranných a likvidačních prací po vzniku mimořádné události a v případech stanovených právním předpisem.</a:t>
            </a:r>
          </a:p>
          <a:p>
            <a:pPr lvl="1"/>
            <a:r>
              <a:rPr lang="cs-CZ" sz="1800" dirty="0"/>
              <a:t>Cvičení organizovaných k ověření činnosti předchozích tří bodů.</a:t>
            </a:r>
          </a:p>
        </p:txBody>
      </p:sp>
    </p:spTree>
    <p:extLst>
      <p:ext uri="{BB962C8B-B14F-4D97-AF65-F5344CB8AC3E}">
        <p14:creationId xmlns:p14="http://schemas.microsoft.com/office/powerpoint/2010/main" val="36481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Úkolem vedoucího krizového štábu je zabezpečit v kraji součinnost, jednotnost a soulad činností orgánů veřejné správy nebo složek IZS a dalších disponibilních zdrojů a prostředků při plnění jejich vlastních úkolů a při plnění úkolů na podporu rozhodování a opatření vedoucího krizového štábu.</a:t>
            </a:r>
          </a:p>
          <a:p>
            <a:pPr algn="just"/>
            <a:endParaRPr lang="cs-CZ" sz="1800" dirty="0"/>
          </a:p>
          <a:p>
            <a:pPr algn="just"/>
            <a:r>
              <a:rPr lang="cs-CZ" sz="1800" dirty="0"/>
              <a:t>Počet členů krizového štábu kraje závazně stanoven není. Krizový štáb kraje tvoří </a:t>
            </a:r>
            <a:r>
              <a:rPr lang="cs-CZ" sz="1800" b="1" dirty="0"/>
              <a:t>členové bezpečnostní rady kraje</a:t>
            </a:r>
            <a:r>
              <a:rPr lang="cs-CZ" sz="1800" dirty="0"/>
              <a:t> a </a:t>
            </a:r>
            <a:r>
              <a:rPr lang="cs-CZ" sz="1800" b="1" dirty="0"/>
              <a:t>stálá pracovní skupina krizového štábu</a:t>
            </a:r>
            <a:r>
              <a:rPr lang="cs-CZ" sz="1800" dirty="0"/>
              <a:t>. Vedoucí krizového štábu je oprávněn přizvat na zasedání i další osoby, především odborníky, kteří nejsou členy krizového štábu</a:t>
            </a:r>
            <a:r>
              <a:rPr lang="cs-CZ" sz="1800" dirty="0" smtClean="0"/>
              <a:t>.</a:t>
            </a:r>
          </a:p>
          <a:p>
            <a:pPr marL="0" indent="0" algn="just">
              <a:buNone/>
            </a:pPr>
            <a:endParaRPr lang="cs-CZ" sz="1800" dirty="0"/>
          </a:p>
          <a:p>
            <a:pPr algn="just"/>
            <a:r>
              <a:rPr lang="cs-CZ" sz="1800" dirty="0"/>
              <a:t>Propojení mezi bezpečnostní radou a stálou pracovní skupinou zajišťuje tajemník bezpečnostní rady, který je zároveň tajemníkem krizového štábu.</a:t>
            </a:r>
          </a:p>
          <a:p>
            <a:pPr algn="just"/>
            <a:endParaRPr lang="cs-CZ" sz="1800" dirty="0"/>
          </a:p>
        </p:txBody>
      </p:sp>
    </p:spTree>
    <p:extLst>
      <p:ext uri="{BB962C8B-B14F-4D97-AF65-F5344CB8AC3E}">
        <p14:creationId xmlns:p14="http://schemas.microsoft.com/office/powerpoint/2010/main" val="2850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Pokyn ke svolání krizového štábu kraje a jeho uvedení do pracovního stavu (aktivace) dává při vzniku mimořádné události nebo krizové situace hejtman kraje operativně.</a:t>
            </a:r>
          </a:p>
          <a:p>
            <a:endParaRPr lang="cs-CZ" sz="1800" dirty="0"/>
          </a:p>
          <a:p>
            <a:r>
              <a:rPr lang="cs-CZ" sz="1800" dirty="0"/>
              <a:t>Pokud je krizový štáb kraje aktivován, pracuje nepřetržitě stálá pracovní skupina krizového štábu. Jejím hlavním úkolem je poskytovat nepřetržitý informační servis hejtmanovi kraje a členům krizového štábu kraje. Mimo to plní další úkoly stanovené zvláštním právním předpisem.</a:t>
            </a:r>
          </a:p>
          <a:p>
            <a:endParaRPr lang="cs-CZ" sz="1800" dirty="0"/>
          </a:p>
          <a:p>
            <a:r>
              <a:rPr lang="cs-CZ" sz="1800" dirty="0"/>
              <a:t>V období bez mimořádných a krizových situací má být aktivace krizového štábu kraje a jeho činnost nejméně jedenkrát za rok zdokonalována nácvikem. Skutečnou aktivaci krizového štábu je možné považovat za náhradu nácviku.</a:t>
            </a:r>
          </a:p>
          <a:p>
            <a:pPr algn="just"/>
            <a:endParaRPr lang="cs-CZ" sz="1800" dirty="0"/>
          </a:p>
        </p:txBody>
      </p:sp>
    </p:spTree>
    <p:extLst>
      <p:ext uri="{BB962C8B-B14F-4D97-AF65-F5344CB8AC3E}">
        <p14:creationId xmlns:p14="http://schemas.microsoft.com/office/powerpoint/2010/main" val="20285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 kraje</a:t>
            </a:r>
            <a:endParaRPr lang="cs-CZ" sz="1800" dirty="0"/>
          </a:p>
        </p:txBody>
      </p:sp>
      <p:pic>
        <p:nvPicPr>
          <p:cNvPr id="5" name="Picture 2" descr="D0A579DE"/>
          <p:cNvPicPr>
            <a:picLocks noChangeAspect="1" noChangeArrowheads="1"/>
          </p:cNvPicPr>
          <p:nvPr/>
        </p:nvPicPr>
        <p:blipFill>
          <a:blip r:embed="rId2" cstate="print">
            <a:lum bright="12000" contrast="12000"/>
            <a:grayscl/>
            <a:extLst>
              <a:ext uri="{28A0092B-C50C-407E-A947-70E740481C1C}">
                <a14:useLocalDpi xmlns:a14="http://schemas.microsoft.com/office/drawing/2010/main" val="0"/>
              </a:ext>
            </a:extLst>
          </a:blip>
          <a:srcRect l="30569" t="6410" r="17137" b="59038"/>
          <a:stretch>
            <a:fillRect/>
          </a:stretch>
        </p:blipFill>
        <p:spPr bwMode="auto">
          <a:xfrm>
            <a:off x="1403648" y="795898"/>
            <a:ext cx="5544616" cy="39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59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Před vznikem mimořádné události a krizové situace je nutné:</a:t>
            </a:r>
            <a:endParaRPr lang="cs-CZ" sz="2000" dirty="0"/>
          </a:p>
          <a:p>
            <a:pPr lvl="1" algn="just"/>
            <a:r>
              <a:rPr lang="cs-CZ" sz="2000" dirty="0"/>
              <a:t>mít zpracovány plány a scénáře řešení krizových situací dle analýzy možných mimořádných událostí a krizových situací,</a:t>
            </a:r>
          </a:p>
          <a:p>
            <a:pPr lvl="1" algn="just"/>
            <a:r>
              <a:rPr lang="cs-CZ" sz="2000" dirty="0"/>
              <a:t>tyto plány průběžně upřesňovat a aktualizovat,</a:t>
            </a:r>
          </a:p>
          <a:p>
            <a:pPr lvl="1" algn="just"/>
            <a:r>
              <a:rPr lang="cs-CZ" sz="2000" dirty="0"/>
              <a:t>provádět nácviky řešení těchto událostí (krizového managementu i zasahujících jednotek),</a:t>
            </a:r>
          </a:p>
          <a:p>
            <a:pPr lvl="1" algn="just"/>
            <a:r>
              <a:rPr lang="cs-CZ" sz="2000" dirty="0"/>
              <a:t>udržovat provozuschopné síly a prostředky pro jejich zdolávání,</a:t>
            </a:r>
          </a:p>
          <a:p>
            <a:pPr lvl="1" algn="just"/>
            <a:r>
              <a:rPr lang="cs-CZ" sz="2000" dirty="0"/>
              <a:t>v případě neodvratitelnosti vzniku mimořádné události vyrozumění potřebných funkcionářů a varování obyvatelstva.</a:t>
            </a:r>
          </a:p>
          <a:p>
            <a:pPr algn="just"/>
            <a:endParaRPr lang="cs-CZ" sz="2000" dirty="0"/>
          </a:p>
        </p:txBody>
      </p:sp>
    </p:spTree>
    <p:extLst>
      <p:ext uri="{BB962C8B-B14F-4D97-AF65-F5344CB8AC3E}">
        <p14:creationId xmlns:p14="http://schemas.microsoft.com/office/powerpoint/2010/main" val="19574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Při vzniku mimořádné události, krizové situace je nutné:</a:t>
            </a:r>
            <a:endParaRPr lang="cs-CZ" sz="2000" dirty="0"/>
          </a:p>
          <a:p>
            <a:pPr lvl="1" algn="just"/>
            <a:r>
              <a:rPr lang="cs-CZ" sz="2000" dirty="0"/>
              <a:t>vyrozumění funkcionářů odpovídající za její řešení a na základě jejich rozhodnutí vyrozumění dalších osob (krizových štábů, krizových managementů),</a:t>
            </a:r>
          </a:p>
          <a:p>
            <a:pPr lvl="1" algn="just"/>
            <a:r>
              <a:rPr lang="cs-CZ" sz="2000" dirty="0"/>
              <a:t>v případě bezprostředního ohrožení varovat obyvatelstvo a poskytnout mu nezbytné informace,</a:t>
            </a:r>
          </a:p>
          <a:p>
            <a:pPr lvl="1" algn="just"/>
            <a:r>
              <a:rPr lang="cs-CZ" sz="2000" dirty="0"/>
              <a:t>výjezd jednotek do místa vzniku mimořádné události provedení průzkumu, zahájení záchranných a likvidačních prací,</a:t>
            </a:r>
          </a:p>
          <a:p>
            <a:pPr lvl="1" algn="just"/>
            <a:r>
              <a:rPr lang="cs-CZ" sz="2000" dirty="0" err="1"/>
              <a:t>zpohotovění</a:t>
            </a:r>
            <a:r>
              <a:rPr lang="cs-CZ" sz="2000" dirty="0"/>
              <a:t> krizových štábů, krizových managementů,</a:t>
            </a:r>
          </a:p>
          <a:p>
            <a:pPr lvl="1" algn="just"/>
            <a:r>
              <a:rPr lang="cs-CZ" sz="2000" dirty="0"/>
              <a:t>analyzování situace, posoudit, zdaje situaci je možno zvládnout běžnými prostředky, nebo zda je nutno vyhlásit krizový stav,</a:t>
            </a:r>
          </a:p>
          <a:p>
            <a:pPr lvl="1" algn="just"/>
            <a:r>
              <a:rPr lang="cs-CZ" sz="2000" dirty="0"/>
              <a:t>v případě nutnosti vyhlásit krizový stav.</a:t>
            </a:r>
          </a:p>
          <a:p>
            <a:pPr algn="just"/>
            <a:endParaRPr lang="cs-CZ" sz="2000" dirty="0"/>
          </a:p>
        </p:txBody>
      </p:sp>
    </p:spTree>
    <p:extLst>
      <p:ext uri="{BB962C8B-B14F-4D97-AF65-F5344CB8AC3E}">
        <p14:creationId xmlns:p14="http://schemas.microsoft.com/office/powerpoint/2010/main" val="19630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Při řešení mimořádné události, krizové situace je nutné:</a:t>
            </a:r>
            <a:endParaRPr lang="cs-CZ" sz="1700" dirty="0"/>
          </a:p>
          <a:p>
            <a:pPr lvl="1" algn="just"/>
            <a:r>
              <a:rPr lang="cs-CZ" sz="1700" dirty="0"/>
              <a:t>provést opatření k zamezení dalšího šíření mimořádné události,</a:t>
            </a:r>
          </a:p>
          <a:p>
            <a:pPr lvl="1" algn="just"/>
            <a:r>
              <a:rPr lang="cs-CZ" sz="1700" dirty="0"/>
              <a:t>provádění záchranných a likvidačních prací záchranářskými jednotkami,</a:t>
            </a:r>
          </a:p>
          <a:p>
            <a:pPr lvl="1" algn="just"/>
            <a:r>
              <a:rPr lang="cs-CZ" sz="1700" dirty="0"/>
              <a:t>v případě potřeby provádět opatření na ochranu obyvatelstva včetně jeho všestranného zabezpečení,</a:t>
            </a:r>
          </a:p>
          <a:p>
            <a:pPr lvl="1" algn="just"/>
            <a:r>
              <a:rPr lang="cs-CZ" sz="1700" dirty="0"/>
              <a:t>logistické zabezpečení záchranných a likvidačních prací a prováděných prací,</a:t>
            </a:r>
          </a:p>
          <a:p>
            <a:pPr lvl="1" algn="just"/>
            <a:r>
              <a:rPr lang="cs-CZ" sz="1700" dirty="0"/>
              <a:t>navázání součinnosti s potřebnými organizacemi a okolními regiony,</a:t>
            </a:r>
          </a:p>
          <a:p>
            <a:pPr lvl="1" algn="just"/>
            <a:r>
              <a:rPr lang="cs-CZ" sz="1700" dirty="0"/>
              <a:t>aktivace dalších dostupných zdrojů potřebných k řešení situace,</a:t>
            </a:r>
          </a:p>
          <a:p>
            <a:pPr lvl="1" algn="just"/>
            <a:r>
              <a:rPr lang="cs-CZ" sz="1700" dirty="0"/>
              <a:t>monitorování, sledování situace, její analyzování a provádění opatření při předpokládaném rozšíření události,</a:t>
            </a:r>
          </a:p>
          <a:p>
            <a:pPr lvl="1" algn="just"/>
            <a:r>
              <a:rPr lang="cs-CZ" sz="1700" dirty="0"/>
              <a:t>příjem humanitární pomoci, distribuce potřebným,</a:t>
            </a:r>
          </a:p>
          <a:p>
            <a:pPr lvl="1" algn="just"/>
            <a:r>
              <a:rPr lang="cs-CZ" sz="1700" dirty="0"/>
              <a:t>řešení dopadů na infrastrukturu.</a:t>
            </a:r>
          </a:p>
          <a:p>
            <a:pPr algn="just"/>
            <a:endParaRPr lang="cs-CZ" sz="1700" dirty="0"/>
          </a:p>
        </p:txBody>
      </p:sp>
    </p:spTree>
    <p:extLst>
      <p:ext uri="{BB962C8B-B14F-4D97-AF65-F5344CB8AC3E}">
        <p14:creationId xmlns:p14="http://schemas.microsoft.com/office/powerpoint/2010/main" val="41529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Pod pojmem </a:t>
            </a:r>
            <a:r>
              <a:rPr lang="cs-CZ" sz="1800" b="1" i="1" dirty="0"/>
              <a:t>mimořádná situace</a:t>
            </a:r>
            <a:r>
              <a:rPr lang="cs-CZ" sz="1800" dirty="0"/>
              <a:t> rozumíme situaci, která vzniká v důsledku mimořádné události. Lze tedy rovněž říci, že nastalá mimořádná událost vyvolává mimořádnou situaci, kterou je potřeba řešit.</a:t>
            </a:r>
          </a:p>
          <a:p>
            <a:pPr algn="just"/>
            <a:endParaRPr lang="cs-CZ" sz="1800" dirty="0"/>
          </a:p>
          <a:p>
            <a:pPr algn="just"/>
            <a:r>
              <a:rPr lang="cs-CZ" sz="1800" b="1" i="1" dirty="0"/>
              <a:t>Krizovou situací</a:t>
            </a:r>
            <a:r>
              <a:rPr lang="cs-CZ" sz="1800" dirty="0"/>
              <a:t> se rozumí nepředvídatelný nebo těžko očekávatelný průběh událostí po narušení rovnováhy stavů přírodních, ekologických, ekonomických, technických, technologických nebo společenských systémů, což má za důsledek ohrožení životů, zdraví, životního prostředí, vnitřní nebo vnější bezpečnosti státu. Pro řešení těchto vzniklých situací nestačí využití běžných disponibilních zdrojů nebo pouze běžných kompetencí.</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28919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Po odeznění mimořádné události, krizové situace se provádí:</a:t>
            </a:r>
            <a:endParaRPr lang="cs-CZ" sz="2000" dirty="0"/>
          </a:p>
          <a:p>
            <a:pPr lvl="1" algn="just"/>
            <a:r>
              <a:rPr lang="cs-CZ" sz="2000" dirty="0"/>
              <a:t>inventarizace škod, jejich vyčíslení,</a:t>
            </a:r>
          </a:p>
          <a:p>
            <a:pPr lvl="1" algn="just"/>
            <a:r>
              <a:rPr lang="cs-CZ" sz="2000" dirty="0"/>
              <a:t>stanovení harmonogramu provádění asanačních prací,</a:t>
            </a:r>
          </a:p>
          <a:p>
            <a:pPr lvl="1" algn="just"/>
            <a:r>
              <a:rPr lang="cs-CZ" sz="2000" dirty="0"/>
              <a:t>finanční zajištění náhrad a asanačních prací,</a:t>
            </a:r>
          </a:p>
          <a:p>
            <a:pPr lvl="1" algn="just"/>
            <a:r>
              <a:rPr lang="cs-CZ" sz="2000" dirty="0"/>
              <a:t>fakturace náhrad za dodání věcných prostředků,</a:t>
            </a:r>
          </a:p>
          <a:p>
            <a:pPr lvl="1" algn="just"/>
            <a:r>
              <a:rPr lang="cs-CZ" sz="2000" dirty="0"/>
              <a:t>zahájení asanačních a obnovovacích prací,</a:t>
            </a:r>
          </a:p>
          <a:p>
            <a:pPr lvl="1" algn="just"/>
            <a:r>
              <a:rPr lang="cs-CZ" sz="2000" dirty="0"/>
              <a:t>řešení sociálních dopadů situace (osoby bez přístřeší, osoby bez prostředků, sirotci),</a:t>
            </a:r>
          </a:p>
          <a:p>
            <a:pPr lvl="1" algn="just"/>
            <a:r>
              <a:rPr lang="cs-CZ" sz="2000" dirty="0"/>
              <a:t>postupný návrat normálního života.</a:t>
            </a:r>
          </a:p>
          <a:p>
            <a:pPr algn="just"/>
            <a:endParaRPr lang="cs-CZ" sz="2000" dirty="0"/>
          </a:p>
        </p:txBody>
      </p:sp>
    </p:spTree>
    <p:extLst>
      <p:ext uri="{BB962C8B-B14F-4D97-AF65-F5344CB8AC3E}">
        <p14:creationId xmlns:p14="http://schemas.microsoft.com/office/powerpoint/2010/main" val="958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Typologie krizových situací ve veřejné správě</a:t>
            </a:r>
            <a:endParaRPr lang="cs-CZ"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5566"/>
            <a:ext cx="7149507"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56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nebezpečí</a:t>
            </a:r>
            <a:r>
              <a:rPr lang="cs-CZ" sz="2000" dirty="0"/>
              <a:t> se jako bezodkladné opatření může vyhlásit, jsou-li v případě živelné pohromy, ekologické nebo průmyslové havárie, nehody nebo jiného nebezpečí ohroženy životy, zdraví, majetek, životní prostředí nebo vnitřní bezpečnost a veřejný pořádek, pokud nedosahuje intenzita ohrožení značného rozsahu.</a:t>
            </a:r>
          </a:p>
          <a:p>
            <a:pPr algn="just"/>
            <a:endParaRPr lang="cs-CZ" sz="2000" dirty="0"/>
          </a:p>
          <a:p>
            <a:pPr algn="just"/>
            <a:r>
              <a:rPr lang="cs-CZ" sz="2000" b="1" i="1" dirty="0"/>
              <a:t>Nouzový stav</a:t>
            </a:r>
            <a:r>
              <a:rPr lang="cs-CZ" sz="2000" b="1" dirty="0"/>
              <a:t> </a:t>
            </a:r>
            <a:r>
              <a:rPr lang="cs-CZ" sz="2000" dirty="0"/>
              <a:t>je právní stav, který je vyhlašován vládou v případě krizových situací, které mohou nastat v důsledku živelných katastrof, průmyslových nebo ekologických havárií, nehod nebo jiných událostí, které ve velkém rozsahu ohrožují životy občanů, jejich majetek nebo vnitřní pořádek státu. Doba, po kterou může tento stav trvat, je třicet dní.</a:t>
            </a:r>
          </a:p>
          <a:p>
            <a:pPr marL="109728" indent="0" algn="just">
              <a:buNone/>
            </a:pPr>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34465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smtClean="0"/>
              <a:t>Stav </a:t>
            </a:r>
            <a:r>
              <a:rPr lang="cs-CZ" sz="2000" b="1" i="1" dirty="0"/>
              <a:t>ohrožení</a:t>
            </a:r>
            <a:r>
              <a:rPr lang="cs-CZ" sz="2000" dirty="0"/>
              <a:t> státu je vyhlašován v případě bezprostředního ohrožení státní svrchovanosti, demokratických principů nebo územní celistvosti. Vyhlašuje jej parlament na návrh vlády.</a:t>
            </a:r>
          </a:p>
          <a:p>
            <a:pPr marL="109728" indent="0" algn="just">
              <a:buNone/>
            </a:pPr>
            <a:endParaRPr lang="cs-CZ" sz="2000" dirty="0"/>
          </a:p>
          <a:p>
            <a:pPr algn="just"/>
            <a:r>
              <a:rPr lang="cs-CZ" sz="2000" b="1" i="1" dirty="0"/>
              <a:t>Válečný stav</a:t>
            </a:r>
            <a:r>
              <a:rPr lang="cs-CZ" sz="2000" dirty="0"/>
              <a:t>, který se vyhlašuje na území celého státu, může vyhlásit parlament v případě, že je stát napaden nebo je potřeba splnit některé smluvní závazky o společné obraně. V tomto případě je možno využít jakékoli prostředky, kterými stát disponuje.</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40694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Krizové řízení</a:t>
            </a:r>
            <a:r>
              <a:rPr lang="cs-CZ" sz="2000" dirty="0"/>
              <a:t> je pojato jako souhrn řídících činností včetně příslušných orgánů (vláda, ministerstva a jiné ústřední orgány, orgány krajů, orgány obcí a ostatní orgány s územní působností) zaměřených na analýzu bezpečnostních rizik, vyhodnocení bezpečnostních rizik, plánování, organizování, realizaci a kontrolu činností prováděných v souvislosti s řešením krizové situace, tedy mimořádné situace.</a:t>
            </a:r>
          </a:p>
          <a:p>
            <a:pPr algn="just"/>
            <a:endParaRPr lang="cs-CZ" sz="2000" dirty="0"/>
          </a:p>
          <a:p>
            <a:pPr algn="just"/>
            <a:r>
              <a:rPr lang="cs-CZ" sz="2000" b="1" i="1" dirty="0"/>
              <a:t>Smyslem</a:t>
            </a:r>
            <a:r>
              <a:rPr lang="cs-CZ" sz="2000" dirty="0"/>
              <a:t> </a:t>
            </a:r>
            <a:r>
              <a:rPr lang="cs-CZ" sz="2000" b="1" i="1" dirty="0"/>
              <a:t>krizových plánů</a:t>
            </a:r>
            <a:r>
              <a:rPr lang="cs-CZ" sz="2000" dirty="0"/>
              <a:t> je pak určení potenciálních krizových stavů, rizikových situací.</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Pojetí krizového řízení ve veřejné správě</a:t>
            </a:r>
            <a:endParaRPr lang="cs-CZ" sz="1800" dirty="0"/>
          </a:p>
        </p:txBody>
      </p:sp>
    </p:spTree>
    <p:extLst>
      <p:ext uri="{BB962C8B-B14F-4D97-AF65-F5344CB8AC3E}">
        <p14:creationId xmlns:p14="http://schemas.microsoft.com/office/powerpoint/2010/main" val="16467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Orgány krizového řízení v České republice</a:t>
            </a:r>
            <a:endParaRPr lang="cs-CZ" sz="1800" dirty="0"/>
          </a:p>
        </p:txBody>
      </p:sp>
      <p:sp>
        <p:nvSpPr>
          <p:cNvPr id="5" name="Zástupný symbol pro obsah 1"/>
          <p:cNvSpPr txBox="1">
            <a:spLocks/>
          </p:cNvSpPr>
          <p:nvPr/>
        </p:nvSpPr>
        <p:spPr>
          <a:xfrm>
            <a:off x="323528" y="724373"/>
            <a:ext cx="8229600" cy="48105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smtClean="0"/>
              <a:t>Ministerstvo vnitra</a:t>
            </a:r>
          </a:p>
          <a:p>
            <a:r>
              <a:rPr lang="cs-CZ" sz="1800" dirty="0" smtClean="0"/>
              <a:t>Výbor pro civilní národní plánování</a:t>
            </a:r>
          </a:p>
          <a:p>
            <a:r>
              <a:rPr lang="cs-CZ" sz="1800" dirty="0" smtClean="0"/>
              <a:t>Ústřední krizový štáb</a:t>
            </a:r>
          </a:p>
          <a:p>
            <a:r>
              <a:rPr lang="cs-CZ" sz="1800" dirty="0" smtClean="0"/>
              <a:t>Orgány kraje</a:t>
            </a:r>
          </a:p>
          <a:p>
            <a:r>
              <a:rPr lang="cs-CZ" sz="1800" dirty="0" smtClean="0"/>
              <a:t>Orgány obce</a:t>
            </a:r>
          </a:p>
          <a:p>
            <a:r>
              <a:rPr lang="cs-CZ" sz="1800" dirty="0" smtClean="0"/>
              <a:t>Krizové štáby krajů a obcí</a:t>
            </a:r>
          </a:p>
          <a:p>
            <a:pPr marL="0" indent="0">
              <a:buNone/>
            </a:pPr>
            <a:r>
              <a:rPr lang="cs-CZ" sz="1800" b="1" dirty="0" smtClean="0"/>
              <a:t>Výkonné prvky</a:t>
            </a:r>
          </a:p>
          <a:p>
            <a:pPr lvl="1">
              <a:buFont typeface="Arial" panose="020B0604020202020204" pitchFamily="34" charset="0"/>
              <a:buChar char="•"/>
            </a:pPr>
            <a:r>
              <a:rPr lang="cs-CZ" sz="1800" dirty="0" smtClean="0"/>
              <a:t>Ozbrojené síly ČR</a:t>
            </a:r>
          </a:p>
          <a:p>
            <a:pPr lvl="1">
              <a:buFont typeface="Arial" panose="020B0604020202020204" pitchFamily="34" charset="0"/>
              <a:buChar char="•"/>
            </a:pPr>
            <a:r>
              <a:rPr lang="cs-CZ" sz="1800" dirty="0" smtClean="0"/>
              <a:t>Ozbrojené bezpečnostní sbory (Policie ČR)</a:t>
            </a:r>
          </a:p>
          <a:p>
            <a:pPr lvl="1">
              <a:buFont typeface="Arial" panose="020B0604020202020204" pitchFamily="34" charset="0"/>
              <a:buChar char="•"/>
            </a:pPr>
            <a:r>
              <a:rPr lang="cs-CZ" sz="1800" dirty="0" smtClean="0"/>
              <a:t>Záchranné sbory</a:t>
            </a:r>
          </a:p>
          <a:p>
            <a:pPr lvl="1">
              <a:buFont typeface="Arial" panose="020B0604020202020204" pitchFamily="34" charset="0"/>
              <a:buChar char="•"/>
            </a:pPr>
            <a:r>
              <a:rPr lang="cs-CZ" sz="1800" dirty="0" smtClean="0"/>
              <a:t>Záchranné služby</a:t>
            </a:r>
          </a:p>
          <a:p>
            <a:pPr lvl="1">
              <a:buFont typeface="Arial" panose="020B0604020202020204" pitchFamily="34" charset="0"/>
              <a:buChar char="•"/>
            </a:pPr>
            <a:r>
              <a:rPr lang="cs-CZ" sz="1800" dirty="0" smtClean="0"/>
              <a:t>Havarijní služby</a:t>
            </a:r>
          </a:p>
        </p:txBody>
      </p:sp>
    </p:spTree>
    <p:extLst>
      <p:ext uri="{BB962C8B-B14F-4D97-AF65-F5344CB8AC3E}">
        <p14:creationId xmlns:p14="http://schemas.microsoft.com/office/powerpoint/2010/main" val="26418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additive="base">
                                        <p:cTn id="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0" end="10"/>
                                            </p:tx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additive="base">
                                        <p:cTn id="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Krizové plánování v zákonech</a:t>
            </a:r>
            <a:endParaRPr lang="cs-CZ" sz="1800" dirty="0"/>
          </a:p>
        </p:txBody>
      </p:sp>
      <p:sp>
        <p:nvSpPr>
          <p:cNvPr id="5" name="Zástupný symbol pro obsah 1"/>
          <p:cNvSpPr txBox="1">
            <a:spLocks/>
          </p:cNvSpPr>
          <p:nvPr/>
        </p:nvSpPr>
        <p:spPr>
          <a:xfrm>
            <a:off x="276854" y="714364"/>
            <a:ext cx="8229600" cy="54726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smtClean="0"/>
              <a:t>Ústavní zákon č. 110/1998 Sb., o bezpečnosti České republiky, ve znění pozdějších předpisů</a:t>
            </a:r>
          </a:p>
          <a:p>
            <a:pPr algn="just"/>
            <a:r>
              <a:rPr lang="cs-CZ" sz="1700" dirty="0" smtClean="0"/>
              <a:t>Zákon č. 238/2000 Sb., o Hasičském záchranném sboru České republiky a o změně některých zákonů, ve znění pozdějších předpisů</a:t>
            </a:r>
          </a:p>
          <a:p>
            <a:pPr algn="just"/>
            <a:r>
              <a:rPr lang="cs-CZ" sz="1700" dirty="0" smtClean="0"/>
              <a:t>Zákon č. 239/2000 Sb., o integrovaném záchranném systému a o změně některých zákonů, ve znění pozdějších předpisů.</a:t>
            </a:r>
          </a:p>
          <a:p>
            <a:pPr algn="just"/>
            <a:r>
              <a:rPr lang="cs-CZ" sz="1700" dirty="0" smtClean="0"/>
              <a:t>Zákon č. 240/2000 Sb., o krizovém řízení a o změně některých zákonů (krizový zákon), ve znění pozdějších předpisů</a:t>
            </a:r>
          </a:p>
          <a:p>
            <a:pPr algn="just"/>
            <a:r>
              <a:rPr lang="cs-CZ" sz="1700" dirty="0" smtClean="0"/>
              <a:t>Zákon č. 241/2000 Sb., o hospodářských opatřeních pro krizové stavy a o změně některých souvisejících zákonů, ve znění pozdějších předpisů </a:t>
            </a:r>
          </a:p>
          <a:p>
            <a:pPr algn="just"/>
            <a:r>
              <a:rPr lang="cs-CZ" sz="1700" dirty="0" smtClean="0"/>
              <a:t>Zákon č. 59/2006 Sb., o prevenci závažných havárií způsobených vybranými nebezpečnými chemickými látkami a chemickými přípravky </a:t>
            </a:r>
          </a:p>
          <a:p>
            <a:pPr algn="just"/>
            <a:r>
              <a:rPr lang="cs-CZ" sz="1700" dirty="0" smtClean="0"/>
              <a:t>Zákon č. 254/2001 Sb., zákon o vodách a změně některých zákonů (vodní zákon), ve znění pozdějších předpisů.</a:t>
            </a:r>
            <a:endParaRPr lang="cs-CZ" sz="1700" dirty="0"/>
          </a:p>
        </p:txBody>
      </p:sp>
    </p:spTree>
    <p:extLst>
      <p:ext uri="{BB962C8B-B14F-4D97-AF65-F5344CB8AC3E}">
        <p14:creationId xmlns:p14="http://schemas.microsoft.com/office/powerpoint/2010/main" val="36426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3718</TotalTime>
  <Words>2856</Words>
  <Application>Microsoft Office PowerPoint</Application>
  <PresentationFormat>Předvádění na obrazovce (16:9)</PresentationFormat>
  <Paragraphs>218</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Enriqueta</vt:lpstr>
      <vt:lpstr>Times New Roman</vt:lpstr>
      <vt:lpstr>SLU</vt:lpstr>
      <vt:lpstr>Krizové situace řešené veřejnou správou </vt:lpstr>
      <vt:lpstr>Vymezení základních pojmů</vt:lpstr>
      <vt:lpstr>Vymezení základních pojmů</vt:lpstr>
      <vt:lpstr>Typologie krizových situací ve veřejné správě</vt:lpstr>
      <vt:lpstr>Vymezení základních pojmů</vt:lpstr>
      <vt:lpstr>Vymezení základních pojmů</vt:lpstr>
      <vt:lpstr>Pojetí krizového řízení ve veřejné správě</vt:lpstr>
      <vt:lpstr>Orgány krizového řízení v České republice</vt:lpstr>
      <vt:lpstr>Krizové plánování v zákonech</vt:lpstr>
      <vt:lpstr>Krizové plány a krizové plánování ve veřejné správě</vt:lpstr>
      <vt:lpstr>Krizové plány ve veřejné správě</vt:lpstr>
      <vt:lpstr>Oblasti krizového plánu ve veřejné správě</vt:lpstr>
      <vt:lpstr>Základní části krizového plánu ve veřejné správě</vt:lpstr>
      <vt:lpstr>Základní části krizového plánu ve veřejné správě</vt:lpstr>
      <vt:lpstr>Přílohová část krizového plánu ve veřejné správě</vt:lpstr>
      <vt:lpstr>Přílohová část krizového plánu ve veřejné správě</vt:lpstr>
      <vt:lpstr>Přílohová část krizového plánu ve veřejné správě</vt:lpstr>
      <vt:lpstr>Další krizové plány ve veřejné správě</vt:lpstr>
      <vt:lpstr>Krizový management ve veřejné správě</vt:lpstr>
      <vt:lpstr>Širší pojetí krizového managementu ve veřejné správě</vt:lpstr>
      <vt:lpstr>Management mimořádné situace</vt:lpstr>
      <vt:lpstr>Management mimořádné situace</vt:lpstr>
      <vt:lpstr>Krizový štáb</vt:lpstr>
      <vt:lpstr>Krizový štáb</vt:lpstr>
      <vt:lpstr>Krizový štáb</vt:lpstr>
      <vt:lpstr>Krizový štáb kraje</vt:lpstr>
      <vt:lpstr>Obecné postupy řešení krizových situací</vt:lpstr>
      <vt:lpstr>Obecné postupy řešení krizových situací</vt:lpstr>
      <vt:lpstr>Obecné postupy řešení krizových situací</vt:lpstr>
      <vt:lpstr>Obecné postupy řešení krizových situací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Šárka Zapletalová</cp:lastModifiedBy>
  <cp:revision>426</cp:revision>
  <dcterms:created xsi:type="dcterms:W3CDTF">2016-07-06T15:42:34Z</dcterms:created>
  <dcterms:modified xsi:type="dcterms:W3CDTF">2023-11-13T15:20:33Z</dcterms:modified>
</cp:coreProperties>
</file>