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02" r:id="rId3"/>
    <p:sldId id="424" r:id="rId4"/>
    <p:sldId id="425" r:id="rId5"/>
    <p:sldId id="426" r:id="rId6"/>
    <p:sldId id="427" r:id="rId7"/>
    <p:sldId id="428" r:id="rId8"/>
    <p:sldId id="429" r:id="rId9"/>
    <p:sldId id="430" r:id="rId10"/>
    <p:sldId id="431" r:id="rId11"/>
    <p:sldId id="432" r:id="rId12"/>
    <p:sldId id="433" r:id="rId13"/>
    <p:sldId id="434" r:id="rId14"/>
    <p:sldId id="435" r:id="rId15"/>
    <p:sldId id="436" r:id="rId16"/>
    <p:sldId id="437" r:id="rId17"/>
    <p:sldId id="438" r:id="rId18"/>
    <p:sldId id="439" r:id="rId19"/>
    <p:sldId id="443" r:id="rId20"/>
    <p:sldId id="444" r:id="rId21"/>
    <p:sldId id="440" r:id="rId22"/>
    <p:sldId id="441" r:id="rId23"/>
    <p:sldId id="442" r:id="rId24"/>
    <p:sldId id="445" r:id="rId25"/>
    <p:sldId id="446" r:id="rId26"/>
    <p:sldId id="44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20.11.2023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Krizový management v malých a středních podnicích</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7.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89175" y="1203597"/>
            <a:ext cx="4227041" cy="334617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67404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marL="361950" lvl="2" indent="-361950" algn="just"/>
            <a:r>
              <a:rPr lang="cs-CZ" sz="1800" dirty="0"/>
              <a:t>Model </a:t>
            </a:r>
            <a:r>
              <a:rPr lang="cs-CZ" sz="1800" dirty="0" err="1"/>
              <a:t>Larry</a:t>
            </a:r>
            <a:r>
              <a:rPr lang="cs-CZ" sz="1800" dirty="0"/>
              <a:t> E. </a:t>
            </a:r>
            <a:r>
              <a:rPr lang="cs-CZ" sz="1800" dirty="0" err="1"/>
              <a:t>Greinera</a:t>
            </a:r>
            <a:r>
              <a:rPr lang="cs-CZ" sz="1800" dirty="0"/>
              <a:t> z roku 1972 vychází z předpokladu, že za každou krizí stojí určitý problém, který posune podnik dále, pokud se včas vyřeší. </a:t>
            </a:r>
            <a:endParaRPr lang="cs-CZ" sz="1800" dirty="0" smtClean="0"/>
          </a:p>
          <a:p>
            <a:pPr marL="361950" lvl="2" indent="-361950" algn="just"/>
            <a:r>
              <a:rPr lang="cs-CZ" sz="1800" dirty="0" smtClean="0"/>
              <a:t>Každé </a:t>
            </a:r>
            <a:r>
              <a:rPr lang="cs-CZ" sz="1800" dirty="0"/>
              <a:t>takto vymezené období </a:t>
            </a:r>
            <a:r>
              <a:rPr lang="cs-CZ" sz="1800" b="1" i="1" dirty="0"/>
              <a:t>začíná obdobím evoluce</a:t>
            </a:r>
            <a:r>
              <a:rPr lang="cs-CZ" sz="1800" dirty="0"/>
              <a:t> (vývoje), které je charakteristické růstem a stabilitou, a je </a:t>
            </a:r>
            <a:r>
              <a:rPr lang="cs-CZ" sz="1800" b="1" i="1" dirty="0"/>
              <a:t>náhle přerušeno</a:t>
            </a:r>
            <a:r>
              <a:rPr lang="cs-CZ" sz="1800" dirty="0"/>
              <a:t> nesouladem mezi cíli podniku, přáními a očekáváními majitele či vlastníka podniku a je nazýváno jako </a:t>
            </a:r>
            <a:r>
              <a:rPr lang="cs-CZ" sz="1800" b="1" i="1" dirty="0"/>
              <a:t>období revoluce</a:t>
            </a:r>
            <a:r>
              <a:rPr lang="cs-CZ" sz="1800" dirty="0"/>
              <a:t> (zvrat, krize</a:t>
            </a:r>
            <a:r>
              <a:rPr lang="cs-CZ" sz="1800" dirty="0" smtClean="0"/>
              <a:t>). </a:t>
            </a:r>
          </a:p>
          <a:p>
            <a:pPr marL="361950" lvl="2" indent="-361950" algn="just"/>
            <a:r>
              <a:rPr lang="cs-CZ" sz="1800" dirty="0" smtClean="0"/>
              <a:t>Výsledek </a:t>
            </a:r>
            <a:r>
              <a:rPr lang="cs-CZ" sz="1800" dirty="0"/>
              <a:t>každého revolučního období determinuje, zda se podnik posune či neposune do dalšího vývojového stádia. </a:t>
            </a:r>
            <a:endParaRPr lang="cs-CZ" sz="1800" dirty="0" smtClean="0"/>
          </a:p>
          <a:p>
            <a:pPr marL="361950" lvl="2" indent="-361950" algn="just"/>
            <a:r>
              <a:rPr lang="cs-CZ" sz="1800" dirty="0" smtClean="0"/>
              <a:t>Růst </a:t>
            </a:r>
            <a:r>
              <a:rPr lang="cs-CZ" sz="1800" dirty="0"/>
              <a:t>podniku je podle </a:t>
            </a:r>
            <a:r>
              <a:rPr lang="cs-CZ" sz="1800" dirty="0" err="1"/>
              <a:t>Greinera</a:t>
            </a:r>
            <a:r>
              <a:rPr lang="cs-CZ" sz="1800" dirty="0"/>
              <a:t> </a:t>
            </a:r>
            <a:r>
              <a:rPr lang="cs-CZ" sz="1800" dirty="0" smtClean="0"/>
              <a:t>ovlivňován </a:t>
            </a:r>
            <a:r>
              <a:rPr lang="cs-CZ" sz="1800" dirty="0"/>
              <a:t>pěti klíčovými dimenzemi, a to věkem podniku, velikostí podniku, stadiem evoluce, stadiem revoluce a tempem růstu odvětví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502699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361950" lvl="2" indent="-361950" algn="just"/>
            <a:r>
              <a:rPr lang="cs-CZ" sz="2000" dirty="0" err="1"/>
              <a:t>Greinerův</a:t>
            </a:r>
            <a:r>
              <a:rPr lang="cs-CZ" sz="2000" dirty="0"/>
              <a:t> model je založen na sledování krizí, které v podniku nastávají v průběhu růstu podniku. </a:t>
            </a:r>
            <a:endParaRPr lang="cs-CZ" sz="2000" dirty="0" smtClean="0"/>
          </a:p>
          <a:p>
            <a:pPr marL="361950" lvl="2" indent="-361950" algn="just"/>
            <a:r>
              <a:rPr lang="cs-CZ" sz="2000" dirty="0" smtClean="0"/>
              <a:t>Jak </a:t>
            </a:r>
            <a:r>
              <a:rPr lang="cs-CZ" sz="2000" dirty="0"/>
              <a:t>podnik roste, jeho struktura a procesy se mění. Potřebuje nové způsoby a cesty komunikace a vedení. Rozsah těchto změn je určen právě růstem podniku. </a:t>
            </a:r>
            <a:endParaRPr lang="cs-CZ" sz="2000" dirty="0" smtClean="0"/>
          </a:p>
          <a:p>
            <a:pPr marL="361950" lvl="2" indent="-361950" algn="just"/>
            <a:r>
              <a:rPr lang="cs-CZ" sz="2000" dirty="0" smtClean="0"/>
              <a:t>Každé </a:t>
            </a:r>
            <a:r>
              <a:rPr lang="cs-CZ" sz="2000" dirty="0"/>
              <a:t>revoluční období je charakterizováno dominantním stylem řízení použitým pro dosažení růstu, dále dominantním manažerským problémem, který musí být vyřešen, aby růst mohl pokračovat. Jestliže stará organizační struktura nevyhovuje, dochází ke krizi. Jestliže je stará organizační struktura nahrazena novou, nastává další růst a po čase přichází další </a:t>
            </a:r>
            <a:r>
              <a:rPr lang="cs-CZ" sz="2000" dirty="0" smtClean="0"/>
              <a:t>krize.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152579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Tree>
    <p:extLst>
      <p:ext uri="{BB962C8B-B14F-4D97-AF65-F5344CB8AC3E}">
        <p14:creationId xmlns:p14="http://schemas.microsoft.com/office/powerpoint/2010/main" val="58588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r>
              <a:rPr lang="cs-CZ" sz="2000" dirty="0"/>
              <a:t>S ohledem na krizové situace a jejich gradaci lze definovat pět </a:t>
            </a:r>
            <a:r>
              <a:rPr lang="cs-CZ" sz="2000" dirty="0" smtClean="0"/>
              <a:t>období:</a:t>
            </a:r>
            <a:endParaRPr lang="cs-CZ" sz="2000" dirty="0"/>
          </a:p>
          <a:p>
            <a:pPr lvl="0" algn="just"/>
            <a:r>
              <a:rPr lang="cs-CZ" sz="2000" b="1" dirty="0"/>
              <a:t>Tvořivost</a:t>
            </a:r>
            <a:r>
              <a:rPr lang="cs-CZ" sz="2000" dirty="0"/>
              <a:t>: Odpovídá stádiu zahájení podnikání, růst podniku je zajištěn kreativitou a vynalézavostí samotného podnikatele. Krizová situace přichází z každodenního nesouladu činností – </a:t>
            </a:r>
            <a:r>
              <a:rPr lang="cs-CZ" sz="2000" dirty="0" err="1"/>
              <a:t>nekonkretizace</a:t>
            </a:r>
            <a:r>
              <a:rPr lang="cs-CZ" sz="2000" dirty="0"/>
              <a:t> úkolů, převládají neformální vztahy, přetěžování osoby podnikatele, a nastává tak </a:t>
            </a:r>
            <a:r>
              <a:rPr lang="cs-CZ" sz="2000" b="1" i="1" dirty="0"/>
              <a:t>krize vedení</a:t>
            </a:r>
            <a:r>
              <a:rPr lang="cs-CZ" sz="2000" dirty="0"/>
              <a:t>. Z praxe vyplývá, že zhruba 30 – 40 % všech nově vzniklých podniků ve standardním tržním prostředí zaniká právě již v této první fázi, kdy krizi nezvládnou, kdy standardní radou je delegování činností na další osoby, spojené s podnikáním</a:t>
            </a:r>
            <a:r>
              <a:rPr lang="cs-CZ"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0001134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smtClean="0"/>
              <a:t>Řízení</a:t>
            </a:r>
            <a:r>
              <a:rPr lang="cs-CZ" sz="2000" dirty="0"/>
              <a:t>: Pokud podnik zvládne první krizi, vytvoří formální jednoduchou organizační strukturu s jasně formulovanými úkoly, dál pak postupuje ve své činnosti. Ovšem podnik se dostává do bodu, kdy je třeba decentralizovat řízení a vlastník se musí rozhodnout, kdy se i on musí naučit delegovat část svých činností; dochází tak ke </a:t>
            </a:r>
            <a:r>
              <a:rPr lang="cs-CZ" sz="2000" b="1" i="1" dirty="0"/>
              <a:t>krizi autonomie</a:t>
            </a:r>
            <a:r>
              <a:rPr lang="cs-CZ" sz="2000" dirty="0"/>
              <a:t>. Taktéž může dojít k hlubokým rozporům, které mohou vyústit k odchodům vysoce kvalifikovaných manažerů, kteří mohou na protest založit konkurenční společnosti.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490449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b="1" dirty="0"/>
              <a:t>Delegování</a:t>
            </a:r>
            <a:r>
              <a:rPr lang="cs-CZ" sz="1800" dirty="0"/>
              <a:t>: Většina podnikatelů se domnívá, že kompetence je třeba si ponechat, protože vysvětlování správného postupu zabere mnoho času, případná chyba podřízeného je pravděpodobná a může být velmi drahá a navíc nikdo z podřízených nemá dostatek zkušeností. Dříve jmenovaní manažeři musí akceptovat nové zodpovědnosti a podílet se na rozdělování nových úkolů. Pokud to nedokáží, je na řadě obměna vedoucích pracovníků. Nová zodpovědnost opět vyvolává problémy s řízením v důsledku pocitu významnosti. Výkonný ředitel rozhoduje o načasování a realizaci strategických záměrů, a tím snižuje vliv vedoucího pracovníka na podnikatelský úspěch. Nastává tak </a:t>
            </a:r>
            <a:r>
              <a:rPr lang="cs-CZ" sz="1800" b="1" i="1" dirty="0"/>
              <a:t>krize koordinace a kontroly</a:t>
            </a:r>
            <a:r>
              <a:rPr lang="cs-CZ" sz="1800" dirty="0"/>
              <a:t>. „Špatnou cestou“ je vracet se k centralizaci řízení a upjatosti na osobu podnikatele a jeho všemohoucnost. Tím se krize nevyřeší. Je nutné posílit koordinaci činností, klást důraz na komunikaci a zpětnou vazbu.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2843945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a:t>Koordinace</a:t>
            </a:r>
            <a:r>
              <a:rPr lang="cs-CZ" sz="2000" dirty="0"/>
              <a:t>: Cílem této fáze je efektivně využít omezených zdrojů, a proto se všechny činnosti v podniku začínají koordinovat a seskupovat tak, aby byly efektivní, avšak tyto skupiny se stávají samořízenými jednotkami, které prohlubují propast mezi managementem podniku a zaměstnanci. Podnik se stává nepružným v řízení, nastává </a:t>
            </a:r>
            <a:r>
              <a:rPr lang="cs-CZ" sz="2000" b="1" i="1" dirty="0"/>
              <a:t>krize v byrokracii</a:t>
            </a:r>
            <a:r>
              <a:rPr lang="cs-CZ" sz="2000" dirty="0"/>
              <a:t>. Krizi lze řešit rozdělením podniku do relativně samostatných organizačních složek s vlastní jasnou náplní. Tento způsob je výhodný pouze tehdy, pokud se tímto opatřením podnikatele samostatně řízené celky nevrátí zpět do typu růstu odpovídajícímu první fázi, kde jim bude nabídnuta pouze omezená možnost tvůrčího přístupu.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488846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lvl="0" algn="just"/>
            <a:r>
              <a:rPr lang="cs-CZ" sz="2000" b="1" dirty="0"/>
              <a:t>Spolupráce</a:t>
            </a:r>
            <a:r>
              <a:rPr lang="cs-CZ" sz="2000" dirty="0"/>
              <a:t>: ukazuje se jako jediná možnost pro překonání byrokratické krize. Mělo by dojít k zploštění organizační struktury a k reorganizaci podniku. Očekávaná je </a:t>
            </a:r>
            <a:r>
              <a:rPr lang="cs-CZ" sz="2000" b="1" i="1" dirty="0"/>
              <a:t>krize z vyčerpání lidského kapitálu</a:t>
            </a:r>
            <a:r>
              <a:rPr lang="cs-CZ" sz="2000" dirty="0"/>
              <a:t>. V této fázi proto vzniká „otazník“ pro další vývoj podniku, individuální klíč k úspěchu, tedy k regeneraci lidského kapitálu, na kterém je podnikání postaveno.</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518853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dirty="0"/>
              <a:t>Vznik </a:t>
            </a:r>
            <a:r>
              <a:rPr lang="cs-CZ" sz="1800" b="1" dirty="0" smtClean="0"/>
              <a:t>krize prvního </a:t>
            </a:r>
            <a:r>
              <a:rPr lang="cs-CZ" sz="1800" b="1" dirty="0"/>
              <a:t>typu </a:t>
            </a:r>
            <a:r>
              <a:rPr lang="cs-CZ" sz="1800" dirty="0"/>
              <a:t>spatřuje v zařazení „cizích“ osob do organizace. První krizová fáze vzniká bezprostředně po založení podniku, kdy vlastník špatně odhadne trh, nemá dostatek kapitálu a chybí mu odborné a manažerské schopnosti pro vyřešení vzniklé krize. První kritický práh růstu postihuje střední podniky. Především ty, které překročily 350 zaměstnanců. Prahem je překonání nutnosti změn v řízení podniku spojených s velikostí</a:t>
            </a:r>
            <a:r>
              <a:rPr lang="cs-CZ" sz="1800" dirty="0" smtClean="0"/>
              <a:t>.</a:t>
            </a:r>
          </a:p>
          <a:p>
            <a:pPr lvl="0" algn="just"/>
            <a:r>
              <a:rPr lang="cs-CZ" sz="1800" b="1" dirty="0"/>
              <a:t>Druhým kritickým prahem  </a:t>
            </a:r>
            <a:r>
              <a:rPr lang="cs-CZ" sz="1800" dirty="0"/>
              <a:t>je překonání velikosti kolem 1200 zaměstnanců, kdy byla identifikována nepříznivá relace mezi výdaji inovacemi a růstu odbytu, což znamená podstatné zpomalení tempa inovací a tím konkurenční schopnosti. Zároveň v této etapě vývoje je podmínkou překonání prahu zásadní změna podnikové strategie.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119749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významné místo v každé ekonomice. Pokud chtějí uspět v konkurenci, musejí vycházet ze svých předností. Jen tak mohou přežít, existovat a odolávat krizím, u nichž nemusejí být původcem. </a:t>
            </a:r>
            <a:endParaRPr lang="cs-CZ" sz="2000" dirty="0" smtClean="0"/>
          </a:p>
          <a:p>
            <a:pPr algn="just"/>
            <a:r>
              <a:rPr lang="cs-CZ" sz="2000" dirty="0" smtClean="0"/>
              <a:t>Důležitou </a:t>
            </a:r>
            <a:r>
              <a:rPr lang="cs-CZ" sz="2000" dirty="0"/>
              <a:t>předností malých a středních podniků je především pružnost ve vztahu k potřebám zákazníků. Velké podniky se o tuto schopnost snaží, ale pružnosti malých podniků dosáhnou jen stěží. </a:t>
            </a:r>
            <a:endParaRPr lang="cs-CZ" sz="2000" dirty="0" smtClean="0"/>
          </a:p>
          <a:p>
            <a:pPr algn="just"/>
            <a:r>
              <a:rPr lang="cs-CZ" sz="2000" dirty="0" smtClean="0"/>
              <a:t>Malé </a:t>
            </a:r>
            <a:r>
              <a:rPr lang="cs-CZ" sz="2000" dirty="0"/>
              <a:t>a střední podniky jsou blízko zákazníků a znají jejich potřeby. Jsou schopny zákazníkovi poskytnout výrobek nebo službu, podle jeho požadavků. Zákazník chce něco odlišného, má požadavek na termín, kvalitu, vyhotovení na míru apod.</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smtClean="0"/>
              <a:t>Greinerův</a:t>
            </a:r>
            <a:r>
              <a:rPr lang="cs-CZ" sz="1800" b="1" dirty="0" smtClean="0"/>
              <a:t> model</a:t>
            </a:r>
          </a:p>
          <a:p>
            <a:pPr lvl="0" algn="just"/>
            <a:r>
              <a:rPr lang="cs-CZ" sz="1800" dirty="0" smtClean="0"/>
              <a:t>Velký </a:t>
            </a:r>
            <a:r>
              <a:rPr lang="cs-CZ" sz="1800" dirty="0"/>
              <a:t>podnik musí opustit dosavadní strategii tržních nik a expandovat na větší trhy. Přitom naráží na odpor konkurentů, kteří jsou již na nich etablováni. </a:t>
            </a:r>
            <a:endParaRPr lang="cs-CZ" sz="1800" dirty="0" smtClean="0"/>
          </a:p>
          <a:p>
            <a:pPr lvl="0" algn="just"/>
            <a:r>
              <a:rPr lang="cs-CZ" sz="1800" dirty="0" smtClean="0"/>
              <a:t>Druhá </a:t>
            </a:r>
            <a:r>
              <a:rPr lang="cs-CZ" sz="1800" dirty="0"/>
              <a:t>krize má původ v centrálně-direktivním způsobu řízení vlastníka, což však může být překonáno delegováním. Delegováním však zaniká možnost přímé kontroly. Řešením této krize je koordinace činnosti podniku a procesů. Složitost struktury podniku způsobená růstem má za následek krizi v důsledku byrokracie. Tuto krizi je možné zažehnat prostřednictvím spolupráce. </a:t>
            </a:r>
            <a:endParaRPr lang="cs-CZ" sz="1800" dirty="0" smtClean="0"/>
          </a:p>
          <a:p>
            <a:pPr lvl="0" algn="just"/>
            <a:r>
              <a:rPr lang="cs-CZ" sz="1800" dirty="0" smtClean="0"/>
              <a:t>Druhou </a:t>
            </a:r>
            <a:r>
              <a:rPr lang="cs-CZ" sz="1800" dirty="0"/>
              <a:t>krizí je krize věku, která je výrazem sebeuspokojení z dosaženého. Nedochází k inovacím, které by zabezpečily tržní pozici. Nepřekonání krize vede k propadu pozice a k případnému </a:t>
            </a:r>
            <a:r>
              <a:rPr lang="cs-CZ" sz="1800" dirty="0" smtClean="0"/>
              <a:t>zániku.</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196813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algn="just"/>
            <a:r>
              <a:rPr lang="cs-CZ" sz="2000" dirty="0"/>
              <a:t>Konečný úspěch nebo selhání podniku </a:t>
            </a:r>
            <a:r>
              <a:rPr lang="cs-CZ" sz="2000" dirty="0" smtClean="0"/>
              <a:t>ovlivňuje </a:t>
            </a:r>
            <a:r>
              <a:rPr lang="cs-CZ" sz="2000" dirty="0"/>
              <a:t>několik faktorů, a to konkrétně osm faktorů. Čtyři faktory souvisí s podnikem a čtyři s vlastníkem podniku. </a:t>
            </a:r>
            <a:endParaRPr lang="cs-CZ" sz="2000" dirty="0" smtClean="0"/>
          </a:p>
          <a:p>
            <a:pPr marL="0" indent="0" algn="just">
              <a:buNone/>
            </a:pPr>
            <a:r>
              <a:rPr lang="cs-CZ" sz="2000" b="1" i="1" dirty="0" smtClean="0"/>
              <a:t>Faktory </a:t>
            </a:r>
            <a:r>
              <a:rPr lang="cs-CZ" sz="2000" b="1" i="1" dirty="0"/>
              <a:t>na straně podniku </a:t>
            </a:r>
            <a:r>
              <a:rPr lang="cs-CZ" sz="2000" dirty="0"/>
              <a:t>jsou: </a:t>
            </a:r>
            <a:endParaRPr lang="cs-CZ" sz="2000" dirty="0" smtClean="0"/>
          </a:p>
          <a:p>
            <a:pPr algn="just"/>
            <a:r>
              <a:rPr lang="cs-CZ" sz="2000" dirty="0" smtClean="0"/>
              <a:t>finanční </a:t>
            </a:r>
            <a:r>
              <a:rPr lang="cs-CZ" sz="2000" dirty="0"/>
              <a:t>zdroje (včetně hotovosti a cizího kapitálu</a:t>
            </a:r>
            <a:r>
              <a:rPr lang="cs-CZ" sz="2000" dirty="0" smtClean="0"/>
              <a:t>);</a:t>
            </a:r>
          </a:p>
          <a:p>
            <a:pPr algn="just"/>
            <a:r>
              <a:rPr lang="cs-CZ" sz="2000" dirty="0" smtClean="0"/>
              <a:t>personální </a:t>
            </a:r>
            <a:r>
              <a:rPr lang="cs-CZ" sz="2000" dirty="0"/>
              <a:t>zdroje (počet a kvalita na úrovni managementu a personálu</a:t>
            </a:r>
            <a:r>
              <a:rPr lang="cs-CZ" sz="2000" dirty="0" smtClean="0"/>
              <a:t>);</a:t>
            </a:r>
          </a:p>
          <a:p>
            <a:pPr algn="just"/>
            <a:r>
              <a:rPr lang="cs-CZ" sz="2000" dirty="0" smtClean="0"/>
              <a:t>systémové </a:t>
            </a:r>
            <a:r>
              <a:rPr lang="cs-CZ" sz="2000" dirty="0"/>
              <a:t>zdroje (informace, plánování, kontrola</a:t>
            </a:r>
            <a:r>
              <a:rPr lang="cs-CZ" sz="2000" dirty="0" smtClean="0"/>
              <a:t>);</a:t>
            </a:r>
          </a:p>
          <a:p>
            <a:pPr algn="just"/>
            <a:r>
              <a:rPr lang="cs-CZ" sz="2000" dirty="0" smtClean="0"/>
              <a:t>obchodní </a:t>
            </a:r>
            <a:r>
              <a:rPr lang="cs-CZ" sz="2000" dirty="0"/>
              <a:t>zdroje (podíl na trhu, vztahy s dodavateli, výrobní a distribuční procesy, technologie, pověst podniku).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7918316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Greinerův</a:t>
            </a:r>
            <a:r>
              <a:rPr lang="cs-CZ" sz="2000" b="1" dirty="0" smtClean="0"/>
              <a:t> model</a:t>
            </a:r>
          </a:p>
          <a:p>
            <a:pPr marL="0" indent="0" algn="just">
              <a:buNone/>
            </a:pPr>
            <a:r>
              <a:rPr lang="cs-CZ" sz="2000" b="1" i="1" dirty="0" smtClean="0"/>
              <a:t>Faktory </a:t>
            </a:r>
            <a:r>
              <a:rPr lang="cs-CZ" sz="2000" b="1" i="1" dirty="0"/>
              <a:t>na straně vlastníka </a:t>
            </a:r>
            <a:r>
              <a:rPr lang="cs-CZ" sz="2000" dirty="0"/>
              <a:t>jsou: </a:t>
            </a:r>
            <a:endParaRPr lang="cs-CZ" sz="2000" dirty="0" smtClean="0"/>
          </a:p>
          <a:p>
            <a:pPr algn="just"/>
            <a:r>
              <a:rPr lang="cs-CZ" sz="2000" dirty="0" smtClean="0"/>
              <a:t>vlastníkovy </a:t>
            </a:r>
            <a:r>
              <a:rPr lang="cs-CZ" sz="2000" dirty="0"/>
              <a:t>osobní a podnikatelské </a:t>
            </a:r>
            <a:r>
              <a:rPr lang="cs-CZ" sz="2000" dirty="0" smtClean="0"/>
              <a:t>cíle; </a:t>
            </a:r>
          </a:p>
          <a:p>
            <a:pPr algn="just"/>
            <a:r>
              <a:rPr lang="cs-CZ" sz="2000" dirty="0" smtClean="0"/>
              <a:t>schopnost </a:t>
            </a:r>
            <a:r>
              <a:rPr lang="cs-CZ" sz="2000" dirty="0"/>
              <a:t>vlastníka zabývat se provozními činnostmi (jako jsou marketing, inovace, výroba, řízení distribuce apod</a:t>
            </a:r>
            <a:r>
              <a:rPr lang="cs-CZ" sz="2000" dirty="0" smtClean="0"/>
              <a:t>.);</a:t>
            </a:r>
          </a:p>
          <a:p>
            <a:pPr algn="just"/>
            <a:r>
              <a:rPr lang="cs-CZ" sz="2000" dirty="0" smtClean="0"/>
              <a:t>vlastníkovy </a:t>
            </a:r>
            <a:r>
              <a:rPr lang="cs-CZ" sz="2000" dirty="0"/>
              <a:t>manažerské schopnosti a ochota delegovat odpovědnost a řízení </a:t>
            </a:r>
            <a:r>
              <a:rPr lang="cs-CZ" sz="2000" dirty="0" smtClean="0"/>
              <a:t>aktivit;</a:t>
            </a:r>
          </a:p>
          <a:p>
            <a:pPr algn="just"/>
            <a:r>
              <a:rPr lang="cs-CZ" sz="2000" dirty="0" smtClean="0"/>
              <a:t>vyrovnání </a:t>
            </a:r>
            <a:r>
              <a:rPr lang="cs-CZ" sz="2000" dirty="0"/>
              <a:t>obchodních a osobních cílů (strategická schopnost vidět dál, vyrovnávat silné a slabé stránky). </a:t>
            </a:r>
            <a:endParaRPr lang="cs-CZ" sz="2000" dirty="0" smtClean="0"/>
          </a:p>
          <a:p>
            <a:pPr marL="0" indent="0" algn="just">
              <a:buNone/>
            </a:pPr>
            <a:r>
              <a:rPr lang="cs-CZ" sz="2000" dirty="0" smtClean="0"/>
              <a:t>Jak </a:t>
            </a:r>
            <a:r>
              <a:rPr lang="cs-CZ" sz="2000" dirty="0"/>
              <a:t>se podnik pohybuje z jednoho stádia do druhého, důležitost faktorů se mění.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150699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Proces manažerské práce začal být narušován řadou tradičních i nových hrozeb a krizových jevů, které podstatným způsobem determinovaly pracovní prostředí manažerů. Tradiční bezpečnostní hrozba již nepřichází od jiné komunity, největší hrozby již nepředstavuji hrozby vojenské, ale různé modifikace globalizačních, destabilizačních a proliferačních hrozeb. </a:t>
            </a:r>
          </a:p>
          <a:p>
            <a:pPr algn="just"/>
            <a:r>
              <a:rPr lang="cs-CZ" sz="2000" dirty="0"/>
              <a:t>Krizový management je začleněn do všech úrovní veřejné správy, takže jej najdeme na úrovni mezinárodní, národní, regionální, místní a individuální. Jednotlivé úrovně se rozlišují rozsahem pravomocí, možnostmi použití sil a prostředků, obsahem a rozsahem plnění úkolů a vztahem k jednotlivým druhům krizových jevů.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3043268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Mezinárodní úroveň krizového managementu je připravována na řešení krizových jevů, které ohrožují území více států anebo jsou potenciálním ohrožením okolních států, i když negativní důsledky zatím ohrožují zemi, na jehož území krizová situace nastala. </a:t>
            </a:r>
            <a:endParaRPr lang="cs-CZ" sz="2000" dirty="0" smtClean="0"/>
          </a:p>
          <a:p>
            <a:pPr algn="just"/>
            <a:r>
              <a:rPr lang="cs-CZ" sz="2000" dirty="0" smtClean="0"/>
              <a:t>Lze </a:t>
            </a:r>
            <a:r>
              <a:rPr lang="cs-CZ" sz="2000" dirty="0"/>
              <a:t>říci, že mezinárodní úroveň krizového managementu má nadnárodní charakter.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15676370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Mezinárodní úroveň krizového managementu využívá dva základní nástroje, a to humanitární pomoc a vojenskou pomoc. </a:t>
            </a:r>
            <a:endParaRPr lang="cs-CZ" sz="1800" dirty="0" smtClean="0"/>
          </a:p>
          <a:p>
            <a:pPr marL="0" indent="0" algn="just">
              <a:buNone/>
            </a:pPr>
            <a:endParaRPr lang="cs-CZ" sz="1800" dirty="0"/>
          </a:p>
          <a:p>
            <a:pPr marL="0" indent="0" algn="just">
              <a:buNone/>
            </a:pPr>
            <a:r>
              <a:rPr lang="cs-CZ" sz="1800" b="1" dirty="0"/>
              <a:t>Humanitární pomoc </a:t>
            </a:r>
            <a:r>
              <a:rPr lang="cs-CZ" sz="1800" dirty="0"/>
              <a:t>má charakter:</a:t>
            </a:r>
          </a:p>
          <a:p>
            <a:pPr lvl="0" algn="just"/>
            <a:r>
              <a:rPr lang="cs-CZ" sz="1800" dirty="0"/>
              <a:t>materiálové pomoci;</a:t>
            </a:r>
          </a:p>
          <a:p>
            <a:pPr lvl="0" algn="just"/>
            <a:r>
              <a:rPr lang="cs-CZ" sz="1800" dirty="0"/>
              <a:t>technická a technologická pomoci;</a:t>
            </a:r>
          </a:p>
          <a:p>
            <a:pPr lvl="0" algn="just"/>
            <a:r>
              <a:rPr lang="cs-CZ" sz="1800" dirty="0"/>
              <a:t>poskytnutí specializovaných týmů</a:t>
            </a:r>
            <a:r>
              <a:rPr lang="cs-CZ" sz="1800" dirty="0" smtClean="0"/>
              <a:t>.</a:t>
            </a:r>
          </a:p>
          <a:p>
            <a:pPr marL="0" lvl="0" indent="0" algn="just">
              <a:buNone/>
            </a:pPr>
            <a:endParaRPr lang="cs-CZ" sz="1800" dirty="0"/>
          </a:p>
          <a:p>
            <a:pPr marL="0" indent="0" algn="just">
              <a:buNone/>
            </a:pPr>
            <a:r>
              <a:rPr lang="cs-CZ" sz="1800" b="1" dirty="0"/>
              <a:t>Vojenská pomoc </a:t>
            </a:r>
            <a:r>
              <a:rPr lang="cs-CZ" sz="1800" dirty="0"/>
              <a:t>má zase charakter:</a:t>
            </a:r>
          </a:p>
          <a:p>
            <a:pPr lvl="0" algn="just"/>
            <a:r>
              <a:rPr lang="cs-CZ" sz="1800" dirty="0"/>
              <a:t>materiálové pomoci;</a:t>
            </a:r>
          </a:p>
          <a:p>
            <a:pPr lvl="0" algn="just"/>
            <a:r>
              <a:rPr lang="cs-CZ" sz="1800" dirty="0"/>
              <a:t>mírových sil a monitorování vývoje krize;</a:t>
            </a:r>
          </a:p>
          <a:p>
            <a:pPr lvl="0" algn="just"/>
            <a:r>
              <a:rPr lang="cs-CZ" sz="1800" dirty="0"/>
              <a:t>ozbrojeného zásahu.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39598966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 řešení krizových jevů na mezinárodní úrovni se podílejí mezinárodní instituce a organizace, které byly pro tento účel vytvořeny a jejichž snahou je eliminace vzniklé krizové situace. </a:t>
            </a:r>
            <a:endParaRPr lang="cs-CZ" sz="2000" dirty="0" smtClean="0"/>
          </a:p>
          <a:p>
            <a:pPr algn="just"/>
            <a:endParaRPr lang="cs-CZ" sz="2000" dirty="0" smtClean="0"/>
          </a:p>
          <a:p>
            <a:pPr marL="0" indent="0" algn="just">
              <a:buNone/>
            </a:pPr>
            <a:r>
              <a:rPr lang="cs-CZ" sz="2000" dirty="0" smtClean="0"/>
              <a:t>Mezinárodní </a:t>
            </a:r>
            <a:r>
              <a:rPr lang="cs-CZ" sz="2000" dirty="0"/>
              <a:t>organizace pro řešení mezinárodních krizových jevů mají charakter </a:t>
            </a:r>
            <a:endParaRPr lang="cs-CZ" sz="2000" dirty="0" smtClean="0"/>
          </a:p>
          <a:p>
            <a:pPr algn="just"/>
            <a:r>
              <a:rPr lang="cs-CZ" sz="2000" b="1" dirty="0" smtClean="0"/>
              <a:t>mezivládních </a:t>
            </a:r>
            <a:r>
              <a:rPr lang="cs-CZ" sz="2000" b="1" dirty="0"/>
              <a:t>organizací </a:t>
            </a:r>
            <a:r>
              <a:rPr lang="cs-CZ" sz="2000" dirty="0"/>
              <a:t>(OSN, NATO, Organizace pro bezpečnost a spolupráci v Evropě, Evropská unie</a:t>
            </a:r>
            <a:r>
              <a:rPr lang="cs-CZ" sz="2000" dirty="0" smtClean="0"/>
              <a:t>);</a:t>
            </a:r>
          </a:p>
          <a:p>
            <a:pPr algn="just"/>
            <a:r>
              <a:rPr lang="cs-CZ" sz="2000" b="1" dirty="0" smtClean="0"/>
              <a:t>nevládních organizací </a:t>
            </a:r>
            <a:r>
              <a:rPr lang="cs-CZ" sz="2000" dirty="0"/>
              <a:t>(Mezinárodní výrob červeného kříže, Mezinárodní zdravotnická organizace).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Mezinárodní krizový management</a:t>
            </a:r>
            <a:endParaRPr lang="cs-CZ" sz="2300" dirty="0"/>
          </a:p>
        </p:txBody>
      </p:sp>
    </p:spTree>
    <p:extLst>
      <p:ext uri="{BB962C8B-B14F-4D97-AF65-F5344CB8AC3E}">
        <p14:creationId xmlns:p14="http://schemas.microsoft.com/office/powerpoint/2010/main" val="2328512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schopností malých podniků je vytváření sítí. Podnikatelé se v rámci sítí spojují podle potřeby na realizaci jednotlivých projektů, což všem zúčastněným podnikatelům přináší výhody v získávání zakázek a snížení nákladů. </a:t>
            </a:r>
            <a:endParaRPr lang="cs-CZ" sz="2000" dirty="0" smtClean="0"/>
          </a:p>
          <a:p>
            <a:pPr algn="just"/>
            <a:r>
              <a:rPr lang="cs-CZ" sz="2000" dirty="0" smtClean="0"/>
              <a:t>Předností </a:t>
            </a:r>
            <a:r>
              <a:rPr lang="cs-CZ" sz="2000" dirty="0"/>
              <a:t>malých a středních podniků je inovační schopnost. Malý a střední podnik je schopen inovovat prodej, sortiment doplňkových služeb, design výrobků atd. </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2445202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Malé a střední podniky mají ve srovnání s velkými podniky řadu výhod, ale i nedostatků. Mezi typické nedostatky patří skutečnost, že nemohou využít tzv. ekonomiky množství a rozsahu, též řada činností vyžaduje vynaložit nezanedbatelné transakční náklady, personální rozměr malého či středního podniku též nedovoluje zaměstnávat specialisty, ani finanční síla jednotlivých malých a středních podniků nemusí být pro banky či jiné investory zajímavá. </a:t>
            </a:r>
          </a:p>
          <a:p>
            <a:pPr algn="just"/>
            <a:r>
              <a:rPr lang="cs-CZ" sz="2000" dirty="0"/>
              <a:t>Jednou z nevýhod je i to, že malé a střední podniky jsou silně náchylné ke krizi a velmi často krizi podléhají. Podle </a:t>
            </a:r>
            <a:r>
              <a:rPr lang="cs-CZ" sz="2000" dirty="0" err="1"/>
              <a:t>Zuzáka</a:t>
            </a:r>
            <a:r>
              <a:rPr lang="cs-CZ" sz="2000" dirty="0"/>
              <a:t> a </a:t>
            </a:r>
            <a:r>
              <a:rPr lang="cs-CZ" sz="2000" dirty="0" err="1"/>
              <a:t>Konigové</a:t>
            </a:r>
            <a:r>
              <a:rPr lang="cs-CZ" sz="2000" dirty="0"/>
              <a:t> (2009)  je jejich pozice specifická, charakter krizí má charakteristické, a dokonce i zákonité rysy.</a:t>
            </a:r>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149472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Malé a střední podniky jsou často rodinnými podniky, kde vlastník je současně vrcholovým vedoucím pracovníkem, a v podniku jsou zaměstnáváni další rodinní příslušníci. A to klade vysoké nároky na vlastníka, jelikož vedení malého podniku vyžaduje široké a univerzální znalosti a schopnosti, kterými vlastník nemusí disponovat. </a:t>
            </a:r>
            <a:endParaRPr lang="cs-CZ" sz="1700" dirty="0" smtClean="0"/>
          </a:p>
          <a:p>
            <a:pPr algn="just"/>
            <a:r>
              <a:rPr lang="cs-CZ" sz="1700" dirty="0" smtClean="0"/>
              <a:t>Zároveň </a:t>
            </a:r>
            <a:r>
              <a:rPr lang="cs-CZ" sz="1700" dirty="0"/>
              <a:t>finanční síla malého a středního podniku není tak velká, aby si mohl vlastník zaplatit nejen účetní organizaci, ale i další poradce a odborníky. </a:t>
            </a:r>
            <a:endParaRPr lang="cs-CZ" sz="1700" dirty="0" smtClean="0"/>
          </a:p>
          <a:p>
            <a:pPr algn="just"/>
            <a:r>
              <a:rPr lang="cs-CZ" sz="1700" dirty="0" smtClean="0"/>
              <a:t>Podle </a:t>
            </a:r>
            <a:r>
              <a:rPr lang="cs-CZ" sz="1700" dirty="0"/>
              <a:t>výzkumu prováděných v okolních zemích, konkrétně v Německu a Rakousku, bylo zjištěno, že většina ze založených podniků končí se svou činností do pěti let od zahájení své činnosti. Období první 4 – 7 let se považuje za nejkritičtější, a pokud ho podnikatel překoná, pravděpodobnost jeho setrvání v podnikání stoupá a další podnikatelské aktivity jsou v podstatě stabilizované. </a:t>
            </a:r>
            <a:endParaRPr lang="cs-CZ" sz="1700" dirty="0" smtClean="0"/>
          </a:p>
          <a:p>
            <a:pPr algn="just"/>
            <a:r>
              <a:rPr lang="cs-CZ" sz="1700" dirty="0" smtClean="0"/>
              <a:t>K</a:t>
            </a:r>
            <a:r>
              <a:rPr lang="cs-CZ" sz="1700" dirty="0"/>
              <a:t> hlavním příčinám neúspěchu malých a středních podniků patří nedostatek kapitálu a zkušeností. </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cs-CZ" dirty="0" smtClean="0"/>
              <a:t>Krizový management v malých a středních podnicích</a:t>
            </a:r>
            <a:endParaRPr lang="cs-CZ" sz="1800" dirty="0"/>
          </a:p>
        </p:txBody>
      </p:sp>
    </p:spTree>
    <p:extLst>
      <p:ext uri="{BB962C8B-B14F-4D97-AF65-F5344CB8AC3E}">
        <p14:creationId xmlns:p14="http://schemas.microsoft.com/office/powerpoint/2010/main" val="359994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Každý podnik v průběhu své existence prochází určitým vývojem. Je založen, rozvíjí se, roste a v průběhu svého života se potýká s problémy či řeší krizové situace. Daří-li se podnik zvládat růst a vyrovnávat se s měnícím se vnějším prostředím, potom prosperuje. V opačném případě stagnuje či dochází k jejímu zániku. Pokud se malému podniku daří, má tendenci k růstu, ve kterém existují charakteristické etapy ohraničené krizemi. Překonáním krize se podnik dostane do další růstové fáze ukončené novou krizí, ovšem zcela odlišného charakteru a původu.</a:t>
            </a:r>
          </a:p>
          <a:p>
            <a:pPr algn="just"/>
            <a:r>
              <a:rPr lang="cs-CZ" sz="1700" dirty="0"/>
              <a:t>Úvahy o růstu a životním cyklu podniku nalézáme v ekonomické literatuře už několik desetiletí. V současnosti je možné nalézt v odborné literatuře více než třicet modelů růstu podniku nebo životního cyklu podniku, které byly zformulovány na základě empirických výzkumů. Tyto modely popisují život podniku jako určitou posloupnost stadií, které tvoří obvykle vznik, růst, stabilizace, krize a zánik. Přičemž počty a názvy stádií se v jednotlivých modelech částečně liší.</a:t>
            </a:r>
          </a:p>
          <a:p>
            <a:pPr marL="361950" lvl="1" indent="-361950" algn="just">
              <a:buFont typeface="Arial" panose="020B0604020202020204" pitchFamily="34" charset="0"/>
              <a:buChar char="•"/>
            </a:pP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2085673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Růstová křivka podle </a:t>
            </a:r>
            <a:r>
              <a:rPr lang="cs-CZ" sz="1800" b="1" dirty="0" err="1" smtClean="0"/>
              <a:t>Graye</a:t>
            </a:r>
            <a:r>
              <a:rPr lang="cs-CZ" sz="1800" b="1" dirty="0" smtClean="0"/>
              <a:t> a </a:t>
            </a:r>
            <a:r>
              <a:rPr lang="cs-CZ" sz="1800" b="1" dirty="0" err="1" smtClean="0"/>
              <a:t>Burnse</a:t>
            </a:r>
            <a:endParaRPr lang="cs-CZ" sz="1800" b="1" dirty="0" smtClean="0"/>
          </a:p>
          <a:p>
            <a:pPr marL="0" indent="0" algn="just">
              <a:buNone/>
            </a:pPr>
            <a:r>
              <a:rPr lang="cs-CZ" sz="1800" dirty="0" smtClean="0"/>
              <a:t>Podnikatel</a:t>
            </a:r>
            <a:r>
              <a:rPr lang="cs-CZ" sz="1800" dirty="0"/>
              <a:t>, kterému se v podnikání daří, je úspěšný a dosahuje již od počátku svého podnikání zisku, má tendenci rozšiřovat své aktivity a přijímat nové </a:t>
            </a:r>
            <a:r>
              <a:rPr lang="cs-CZ" sz="1800" dirty="0" smtClean="0"/>
              <a:t>pracovníky. </a:t>
            </a:r>
            <a:r>
              <a:rPr lang="cs-CZ" sz="1800" dirty="0"/>
              <a:t>Růst podniku od rodinného typu nebo podniku s několika zaměstnanci až po dosažení padesáti zaměstnanců je postupně provázen čtyřmi krizovými obdobími:</a:t>
            </a:r>
          </a:p>
          <a:p>
            <a:pPr marL="361950" lvl="2" indent="-361950" algn="just"/>
            <a:r>
              <a:rPr lang="cs-CZ" sz="1800" b="1" dirty="0" smtClean="0"/>
              <a:t>První krize </a:t>
            </a:r>
            <a:r>
              <a:rPr lang="cs-CZ" sz="1800" dirty="0"/>
              <a:t>vyplývá z nutnosti zaměstnávat při zvětšování podniku kromě rodinných příslušníků další zaměstnance, kteří nemají k podnikání ani vlastnický a ani citový vztah, což se odráží v motivaci, loajalitě, v zacházení se zařízením, šetření nákladů apod. S větším počtem zaměstnanců se mění role podnikatele, který se stále více stává manažerem a starat se o budoucnost, o cíle, rozhodování, vedení, motivaci a řešení problémů.</a:t>
            </a:r>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895721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a:p>
            <a:pPr marL="361950" lvl="2" indent="-361950" algn="just"/>
            <a:r>
              <a:rPr lang="cs-CZ" sz="2000" b="1" dirty="0"/>
              <a:t>Druhá krize </a:t>
            </a:r>
            <a:r>
              <a:rPr lang="cs-CZ" sz="2000" dirty="0"/>
              <a:t>se objeví, pokud okruh zákazníků již nestačí odebírat objem výroby a vlastník podniku musí hledat nový odbyt, nový trh. Rozšiřování výroby sebou pochopitelně nese tento problém odbytu, problém prodeje a prodejnosti výrobků, hledání dalších skupin zákazníků, hledání dalšího segmentu trhu. Může se stát, že podnikatel nemá potřebné znalosti o novém trhu, o jeho chování, nerozezná odlišnosti.</a:t>
            </a:r>
          </a:p>
          <a:p>
            <a:pPr marL="361950" lvl="1" indent="-361950" algn="just">
              <a:buFont typeface="Arial" panose="020B0604020202020204" pitchFamily="34" charset="0"/>
              <a:buChar char="•"/>
            </a:pPr>
            <a:r>
              <a:rPr lang="cs-CZ" sz="2000" b="1" dirty="0"/>
              <a:t>Třetí krize </a:t>
            </a:r>
            <a:r>
              <a:rPr lang="cs-CZ" sz="2000" dirty="0"/>
              <a:t>přináší organizační problémy. Při dalším rozvíjení podniku již podnikatel nezvládá fyzicky sám podnik řídit a o všem rozhodovat a všechno mít pod osobní kontrolou. I pro workoholika je konečná hranice schopností.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322551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smtClean="0"/>
              <a:t>Růstová křivka podle </a:t>
            </a:r>
            <a:r>
              <a:rPr lang="cs-CZ" sz="2000" b="1" dirty="0" err="1" smtClean="0"/>
              <a:t>Graye</a:t>
            </a:r>
            <a:r>
              <a:rPr lang="cs-CZ" sz="2000" b="1" dirty="0" smtClean="0"/>
              <a:t> a </a:t>
            </a:r>
            <a:r>
              <a:rPr lang="cs-CZ" sz="2000" b="1" dirty="0" err="1" smtClean="0"/>
              <a:t>Burnse</a:t>
            </a:r>
            <a:endParaRPr lang="cs-CZ" sz="2000" b="1" dirty="0" smtClean="0"/>
          </a:p>
          <a:p>
            <a:pPr marL="361950" lvl="2" indent="-361950" algn="just"/>
            <a:r>
              <a:rPr lang="cs-CZ" sz="2000" dirty="0"/>
              <a:t>Takže podnikatel se musí rozhodnout, zda jeho podnik ustrne na velikosti a ve fázi, kterou je ještě schopen sám zvládat nebo musí řadu pravomocí delegovat na další vedoucí zaměstnance (manažery) podniku. V této fázi se častým řešením nabízí to, že podnikatel odstoupí zvedení podniku a zůstává vlastníkem a pro vlastní řízení a vedení podniku si najme odborníky – manažery.</a:t>
            </a:r>
          </a:p>
          <a:p>
            <a:pPr algn="just"/>
            <a:r>
              <a:rPr lang="cs-CZ" sz="2000" dirty="0"/>
              <a:t>Dále může následovat </a:t>
            </a:r>
            <a:r>
              <a:rPr lang="cs-CZ" sz="2000" b="1" dirty="0"/>
              <a:t>čtvrtá krize</a:t>
            </a:r>
            <a:r>
              <a:rPr lang="cs-CZ" sz="2000" dirty="0"/>
              <a:t>, krize výrobková. Výrobek nejde již tolik na odbyt a zákazníci mají větší nároky na výrobek (funkčnost, vzhled, cena, servis atd.). Je tedy potřeba inovovat výrobek, případně rozšířit sortiment.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spTree>
    <p:extLst>
      <p:ext uri="{BB962C8B-B14F-4D97-AF65-F5344CB8AC3E}">
        <p14:creationId xmlns:p14="http://schemas.microsoft.com/office/powerpoint/2010/main" val="678999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3370</TotalTime>
  <Words>2833</Words>
  <Application>Microsoft Office PowerPoint</Application>
  <PresentationFormat>Předvádění na obrazovce (16:9)</PresentationFormat>
  <Paragraphs>140</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Krizový management v malých a středních podnicích </vt:lpstr>
      <vt:lpstr>Krizový management v malých a středních podnicích</vt:lpstr>
      <vt:lpstr>Krizový management v malých a středních podnicích</vt:lpstr>
      <vt:lpstr>Krizový management v malých a středních podnicích</vt:lpstr>
      <vt:lpstr>Krizový management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Zákonité krize v období růstu v malých a středních podnicích</vt:lpstr>
      <vt:lpstr>Mezinárodní krizový management</vt:lpstr>
      <vt:lpstr>Mezinárodní krizový management</vt:lpstr>
      <vt:lpstr>Mezinárodní krizový management</vt:lpstr>
      <vt:lpstr>Mezinárodní krizový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357</cp:revision>
  <dcterms:created xsi:type="dcterms:W3CDTF">2016-07-06T15:42:34Z</dcterms:created>
  <dcterms:modified xsi:type="dcterms:W3CDTF">2023-11-20T15:35:10Z</dcterms:modified>
</cp:coreProperties>
</file>