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433" r:id="rId4"/>
    <p:sldId id="434" r:id="rId5"/>
    <p:sldId id="435" r:id="rId6"/>
    <p:sldId id="436" r:id="rId7"/>
    <p:sldId id="437" r:id="rId8"/>
    <p:sldId id="457" r:id="rId9"/>
    <p:sldId id="438" r:id="rId10"/>
    <p:sldId id="439" r:id="rId11"/>
    <p:sldId id="440" r:id="rId12"/>
    <p:sldId id="441" r:id="rId13"/>
    <p:sldId id="442" r:id="rId14"/>
  </p:sldIdLst>
  <p:sldSz cx="9144000" cy="5143500" type="screen16x9"/>
  <p:notesSz cx="6669088" cy="9928225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921BF-C6BF-48E5-880D-8C1C765D347F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1258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2E227-07F0-45F4-9470-8511112D66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3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ED17F730-D01C-4174-AAA8-CEDA7F21C822}" type="datetime1">
              <a:rPr lang="cs-CZ" smtClean="0"/>
              <a:t>25.09.2023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EKONOMIKA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37726" y="432392"/>
            <a:ext cx="4569200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Osnova přednášek předmětu</a:t>
            </a:r>
          </a:p>
          <a:p>
            <a:pPr algn="ctr" defTabSz="685800">
              <a:defRPr/>
            </a:pPr>
            <a:r>
              <a:rPr lang="cs-CZ" sz="2800" b="1" i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„Manažerská ekonomika“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Clr>
                <a:schemeClr val="tx1"/>
              </a:buClr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11. Základy </a:t>
            </a:r>
            <a:r>
              <a:rPr lang="cs-CZ" sz="2000" b="1" i="1" dirty="0" err="1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 err="1">
                <a:latin typeface="Times New Roman" pitchFamily="18" charset="0"/>
                <a:cs typeface="Times New Roman" pitchFamily="18" charset="0"/>
              </a:rPr>
              <a:t>Scorecard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tx1"/>
              </a:buClr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12. Opakování</a:t>
            </a:r>
          </a:p>
          <a:p>
            <a:pPr>
              <a:spcBef>
                <a:spcPts val="900"/>
              </a:spcBef>
              <a:spcAft>
                <a:spcPts val="900"/>
              </a:spcAft>
              <a:buClr>
                <a:schemeClr val="tx1"/>
              </a:buClr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cs-CZ" sz="2000" b="1" i="1">
                <a:latin typeface="Times New Roman" pitchFamily="18" charset="0"/>
                <a:cs typeface="Times New Roman" pitchFamily="18" charset="0"/>
              </a:rPr>
              <a:t>Zkouškový </a:t>
            </a:r>
            <a:r>
              <a:rPr lang="cs-CZ" sz="2000" b="1" i="1" smtClean="0">
                <a:latin typeface="Times New Roman" pitchFamily="18" charset="0"/>
                <a:cs typeface="Times New Roman" pitchFamily="18" charset="0"/>
              </a:rPr>
              <a:t>test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439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45966" y="432392"/>
            <a:ext cx="175272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Literatura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504" y="1001540"/>
            <a:ext cx="8796083" cy="403956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STELMACH, K., PAWLICZEK, A. (2013).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Manažerská ekonomika.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Karviná: SU OPF, (ISBN 978-80-7248-986). </a:t>
            </a: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STELMACH, K., RYLKOVÁ, Ž. (2017).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Manažerská ekonomika v příkladech.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Karviná: SU OPF, (ISBN 978-80-7510-273-7)</a:t>
            </a: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2015.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28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145966" y="432392"/>
            <a:ext cx="175272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Literatura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504" y="1001540"/>
            <a:ext cx="8796083" cy="376256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KAPLAN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S. (2009)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Balanced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scorecard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5. vydání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ISBN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80-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POPESKO B. (2009)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Moderní metody řízení nákladů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Praha: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Publishing, ISBN 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978-80-247-2974-9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ESCHENBACH, R. a KOL (2004).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Controlling.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Praha, ASPI,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816 s. ISBN 80-7357-035-1. </a:t>
            </a: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Horváth, P. (2004)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Nová koncepce controllingu,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1. české vydání.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Praha: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Profess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Consulting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ISBN 80-7259-002-2</a:t>
            </a:r>
          </a:p>
          <a:p>
            <a:pPr>
              <a:spcBef>
                <a:spcPts val="900"/>
              </a:spcBef>
              <a:spcAft>
                <a:spcPts val="9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KRÁL, B. (2010)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ISBN 978-80-7261-217-8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084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21598" y="432392"/>
            <a:ext cx="300146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Informační systém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504" y="1001540"/>
            <a:ext cx="8796083" cy="20390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Další informace k výuce budou poskytovány průběžně v informačním systému OPF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r>
              <a:rPr lang="cs-CZ" altLang="cs-CZ" dirty="0">
                <a:solidFill>
                  <a:srgbClr val="000000"/>
                </a:solidFill>
              </a:rPr>
              <a:t>Podklady ke studiu(prezentace, skripta v informačním systému OPF)</a:t>
            </a:r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endParaRPr lang="cs-CZ" altLang="cs-CZ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r>
              <a:rPr lang="cs-CZ" altLang="cs-CZ" dirty="0" smtClean="0">
                <a:solidFill>
                  <a:srgbClr val="000000"/>
                </a:solidFill>
              </a:rPr>
              <a:t>Informační </a:t>
            </a:r>
            <a:r>
              <a:rPr lang="cs-CZ" altLang="cs-CZ" dirty="0">
                <a:solidFill>
                  <a:srgbClr val="000000"/>
                </a:solidFill>
              </a:rPr>
              <a:t>systém: </a:t>
            </a:r>
            <a:r>
              <a:rPr lang="cs-CZ" b="1" dirty="0">
                <a:hlinkClick r:id="rId2"/>
              </a:rPr>
              <a:t>https://is.slu.cz/</a:t>
            </a:r>
            <a:endParaRPr lang="cs-CZ" b="1" dirty="0"/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r>
              <a:rPr lang="cs-CZ" b="1" dirty="0"/>
              <a:t>			</a:t>
            </a:r>
            <a:r>
              <a:rPr lang="cs-CZ" b="1" i="1" dirty="0"/>
              <a:t>Studijní materiály – Interaktivní osnova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9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Manažerská ekonomika</a:t>
            </a:r>
          </a:p>
          <a:p>
            <a:pPr>
              <a:defRPr/>
            </a:pPr>
            <a:r>
              <a:rPr lang="cs-CZ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32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4744" y="432392"/>
            <a:ext cx="517513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Organizační pokyny a informace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347614"/>
            <a:ext cx="8796083" cy="24699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2400" b="1" dirty="0"/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None/>
              <a:tabLst>
                <a:tab pos="1750219" algn="l"/>
                <a:tab pos="2621756" algn="l"/>
              </a:tabLst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kancelář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>
              <a:tabLst>
                <a:tab pos="1750219" algn="l"/>
                <a:tab pos="2621756" algn="l"/>
              </a:tabLst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750219" algn="l"/>
                <a:tab pos="2621756" algn="l"/>
              </a:tabLst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Konzultační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hodiny: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úterý  10:00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hodin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7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34744" y="432392"/>
            <a:ext cx="5175135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Organizační pokyny a informace</a:t>
            </a:r>
            <a:endParaRPr lang="en-GB" sz="28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347614"/>
            <a:ext cx="8796083" cy="3770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None/>
              <a:tabLst>
                <a:tab pos="1750219" algn="l"/>
                <a:tab pos="2621756" algn="l"/>
              </a:tabLst>
              <a:defRPr/>
            </a:pP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Přednášky a semináře jsou konané dle rozvrhu.</a:t>
            </a:r>
            <a:endParaRPr lang="cs-CZ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97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„Manažerská ekonomika“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36394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problémy</a:t>
            </a:r>
          </a:p>
          <a:p>
            <a:pPr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max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40 bodů	</a:t>
            </a:r>
            <a:endParaRPr lang="cs-CZ" sz="20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principy 	</a:t>
            </a:r>
            <a:endParaRPr lang="cs-CZ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                   max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10 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bodů</a:t>
            </a: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endParaRPr lang="cs-CZ" sz="20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hodnocení:	A	50 – 47 bodů	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B	46 – 42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C	41 – 37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D	36 – 33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339329" algn="l"/>
                <a:tab pos="2962275" algn="l"/>
                <a:tab pos="3429000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E	32 – 29 bodů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2627784" y="1472157"/>
            <a:ext cx="216024" cy="1026113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97254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11753" y="432392"/>
            <a:ext cx="5821145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Podmínky ukončení studia předmětu</a:t>
            </a:r>
          </a:p>
          <a:p>
            <a:pPr algn="ctr" defTabSz="685800">
              <a:defRPr/>
            </a:pPr>
            <a:r>
              <a:rPr lang="cs-CZ" sz="2800" b="1" i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„Manažerská ekonomika“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24761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39329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0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endParaRPr lang="cs-CZ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269081" algn="l"/>
                <a:tab pos="2962275" algn="l"/>
              </a:tabLst>
            </a:pPr>
            <a:r>
              <a:rPr lang="cs-CZ" sz="20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Zaslání seminární práce 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0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nejpozději 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18. 12. 2023.</a:t>
            </a:r>
            <a:endParaRPr lang="cs-CZ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45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8940" y="432392"/>
            <a:ext cx="4126771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„Manažerská ekonomika“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46614" y="1842975"/>
            <a:ext cx="8796083" cy="1259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K čemu je studium a znalost</a:t>
            </a:r>
          </a:p>
          <a:p>
            <a:pPr algn="ctr">
              <a:spcBef>
                <a:spcPts val="750"/>
              </a:spcBef>
              <a:spcAft>
                <a:spcPts val="75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manažerské ekonomiky dobré?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6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37726" y="432392"/>
            <a:ext cx="4569200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Osnova přednášek předmětu</a:t>
            </a:r>
          </a:p>
          <a:p>
            <a:pPr algn="ctr" defTabSz="685800">
              <a:defRPr/>
            </a:pPr>
            <a:r>
              <a:rPr lang="cs-CZ" sz="2800" b="1" i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„Manažerská ekonomika“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2428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750"/>
              </a:spcBef>
              <a:spcAft>
                <a:spcPts val="750"/>
              </a:spcAft>
              <a:buFont typeface="+mj-lt"/>
              <a:buAutoNum type="arabicPeriod"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Základní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informace</a:t>
            </a:r>
          </a:p>
          <a:p>
            <a:pPr>
              <a:spcBef>
                <a:spcPts val="750"/>
              </a:spcBef>
              <a:spcAft>
                <a:spcPts val="750"/>
              </a:spcAft>
              <a:buFont typeface="+mj-lt"/>
              <a:buAutoNum type="arabicPeriod"/>
            </a:pP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Opakování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pojmů z podnikové ekonomiky</a:t>
            </a:r>
            <a:endParaRPr lang="cs-CZ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750"/>
              </a:spcAft>
              <a:buFont typeface="+mj-lt"/>
              <a:buAutoNum type="arabicPeriod"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Využití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poptávkové funkce a provozní páka</a:t>
            </a:r>
          </a:p>
          <a:p>
            <a:pPr>
              <a:spcAft>
                <a:spcPts val="750"/>
              </a:spcAft>
              <a:buFont typeface="+mj-lt"/>
              <a:buAutoNum type="arabicPeriod"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Ekonomická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podstata příspěvku na úhradu, kalkulace úplných a neúplných nákladů</a:t>
            </a:r>
          </a:p>
          <a:p>
            <a:pPr>
              <a:spcAft>
                <a:spcPts val="750"/>
              </a:spcAft>
              <a:buFont typeface="+mj-lt"/>
              <a:buAutoNum type="arabicPeriod"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Nákladový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controlling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20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37726" y="432392"/>
            <a:ext cx="4569200" cy="93102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Osnova přednášek předmětu</a:t>
            </a:r>
          </a:p>
          <a:p>
            <a:pPr algn="ctr" defTabSz="685800">
              <a:defRPr/>
            </a:pPr>
            <a:r>
              <a:rPr lang="cs-CZ" sz="2800" b="1" i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„Manažerská ekonomika“ 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1460680"/>
            <a:ext cx="8796083" cy="23262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350"/>
              </a:spcBef>
              <a:buFont typeface="+mj-lt"/>
              <a:buAutoNum type="arabicPeriod" startAt="6"/>
            </a:pP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Nákladová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střediska, výrobní činnost podniku a výroba</a:t>
            </a:r>
          </a:p>
          <a:p>
            <a:pPr>
              <a:spcBef>
                <a:spcPts val="1350"/>
              </a:spcBef>
              <a:buFont typeface="+mj-lt"/>
              <a:buAutoNum type="arabicPeriod" startAt="6"/>
            </a:pP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Hospodářský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jako závislost na tržbách, analýza cenové elasticity</a:t>
            </a:r>
          </a:p>
          <a:p>
            <a:pPr>
              <a:spcBef>
                <a:spcPts val="1350"/>
              </a:spcBef>
              <a:buFont typeface="+mj-lt"/>
              <a:buAutoNum type="arabicPeriod" startAt="6"/>
            </a:pP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Produktivita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produktivita práce, ekonomie rozsahu</a:t>
            </a:r>
          </a:p>
          <a:p>
            <a:pPr>
              <a:spcBef>
                <a:spcPts val="1350"/>
              </a:spcBef>
              <a:buFont typeface="+mj-lt"/>
              <a:buAutoNum type="arabicPeriod" startAt="6"/>
            </a:pP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Manažerské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rozbory, zásobovací činnost</a:t>
            </a:r>
          </a:p>
          <a:p>
            <a:pPr>
              <a:spcBef>
                <a:spcPts val="1350"/>
              </a:spcBef>
              <a:buFont typeface="+mj-lt"/>
              <a:buAutoNum type="arabicPeriod" startAt="6"/>
            </a:pPr>
            <a:r>
              <a:rPr lang="cs-C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Kapitál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podniku, finanční páka, efekt finanční páky</a:t>
            </a:r>
            <a:endParaRPr lang="en-US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08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90616c0-1777-4f30-b1c0-e3f012c7af77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420</Words>
  <Application>Microsoft Office PowerPoint</Application>
  <PresentationFormat>Předvádění na obrazovce (16:9)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164</cp:revision>
  <cp:lastPrinted>2021-09-14T05:41:09Z</cp:lastPrinted>
  <dcterms:created xsi:type="dcterms:W3CDTF">2016-07-06T15:42:34Z</dcterms:created>
  <dcterms:modified xsi:type="dcterms:W3CDTF">2023-09-25T11:41:10Z</dcterms:modified>
</cp:coreProperties>
</file>