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4"/>
  </p:notesMasterIdLst>
  <p:sldIdLst>
    <p:sldId id="256" r:id="rId2"/>
    <p:sldId id="257" r:id="rId3"/>
    <p:sldId id="311" r:id="rId4"/>
    <p:sldId id="341" r:id="rId5"/>
    <p:sldId id="342" r:id="rId6"/>
    <p:sldId id="349" r:id="rId7"/>
    <p:sldId id="350" r:id="rId8"/>
    <p:sldId id="351" r:id="rId9"/>
    <p:sldId id="352" r:id="rId10"/>
    <p:sldId id="353" r:id="rId11"/>
    <p:sldId id="354" r:id="rId12"/>
    <p:sldId id="355" r:id="rId13"/>
    <p:sldId id="356" r:id="rId14"/>
    <p:sldId id="357" r:id="rId15"/>
    <p:sldId id="343" r:id="rId16"/>
    <p:sldId id="344" r:id="rId17"/>
    <p:sldId id="345" r:id="rId18"/>
    <p:sldId id="346" r:id="rId19"/>
    <p:sldId id="347" r:id="rId20"/>
    <p:sldId id="348" r:id="rId21"/>
    <p:sldId id="358" r:id="rId22"/>
    <p:sldId id="359" r:id="rId23"/>
    <p:sldId id="360" r:id="rId24"/>
    <p:sldId id="361" r:id="rId25"/>
    <p:sldId id="362" r:id="rId26"/>
    <p:sldId id="363" r:id="rId27"/>
    <p:sldId id="364" r:id="rId28"/>
    <p:sldId id="365" r:id="rId29"/>
    <p:sldId id="366" r:id="rId30"/>
    <p:sldId id="367" r:id="rId31"/>
    <p:sldId id="368" r:id="rId32"/>
    <p:sldId id="369" r:id="rId33"/>
    <p:sldId id="379" r:id="rId34"/>
    <p:sldId id="370" r:id="rId35"/>
    <p:sldId id="371" r:id="rId36"/>
    <p:sldId id="372" r:id="rId37"/>
    <p:sldId id="373" r:id="rId38"/>
    <p:sldId id="374" r:id="rId39"/>
    <p:sldId id="375" r:id="rId40"/>
    <p:sldId id="376" r:id="rId41"/>
    <p:sldId id="377" r:id="rId42"/>
    <p:sldId id="378" r:id="rId43"/>
    <p:sldId id="380" r:id="rId44"/>
    <p:sldId id="381" r:id="rId45"/>
    <p:sldId id="382" r:id="rId46"/>
    <p:sldId id="388" r:id="rId47"/>
    <p:sldId id="383" r:id="rId48"/>
    <p:sldId id="384" r:id="rId49"/>
    <p:sldId id="385" r:id="rId50"/>
    <p:sldId id="389" r:id="rId51"/>
    <p:sldId id="386" r:id="rId52"/>
    <p:sldId id="387" r:id="rId53"/>
    <p:sldId id="390" r:id="rId54"/>
    <p:sldId id="391" r:id="rId55"/>
    <p:sldId id="392" r:id="rId56"/>
    <p:sldId id="393" r:id="rId57"/>
    <p:sldId id="394" r:id="rId58"/>
    <p:sldId id="395" r:id="rId59"/>
    <p:sldId id="396" r:id="rId60"/>
    <p:sldId id="397" r:id="rId61"/>
    <p:sldId id="263" r:id="rId62"/>
    <p:sldId id="323" r:id="rId63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871"/>
    <a:srgbClr val="000000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227B071-31BB-4C85-8173-BADDB307F564}" v="1" dt="2023-10-02T11:36:58.1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03" autoAdjust="0"/>
  </p:normalViewPr>
  <p:slideViewPr>
    <p:cSldViewPr>
      <p:cViewPr varScale="1">
        <p:scale>
          <a:sx n="142" d="100"/>
          <a:sy n="142" d="100"/>
        </p:scale>
        <p:origin x="71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microsoft.com/office/2016/11/relationships/changesInfo" Target="changesInfos/changesInfo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l Stoklasa" userId="7c7ba8f323bf6ffe" providerId="LiveId" clId="{5227B071-31BB-4C85-8173-BADDB307F564}"/>
    <pc:docChg chg="addSld modSld">
      <pc:chgData name="Michal Stoklasa" userId="7c7ba8f323bf6ffe" providerId="LiveId" clId="{5227B071-31BB-4C85-8173-BADDB307F564}" dt="2023-10-02T11:37:10.153" v="50" actId="20577"/>
      <pc:docMkLst>
        <pc:docMk/>
      </pc:docMkLst>
      <pc:sldChg chg="modSp add mod">
        <pc:chgData name="Michal Stoklasa" userId="7c7ba8f323bf6ffe" providerId="LiveId" clId="{5227B071-31BB-4C85-8173-BADDB307F564}" dt="2023-10-02T11:37:10.153" v="50" actId="20577"/>
        <pc:sldMkLst>
          <pc:docMk/>
          <pc:sldMk cId="859339219" sldId="323"/>
        </pc:sldMkLst>
        <pc:spChg chg="mod">
          <ac:chgData name="Michal Stoklasa" userId="7c7ba8f323bf6ffe" providerId="LiveId" clId="{5227B071-31BB-4C85-8173-BADDB307F564}" dt="2023-10-02T11:37:10.153" v="50" actId="20577"/>
          <ac:spMkLst>
            <pc:docMk/>
            <pc:sldMk cId="859339219" sldId="323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02.10.2023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0261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04832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95496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Viz předmět</a:t>
            </a:r>
            <a:r>
              <a:rPr lang="cs-CZ" baseline="0" dirty="0"/>
              <a:t> Marketingový výzkum na SU OPF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37392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Viz předmět</a:t>
            </a:r>
            <a:r>
              <a:rPr lang="cs-CZ" baseline="0" dirty="0"/>
              <a:t> Marketingový výzkum na SU OPF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04181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Viz předmět</a:t>
            </a:r>
            <a:r>
              <a:rPr lang="cs-CZ" baseline="0" dirty="0"/>
              <a:t> Marketingový výzkum na SU OPF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35722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Viz předmět</a:t>
            </a:r>
            <a:r>
              <a:rPr lang="cs-CZ" baseline="0" dirty="0"/>
              <a:t> Marketingový výzkum na SU OPF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15292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67732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09208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42022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81959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90068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31757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91897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85385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058821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273556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245968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129473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218046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94163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45490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023183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408315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853467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92319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041717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782179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800567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058006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513995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988748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53703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526701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http://www.businessinfo.cz/cs/clanky/typy-organizacnich-struktur-cleneni-2840.html#!&amp;chapter=5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877253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006035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28408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http://www.businessinfo.cz/cs/clanky/metody-marketingove-situacni-analyzy-2807.html#b3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563565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128181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29482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510369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185309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51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475385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52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32104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64635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53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287020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54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33556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55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670505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56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830820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57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480218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58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5446265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59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8634465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60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0540848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62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64807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78007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10944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err="1"/>
              <a:t>Kotler</a:t>
            </a:r>
            <a:r>
              <a:rPr lang="cs-CZ" dirty="0"/>
              <a:t> a Keller 2013, s. 123-124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96820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9070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200150"/>
            <a:ext cx="7467600" cy="3655314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8A2481B-5154-415F-B752-558547769AA3}" type="datetimeFigureOut">
              <a:rPr lang="cs-CZ" smtClean="0"/>
              <a:pPr/>
              <a:t>02.10.2023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056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lobaldata.com/" TargetMode="External"/><Relationship Id="rId3" Type="http://schemas.openxmlformats.org/officeDocument/2006/relationships/hyperlink" Target="http://www.nielsen.com/us/en/solutions/measurement/retail-measurement.html" TargetMode="External"/><Relationship Id="rId7" Type="http://schemas.openxmlformats.org/officeDocument/2006/relationships/hyperlink" Target="https://www.czso.cz/csu/czso/informacni_technologie_pm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zso.cz/csu/czso/zivotni_uroven_spotreba_domacnosti_prace" TargetMode="External"/><Relationship Id="rId5" Type="http://schemas.openxmlformats.org/officeDocument/2006/relationships/hyperlink" Target="https://www.czso.cz/csu/czso/spotrebni_kos_archiv" TargetMode="External"/><Relationship Id="rId4" Type="http://schemas.openxmlformats.org/officeDocument/2006/relationships/hyperlink" Target="http://www.ncsolutions.com/wp-content/uploads/2015/02/NCS_CaseStudy_Beer_022015.pdf" TargetMode="External"/><Relationship Id="rId9" Type="http://schemas.openxmlformats.org/officeDocument/2006/relationships/hyperlink" Target="http://www.euromonitor.com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cus-age.cz/m-journal/aktuality/studie--cesi-a-reklama-2020__s288x15027.html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unievydavatelu.cz/cs/unie_vydavatelu/medialni_data/vyzkum_ctenosti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z.cz/edee/content/micrositesutf/odpovednost2013/cs/socialni-odpovednost/korporatni-identita.html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utb.cz/file/24647_1_1/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ndtools.com/pages/article/newSTR_89.htm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699542"/>
            <a:ext cx="5112568" cy="216024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Strategický marketing – marketingové situační analýzy 2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1763688" y="3219822"/>
            <a:ext cx="3888432" cy="136815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Pokračování našeho zkoumání</a:t>
            </a: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956047" y="3723878"/>
            <a:ext cx="2016224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Ing. Michal Stoklasa, Ph.D.</a:t>
            </a:r>
          </a:p>
          <a:p>
            <a:pPr algn="r"/>
            <a:r>
              <a:rPr lang="cs-CZ" altLang="cs-CZ" sz="9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Strategický marketing</a:t>
            </a:r>
          </a:p>
        </p:txBody>
      </p:sp>
    </p:spTree>
    <p:extLst>
      <p:ext uri="{BB962C8B-B14F-4D97-AF65-F5344CB8AC3E}">
        <p14:creationId xmlns:p14="http://schemas.microsoft.com/office/powerpoint/2010/main" val="280633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23528" y="915566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>
                <a:solidFill>
                  <a:srgbClr val="002060"/>
                </a:solidFill>
              </a:rPr>
              <a:t>Pro rychloobrátkové (FCMG) zboží od firem provádějících Retail Audit On </a:t>
            </a:r>
            <a:r>
              <a:rPr lang="cs-CZ" sz="2000" dirty="0" err="1">
                <a:solidFill>
                  <a:srgbClr val="002060"/>
                </a:solidFill>
              </a:rPr>
              <a:t>Trade</a:t>
            </a:r>
            <a:r>
              <a:rPr lang="cs-CZ" sz="2000" dirty="0">
                <a:solidFill>
                  <a:srgbClr val="002060"/>
                </a:solidFill>
              </a:rPr>
              <a:t> a </a:t>
            </a:r>
            <a:r>
              <a:rPr lang="cs-CZ" sz="2000" dirty="0" err="1">
                <a:solidFill>
                  <a:srgbClr val="002060"/>
                </a:solidFill>
              </a:rPr>
              <a:t>Off</a:t>
            </a:r>
            <a:r>
              <a:rPr lang="cs-CZ" sz="2000" dirty="0">
                <a:solidFill>
                  <a:srgbClr val="002060"/>
                </a:solidFill>
              </a:rPr>
              <a:t> </a:t>
            </a:r>
            <a:r>
              <a:rPr lang="cs-CZ" sz="2000" dirty="0" err="1">
                <a:solidFill>
                  <a:srgbClr val="002060"/>
                </a:solidFill>
              </a:rPr>
              <a:t>Trade</a:t>
            </a:r>
            <a:r>
              <a:rPr lang="cs-CZ" sz="2000" dirty="0">
                <a:solidFill>
                  <a:srgbClr val="002060"/>
                </a:solidFill>
              </a:rPr>
              <a:t> – </a:t>
            </a:r>
            <a:r>
              <a:rPr lang="cs-CZ" sz="2000" dirty="0">
                <a:solidFill>
                  <a:srgbClr val="002060"/>
                </a:solidFill>
                <a:hlinkClick r:id="rId3"/>
              </a:rPr>
              <a:t>AC Nielsen</a:t>
            </a:r>
            <a:r>
              <a:rPr lang="cs-CZ" sz="2000" dirty="0">
                <a:solidFill>
                  <a:srgbClr val="002060"/>
                </a:solidFill>
              </a:rPr>
              <a:t> – </a:t>
            </a:r>
            <a:r>
              <a:rPr lang="cs-CZ" sz="2000" dirty="0">
                <a:solidFill>
                  <a:srgbClr val="002060"/>
                </a:solidFill>
                <a:hlinkClick r:id="rId4"/>
              </a:rPr>
              <a:t>konkrétní část zaměřená na pivo</a:t>
            </a:r>
            <a:r>
              <a:rPr lang="cs-CZ" sz="2000" dirty="0">
                <a:solidFill>
                  <a:srgbClr val="002060"/>
                </a:solidFill>
              </a:rPr>
              <a:t>, MEM RB, Dataservis. </a:t>
            </a:r>
          </a:p>
          <a:p>
            <a:r>
              <a:rPr lang="cs-CZ" sz="2000" dirty="0">
                <a:solidFill>
                  <a:srgbClr val="002060"/>
                </a:solidFill>
              </a:rPr>
              <a:t>Data ze statistických úřadů – spotřeba, </a:t>
            </a:r>
            <a:r>
              <a:rPr lang="cs-CZ" sz="2000" dirty="0">
                <a:solidFill>
                  <a:srgbClr val="002060"/>
                </a:solidFill>
                <a:hlinkClick r:id="rId5"/>
              </a:rPr>
              <a:t>spotřební koše</a:t>
            </a:r>
            <a:r>
              <a:rPr lang="cs-CZ" sz="2000" dirty="0">
                <a:solidFill>
                  <a:srgbClr val="002060"/>
                </a:solidFill>
              </a:rPr>
              <a:t>, </a:t>
            </a:r>
            <a:r>
              <a:rPr lang="cs-CZ" sz="2000" dirty="0">
                <a:solidFill>
                  <a:srgbClr val="002060"/>
                </a:solidFill>
                <a:hlinkClick r:id="rId6"/>
              </a:rPr>
              <a:t>vybavení domácností </a:t>
            </a:r>
            <a:r>
              <a:rPr lang="cs-CZ" sz="2000" dirty="0">
                <a:solidFill>
                  <a:srgbClr val="002060"/>
                </a:solidFill>
              </a:rPr>
              <a:t>(</a:t>
            </a:r>
            <a:r>
              <a:rPr lang="cs-CZ" sz="2000" dirty="0">
                <a:solidFill>
                  <a:srgbClr val="002060"/>
                </a:solidFill>
                <a:hlinkClick r:id="rId7"/>
              </a:rPr>
              <a:t>IT</a:t>
            </a:r>
            <a:r>
              <a:rPr lang="cs-CZ" sz="2000" dirty="0">
                <a:solidFill>
                  <a:srgbClr val="002060"/>
                </a:solidFill>
              </a:rPr>
              <a:t>) apod. </a:t>
            </a:r>
          </a:p>
          <a:p>
            <a:r>
              <a:rPr lang="cs-CZ" sz="2000" dirty="0">
                <a:solidFill>
                  <a:srgbClr val="002060"/>
                </a:solidFill>
              </a:rPr>
              <a:t>Zakoupená studie od poradenských firem – </a:t>
            </a:r>
            <a:r>
              <a:rPr lang="cs-CZ" sz="2000" dirty="0" err="1">
                <a:solidFill>
                  <a:srgbClr val="002060"/>
                </a:solidFill>
              </a:rPr>
              <a:t>Datamonitor</a:t>
            </a:r>
            <a:r>
              <a:rPr lang="cs-CZ" sz="2000" dirty="0">
                <a:solidFill>
                  <a:srgbClr val="002060"/>
                </a:solidFill>
              </a:rPr>
              <a:t> do 2015, pak </a:t>
            </a:r>
            <a:r>
              <a:rPr lang="cs-CZ" sz="2000" dirty="0">
                <a:solidFill>
                  <a:srgbClr val="002060"/>
                </a:solidFill>
                <a:hlinkClick r:id="rId8"/>
              </a:rPr>
              <a:t>GlobalData</a:t>
            </a:r>
            <a:r>
              <a:rPr lang="cs-CZ" sz="2000" dirty="0">
                <a:solidFill>
                  <a:srgbClr val="002060"/>
                </a:solidFill>
              </a:rPr>
              <a:t>, </a:t>
            </a:r>
            <a:r>
              <a:rPr lang="cs-CZ" sz="2000" dirty="0">
                <a:solidFill>
                  <a:srgbClr val="002060"/>
                </a:solidFill>
                <a:hlinkClick r:id="rId9"/>
              </a:rPr>
              <a:t>Euromonitor</a:t>
            </a:r>
            <a:r>
              <a:rPr lang="cs-CZ" sz="2000" dirty="0">
                <a:solidFill>
                  <a:srgbClr val="002060"/>
                </a:solidFill>
              </a:rPr>
              <a:t>, </a:t>
            </a:r>
            <a:r>
              <a:rPr lang="cs-CZ" sz="2000" dirty="0" err="1">
                <a:solidFill>
                  <a:srgbClr val="002060"/>
                </a:solidFill>
              </a:rPr>
              <a:t>Deloitte</a:t>
            </a:r>
            <a:r>
              <a:rPr lang="cs-CZ" sz="2000" dirty="0">
                <a:solidFill>
                  <a:srgbClr val="002060"/>
                </a:solidFill>
              </a:rPr>
              <a:t>, </a:t>
            </a:r>
            <a:r>
              <a:rPr lang="cs-CZ" sz="2000" dirty="0" err="1">
                <a:solidFill>
                  <a:srgbClr val="002060"/>
                </a:solidFill>
              </a:rPr>
              <a:t>Accenture</a:t>
            </a:r>
            <a:r>
              <a:rPr lang="cs-CZ" sz="2000" dirty="0">
                <a:solidFill>
                  <a:srgbClr val="002060"/>
                </a:solidFill>
              </a:rPr>
              <a:t>).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Realizace vlastního primárního šetření. </a:t>
            </a:r>
          </a:p>
          <a:p>
            <a:r>
              <a:rPr lang="cs-CZ" sz="2000" dirty="0">
                <a:solidFill>
                  <a:srgbClr val="002060"/>
                </a:solidFill>
              </a:rPr>
              <a:t>Nákup exkluzivního výzkumu.</a:t>
            </a:r>
          </a:p>
          <a:p>
            <a:endParaRPr lang="cs-CZ" sz="2000" dirty="0">
              <a:solidFill>
                <a:srgbClr val="002060"/>
              </a:solidFill>
            </a:endParaRPr>
          </a:p>
          <a:p>
            <a:r>
              <a:rPr lang="cs-CZ" sz="2000" b="1" dirty="0">
                <a:solidFill>
                  <a:srgbClr val="002060"/>
                </a:solidFill>
              </a:rPr>
              <a:t>V praxi kombinace všech možností.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07504" y="195486"/>
            <a:ext cx="8136904" cy="507703"/>
          </a:xfrm>
        </p:spPr>
        <p:txBody>
          <a:bodyPr/>
          <a:lstStyle/>
          <a:p>
            <a:r>
              <a:rPr lang="it-IT" dirty="0"/>
              <a:t>Data pro analýzu poptávky (Kozel, 2011, s. 227)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71203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>
                <a:solidFill>
                  <a:srgbClr val="002060"/>
                </a:solidFill>
              </a:rPr>
              <a:t>Identifikace směru současného vývoje.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Jaké nové poznatky jsou v naší oblasti.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Co se chystá v budoucnu a bude to pro nás nějakým způsobem použitelné?</a:t>
            </a:r>
          </a:p>
          <a:p>
            <a:r>
              <a:rPr lang="cs-CZ" sz="2000" dirty="0">
                <a:solidFill>
                  <a:srgbClr val="002060"/>
                </a:solidFill>
              </a:rPr>
              <a:t>Zmapování metod-postupů , které používají konkurenční firmy (analýza konkurence).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Zvážení vlastních možností.</a:t>
            </a:r>
          </a:p>
          <a:p>
            <a:endParaRPr lang="cs-CZ" sz="2000" dirty="0">
              <a:solidFill>
                <a:srgbClr val="002060"/>
              </a:solidFill>
            </a:endParaRPr>
          </a:p>
          <a:p>
            <a:r>
              <a:rPr lang="cs-CZ" sz="2000" dirty="0">
                <a:solidFill>
                  <a:srgbClr val="002060"/>
                </a:solidFill>
              </a:rPr>
              <a:t>Jak? Kde? Za kolik?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07504" y="195486"/>
            <a:ext cx="8136904" cy="507703"/>
          </a:xfrm>
        </p:spPr>
        <p:txBody>
          <a:bodyPr/>
          <a:lstStyle/>
          <a:p>
            <a:r>
              <a:rPr lang="cs-CZ" dirty="0"/>
              <a:t>3.2 Analýza vědeckotechnického rozvoje</a:t>
            </a:r>
          </a:p>
        </p:txBody>
      </p:sp>
    </p:spTree>
    <p:extLst>
      <p:ext uri="{BB962C8B-B14F-4D97-AF65-F5344CB8AC3E}">
        <p14:creationId xmlns:p14="http://schemas.microsoft.com/office/powerpoint/2010/main" val="25835591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>
                <a:solidFill>
                  <a:srgbClr val="002060"/>
                </a:solidFill>
              </a:rPr>
              <a:t>Demografické a geografické možnosti.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Zaměstnanost.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Přírodní lokality – NP, CHKO.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Spolupráce s různými ekologickými nebo státními agenturami.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Možnosti energií a infrastrukturních sítí.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Zvážení ekologického přístupu-výdaje vs. ekologické zdroje.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07504" y="195486"/>
            <a:ext cx="8136904" cy="507703"/>
          </a:xfrm>
        </p:spPr>
        <p:txBody>
          <a:bodyPr/>
          <a:lstStyle/>
          <a:p>
            <a:r>
              <a:rPr lang="cs-CZ" dirty="0"/>
              <a:t>3.3 Analýza regionu</a:t>
            </a:r>
          </a:p>
        </p:txBody>
      </p:sp>
    </p:spTree>
    <p:extLst>
      <p:ext uri="{BB962C8B-B14F-4D97-AF65-F5344CB8AC3E}">
        <p14:creationId xmlns:p14="http://schemas.microsoft.com/office/powerpoint/2010/main" val="16108579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>
                <a:solidFill>
                  <a:srgbClr val="002060"/>
                </a:solidFill>
              </a:rPr>
              <a:t>Testování nového produktu (nápady, prototypy).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Testování obalu.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Testování značky – všechny aspekty.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Senzorické testy.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Testy porovnávající s konkurencí.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Výzkum vnímání (percepce).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Výzkumy velikosti trhu – produktových kategorií.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07504" y="195486"/>
            <a:ext cx="8136904" cy="507703"/>
          </a:xfrm>
        </p:spPr>
        <p:txBody>
          <a:bodyPr/>
          <a:lstStyle/>
          <a:p>
            <a:r>
              <a:rPr lang="it-IT" dirty="0"/>
              <a:t>3.4 Specifické analýzy pro produkt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651816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915566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>
                <a:solidFill>
                  <a:srgbClr val="002060"/>
                </a:solidFill>
              </a:rPr>
              <a:t>Cenovým výzkumem můžeme zjistit např.: </a:t>
            </a:r>
          </a:p>
          <a:p>
            <a:pPr lvl="1"/>
            <a:r>
              <a:rPr lang="cs-CZ" sz="1600" dirty="0">
                <a:solidFill>
                  <a:srgbClr val="002060"/>
                </a:solidFill>
              </a:rPr>
              <a:t>jakou cenu zákazník očekává, </a:t>
            </a:r>
          </a:p>
          <a:p>
            <a:pPr lvl="1"/>
            <a:r>
              <a:rPr lang="cs-CZ" sz="1600" dirty="0">
                <a:solidFill>
                  <a:srgbClr val="002060"/>
                </a:solidFill>
              </a:rPr>
              <a:t>v jakých cenových polohách je produkt přijatelný, </a:t>
            </a:r>
          </a:p>
          <a:p>
            <a:pPr lvl="1"/>
            <a:r>
              <a:rPr lang="cs-CZ" sz="1600" dirty="0">
                <a:solidFill>
                  <a:srgbClr val="002060"/>
                </a:solidFill>
              </a:rPr>
              <a:t>jakou cenu je ještě zákazník ochoten zaplatit, </a:t>
            </a:r>
          </a:p>
          <a:p>
            <a:pPr lvl="1"/>
            <a:r>
              <a:rPr lang="cs-CZ" sz="1600" dirty="0">
                <a:solidFill>
                  <a:srgbClr val="002060"/>
                </a:solidFill>
              </a:rPr>
              <a:t>od jaké cenové polohy už je produkt naprosto nepřijatelný. </a:t>
            </a:r>
          </a:p>
          <a:p>
            <a:r>
              <a:rPr lang="cs-CZ" sz="2000" dirty="0">
                <a:solidFill>
                  <a:srgbClr val="002060"/>
                </a:solidFill>
              </a:rPr>
              <a:t>Výzkum cenové pružnosti (elasticity).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Testy vnímání ceny.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Testy cenové pružnosti.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Testy cenových prahů.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Testy pozice ceny na trhu.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Testy akceptace ceny.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07504" y="195486"/>
            <a:ext cx="8136904" cy="507703"/>
          </a:xfrm>
        </p:spPr>
        <p:txBody>
          <a:bodyPr/>
          <a:lstStyle/>
          <a:p>
            <a:r>
              <a:rPr lang="it-IT" dirty="0"/>
              <a:t>3.5 Specifické analýzy pro cenu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927777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>
                <a:solidFill>
                  <a:srgbClr val="002060"/>
                </a:solidFill>
              </a:rPr>
              <a:t>Cílem výzkumu distribuce je zjistit potenciální možnosti zvýšení odbytu, popř. odstranění tzv. distribučních chyb, budování a výběr distribučních cest jednotlivých distribučních článků, spolupráce s místními orgány při rozmísťování prodejních jednotek, zjištění potřeb řešených v místě nákupu. </a:t>
            </a:r>
          </a:p>
          <a:p>
            <a:r>
              <a:rPr lang="cs-CZ" sz="2000" dirty="0">
                <a:solidFill>
                  <a:srgbClr val="002060"/>
                </a:solidFill>
              </a:rPr>
              <a:t>Výzkumy umístění skladů.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Výzkumy umístění prodejen.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Výzkumy umístění produktů v prodejnách.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Výzkumy aktivit v distribuční cestě.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07504" y="195486"/>
            <a:ext cx="8136904" cy="507703"/>
          </a:xfrm>
        </p:spPr>
        <p:txBody>
          <a:bodyPr/>
          <a:lstStyle/>
          <a:p>
            <a:r>
              <a:rPr lang="it-IT" dirty="0"/>
              <a:t>3.6 Specifické analýzy pro distribuci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44055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>
                <a:solidFill>
                  <a:srgbClr val="002060"/>
                </a:solidFill>
              </a:rPr>
              <a:t>Testování inzerátů.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Testování TV spotů.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Testování spotů v rádiu.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Testování sloganů.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Testování grafických návrhů.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Testování vybavení si reklamy.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Masové výzkumy celého komunikačního trhu – která média ovlivňují které zákazníky, jak atd.</a:t>
            </a:r>
          </a:p>
          <a:p>
            <a:pPr lvl="1"/>
            <a:r>
              <a:rPr lang="cs-CZ" sz="2000" dirty="0">
                <a:solidFill>
                  <a:srgbClr val="002060"/>
                </a:solidFill>
                <a:hlinkClick r:id="rId3"/>
              </a:rPr>
              <a:t>Výzkum: Češi a reklama 2020</a:t>
            </a:r>
            <a:r>
              <a:rPr lang="cs-CZ" sz="2000" dirty="0">
                <a:solidFill>
                  <a:srgbClr val="002060"/>
                </a:solidFill>
              </a:rPr>
              <a:t>.</a:t>
            </a:r>
          </a:p>
          <a:p>
            <a:pPr lvl="1"/>
            <a:r>
              <a:rPr lang="cs-CZ" sz="2000" dirty="0">
                <a:solidFill>
                  <a:srgbClr val="002060"/>
                </a:solidFill>
                <a:hlinkClick r:id="rId4"/>
              </a:rPr>
              <a:t>Media projekt</a:t>
            </a:r>
            <a:r>
              <a:rPr lang="cs-CZ" sz="2000" dirty="0">
                <a:solidFill>
                  <a:srgbClr val="002060"/>
                </a:solidFill>
              </a:rPr>
              <a:t>. 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07504" y="195486"/>
            <a:ext cx="8136904" cy="507703"/>
          </a:xfrm>
        </p:spPr>
        <p:txBody>
          <a:bodyPr/>
          <a:lstStyle/>
          <a:p>
            <a:r>
              <a:rPr lang="cs-CZ" dirty="0"/>
              <a:t>3.7 Specifické analýzy pro komunikaci</a:t>
            </a:r>
          </a:p>
        </p:txBody>
      </p:sp>
    </p:spTree>
    <p:extLst>
      <p:ext uri="{BB962C8B-B14F-4D97-AF65-F5344CB8AC3E}">
        <p14:creationId xmlns:p14="http://schemas.microsoft.com/office/powerpoint/2010/main" val="27938189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23528" y="915566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>
                <a:solidFill>
                  <a:srgbClr val="002060"/>
                </a:solidFill>
              </a:rPr>
              <a:t>Značka = </a:t>
            </a:r>
            <a:r>
              <a:rPr lang="cs-CZ" sz="2000" i="1" dirty="0">
                <a:solidFill>
                  <a:srgbClr val="002060"/>
                </a:solidFill>
              </a:rPr>
              <a:t>„Značka je jméno, název, znak, výtvarný projev nebo kombinace předchozích prvků. Jejím smyslem je odlišení zboží nebo služeb jednoho prodejce nebo skupiny prodejců od zboží nebo služeb konkurenčních prodejců.“ </a:t>
            </a:r>
            <a:r>
              <a:rPr lang="cs-CZ" sz="2000" dirty="0">
                <a:solidFill>
                  <a:srgbClr val="002060"/>
                </a:solidFill>
              </a:rPr>
              <a:t>(Vysekalová, 2011, s. 136) Značka má emocionální a racionální část (</a:t>
            </a:r>
            <a:r>
              <a:rPr lang="cs-CZ" sz="2000" dirty="0" err="1">
                <a:solidFill>
                  <a:srgbClr val="002060"/>
                </a:solidFill>
              </a:rPr>
              <a:t>brand</a:t>
            </a:r>
            <a:r>
              <a:rPr lang="cs-CZ" sz="2000" dirty="0">
                <a:solidFill>
                  <a:srgbClr val="002060"/>
                </a:solidFill>
              </a:rPr>
              <a:t> </a:t>
            </a:r>
            <a:r>
              <a:rPr lang="cs-CZ" sz="2000" dirty="0" err="1">
                <a:solidFill>
                  <a:srgbClr val="002060"/>
                </a:solidFill>
              </a:rPr>
              <a:t>name</a:t>
            </a:r>
            <a:r>
              <a:rPr lang="cs-CZ" sz="2000" dirty="0">
                <a:solidFill>
                  <a:srgbClr val="002060"/>
                </a:solidFill>
              </a:rPr>
              <a:t>, logo, slogan, story, </a:t>
            </a:r>
            <a:r>
              <a:rPr lang="cs-CZ" sz="2000" dirty="0" err="1">
                <a:solidFill>
                  <a:srgbClr val="002060"/>
                </a:solidFill>
              </a:rPr>
              <a:t>message</a:t>
            </a:r>
            <a:r>
              <a:rPr lang="cs-CZ" sz="2000" dirty="0">
                <a:solidFill>
                  <a:srgbClr val="002060"/>
                </a:solidFill>
              </a:rPr>
              <a:t>).</a:t>
            </a:r>
          </a:p>
          <a:p>
            <a:r>
              <a:rPr lang="cs-CZ" sz="2000" dirty="0" err="1">
                <a:solidFill>
                  <a:srgbClr val="002060"/>
                </a:solidFill>
              </a:rPr>
              <a:t>Trackingová</a:t>
            </a:r>
            <a:r>
              <a:rPr lang="cs-CZ" sz="2000" dirty="0">
                <a:solidFill>
                  <a:srgbClr val="002060"/>
                </a:solidFill>
              </a:rPr>
              <a:t> studie – monitoruje sílu /zdraví značky v průběhu času (životního cyklu), někdy porovnává s konkurencí. Studie by tedy měla obsahovat ustálené otázky a být na vzorku současných zákazníků. Založena na 4 indikátorech, viz dále. </a:t>
            </a:r>
          </a:p>
          <a:p>
            <a:r>
              <a:rPr lang="cs-CZ" sz="2000" dirty="0">
                <a:solidFill>
                  <a:srgbClr val="002060"/>
                </a:solidFill>
              </a:rPr>
              <a:t>Brand audit – komplexní audit značky, pokrývá všechny oblasti značky. Audit se provádí na koncových zákaznících, na zaměstnancích, ale i v samotných prostorách firmy (odhalí vnitřní/vnější pohled na značku). 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07504" y="195486"/>
            <a:ext cx="8136904" cy="507703"/>
          </a:xfrm>
        </p:spPr>
        <p:txBody>
          <a:bodyPr/>
          <a:lstStyle/>
          <a:p>
            <a:r>
              <a:rPr lang="cs-CZ" dirty="0"/>
              <a:t>3.8 Analýza značky – velmi častá doplňková analýza</a:t>
            </a:r>
          </a:p>
        </p:txBody>
      </p:sp>
    </p:spTree>
    <p:extLst>
      <p:ext uri="{BB962C8B-B14F-4D97-AF65-F5344CB8AC3E}">
        <p14:creationId xmlns:p14="http://schemas.microsoft.com/office/powerpoint/2010/main" val="29125996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15566"/>
            <a:ext cx="8496944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>
                <a:solidFill>
                  <a:srgbClr val="002060"/>
                </a:solidFill>
              </a:rPr>
              <a:t>Logo – asociace obrazové (Renault). Asociační test se všemi myslitelnými variantami, test charakteristik líbivosti. </a:t>
            </a:r>
          </a:p>
          <a:p>
            <a:r>
              <a:rPr lang="cs-CZ" sz="2000" dirty="0">
                <a:solidFill>
                  <a:srgbClr val="002060"/>
                </a:solidFill>
              </a:rPr>
              <a:t>Název značky - asociace slovní (koberec Hoven). Asociační test, srovnávání variant, hodnocení.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Slogan – vhodnost, skryté významy. </a:t>
            </a:r>
          </a:p>
          <a:p>
            <a:r>
              <a:rPr lang="cs-CZ" sz="2000" dirty="0">
                <a:solidFill>
                  <a:srgbClr val="002060"/>
                </a:solidFill>
              </a:rPr>
              <a:t>Story (příběh) – námi vytvořená historie a příběh, se kterými značka operuje.</a:t>
            </a:r>
          </a:p>
          <a:p>
            <a:r>
              <a:rPr lang="cs-CZ" sz="2000" dirty="0" err="1">
                <a:solidFill>
                  <a:srgbClr val="002060"/>
                </a:solidFill>
              </a:rPr>
              <a:t>Message</a:t>
            </a:r>
            <a:r>
              <a:rPr lang="cs-CZ" sz="2000" dirty="0">
                <a:solidFill>
                  <a:srgbClr val="002060"/>
                </a:solidFill>
              </a:rPr>
              <a:t> (zpráva) – základní sdělení, které značka říká (jak uživateli, tak o uživateli).</a:t>
            </a:r>
          </a:p>
          <a:p>
            <a:endParaRPr lang="cs-CZ" sz="2000" dirty="0">
              <a:solidFill>
                <a:srgbClr val="002060"/>
              </a:solidFill>
            </a:endParaRPr>
          </a:p>
          <a:p>
            <a:r>
              <a:rPr lang="cs-CZ" sz="2000" dirty="0">
                <a:solidFill>
                  <a:srgbClr val="002060"/>
                </a:solidFill>
              </a:rPr>
              <a:t>Vše musí být integrované = hodí se to k sobě navzájem? Příklad </a:t>
            </a:r>
            <a:r>
              <a:rPr lang="cs-CZ" sz="2000" dirty="0">
                <a:solidFill>
                  <a:srgbClr val="002060"/>
                </a:solidFill>
                <a:hlinkClick r:id="rId3"/>
              </a:rPr>
              <a:t>ČEZ</a:t>
            </a:r>
            <a:r>
              <a:rPr lang="cs-CZ" sz="2000" dirty="0">
                <a:solidFill>
                  <a:srgbClr val="002060"/>
                </a:solidFill>
              </a:rPr>
              <a:t>. </a:t>
            </a:r>
            <a:r>
              <a:rPr lang="cs-CZ" sz="2000" dirty="0">
                <a:solidFill>
                  <a:srgbClr val="002060"/>
                </a:solidFill>
                <a:hlinkClick r:id="rId4"/>
              </a:rPr>
              <a:t>Tescoma</a:t>
            </a:r>
            <a:r>
              <a:rPr lang="cs-CZ" sz="2000" dirty="0">
                <a:solidFill>
                  <a:srgbClr val="002060"/>
                </a:solidFill>
              </a:rPr>
              <a:t>. 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07504" y="195486"/>
            <a:ext cx="8136904" cy="507703"/>
          </a:xfrm>
        </p:spPr>
        <p:txBody>
          <a:bodyPr/>
          <a:lstStyle/>
          <a:p>
            <a:r>
              <a:rPr lang="pl-PL" dirty="0"/>
              <a:t>Jak bych měřil atributy značky?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313437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>
                <a:solidFill>
                  <a:srgbClr val="002060"/>
                </a:solidFill>
              </a:rPr>
              <a:t>Ideálně vše a ještě více, ale to není reálné, proto měřím alespoň důležité části (Kozel, 2011, s. 254):</a:t>
            </a:r>
          </a:p>
          <a:p>
            <a:pPr lvl="1"/>
            <a:r>
              <a:rPr lang="cs-CZ" sz="2000" dirty="0">
                <a:solidFill>
                  <a:srgbClr val="002060"/>
                </a:solidFill>
              </a:rPr>
              <a:t>Povědomí o značce (</a:t>
            </a:r>
            <a:r>
              <a:rPr lang="cs-CZ" sz="2000" dirty="0" err="1">
                <a:solidFill>
                  <a:srgbClr val="002060"/>
                </a:solidFill>
              </a:rPr>
              <a:t>brand</a:t>
            </a:r>
            <a:r>
              <a:rPr lang="cs-CZ" sz="2000" dirty="0">
                <a:solidFill>
                  <a:srgbClr val="002060"/>
                </a:solidFill>
              </a:rPr>
              <a:t> </a:t>
            </a:r>
            <a:r>
              <a:rPr lang="cs-CZ" sz="2000" dirty="0" err="1">
                <a:solidFill>
                  <a:srgbClr val="002060"/>
                </a:solidFill>
              </a:rPr>
              <a:t>awareness</a:t>
            </a:r>
            <a:r>
              <a:rPr lang="cs-CZ" sz="2000" dirty="0">
                <a:solidFill>
                  <a:srgbClr val="002060"/>
                </a:solidFill>
              </a:rPr>
              <a:t>) – znalost (spontánní/podpořená), TOM, oblíbenost, znalost komunikace/kampaní.</a:t>
            </a:r>
          </a:p>
          <a:p>
            <a:pPr lvl="1"/>
            <a:r>
              <a:rPr lang="cs-CZ" sz="2000" dirty="0">
                <a:solidFill>
                  <a:srgbClr val="002060"/>
                </a:solidFill>
              </a:rPr>
              <a:t>Emocionální hodnocení značek – důvěryhodnost, sympatičnost, respekt, inovativnost.</a:t>
            </a:r>
          </a:p>
          <a:p>
            <a:pPr lvl="1"/>
            <a:r>
              <a:rPr lang="cs-CZ" sz="2000" dirty="0">
                <a:solidFill>
                  <a:srgbClr val="002060"/>
                </a:solidFill>
              </a:rPr>
              <a:t>Racionální hodnocení značek – spolehlivost, spokojenost, důležitost, diferenciace od konkurence.</a:t>
            </a:r>
          </a:p>
          <a:p>
            <a:pPr lvl="1"/>
            <a:r>
              <a:rPr lang="cs-CZ" sz="2000" dirty="0">
                <a:solidFill>
                  <a:srgbClr val="002060"/>
                </a:solidFill>
              </a:rPr>
              <a:t>Preference značek – které značky spotřebitel preferuje a proč.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Výsledkem je percepční mapa (mapa positioningu), nebo pyramida značky. 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07504" y="195486"/>
            <a:ext cx="8136904" cy="507703"/>
          </a:xfrm>
        </p:spPr>
        <p:txBody>
          <a:bodyPr/>
          <a:lstStyle/>
          <a:p>
            <a:r>
              <a:rPr lang="cs-CZ" dirty="0"/>
              <a:t>Co chci měřit?</a:t>
            </a:r>
          </a:p>
        </p:txBody>
      </p:sp>
    </p:spTree>
    <p:extLst>
      <p:ext uri="{BB962C8B-B14F-4D97-AF65-F5344CB8AC3E}">
        <p14:creationId xmlns:p14="http://schemas.microsoft.com/office/powerpoint/2010/main" val="3407436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3.X Specifické analýzy.</a:t>
            </a:r>
          </a:p>
          <a:p>
            <a:r>
              <a:rPr lang="cs-CZ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Vnitřní analýzy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Obsah přednášky</a:t>
            </a:r>
          </a:p>
        </p:txBody>
      </p:sp>
    </p:spTree>
    <p:extLst>
      <p:ext uri="{BB962C8B-B14F-4D97-AF65-F5344CB8AC3E}">
        <p14:creationId xmlns:p14="http://schemas.microsoft.com/office/powerpoint/2010/main" val="29975437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07504" y="195486"/>
            <a:ext cx="8136904" cy="507703"/>
          </a:xfrm>
        </p:spPr>
        <p:txBody>
          <a:bodyPr/>
          <a:lstStyle/>
          <a:p>
            <a:r>
              <a:rPr lang="cs-CZ" dirty="0"/>
              <a:t>Klasický příklad poziční mapy</a:t>
            </a:r>
          </a:p>
        </p:txBody>
      </p:sp>
      <p:pic>
        <p:nvPicPr>
          <p:cNvPr id="4" name="Zástupný symbol pro obsah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843558"/>
            <a:ext cx="5085287" cy="3813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419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07504" y="195486"/>
            <a:ext cx="8136904" cy="507703"/>
          </a:xfrm>
        </p:spPr>
        <p:txBody>
          <a:bodyPr/>
          <a:lstStyle/>
          <a:p>
            <a:r>
              <a:rPr lang="cs-CZ" dirty="0"/>
              <a:t>Poziční mapa s pomocí hvězdice</a:t>
            </a:r>
          </a:p>
        </p:txBody>
      </p:sp>
      <p:pic>
        <p:nvPicPr>
          <p:cNvPr id="4" name="Zástupný symbol pro obsah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76" y="843558"/>
            <a:ext cx="5040560" cy="3808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6506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77155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>
                <a:solidFill>
                  <a:srgbClr val="002060"/>
                </a:solidFill>
              </a:rPr>
              <a:t>1. AWARENESS:</a:t>
            </a:r>
          </a:p>
          <a:p>
            <a:pPr lvl="1"/>
            <a:r>
              <a:rPr lang="cs-CZ" sz="2000" dirty="0">
                <a:solidFill>
                  <a:srgbClr val="002060"/>
                </a:solidFill>
              </a:rPr>
              <a:t>INDIKÁTORY: TOM (top of mind), podpořená nebo spontánní znalost. </a:t>
            </a:r>
          </a:p>
          <a:p>
            <a:pPr lvl="1"/>
            <a:r>
              <a:rPr lang="cs-CZ" sz="2000" dirty="0">
                <a:solidFill>
                  <a:srgbClr val="002060"/>
                </a:solidFill>
              </a:rPr>
              <a:t>POPIS: Zkoumáme respondentovo rozpoznání značky (dřívější seznámení) nebo vybavení si značky (předchozí zkušenost). Větší šanci k nákupu má značka, kterou si respondent vybaví sám jako první, než značka, kterou mu musí něco připomenout. </a:t>
            </a:r>
          </a:p>
          <a:p>
            <a:r>
              <a:rPr lang="cs-CZ" sz="2000" dirty="0">
                <a:solidFill>
                  <a:srgbClr val="002060"/>
                </a:solidFill>
              </a:rPr>
              <a:t>2. USAGE:</a:t>
            </a:r>
          </a:p>
          <a:p>
            <a:pPr lvl="1"/>
            <a:r>
              <a:rPr lang="cs-CZ" sz="2000" dirty="0">
                <a:solidFill>
                  <a:srgbClr val="002060"/>
                </a:solidFill>
              </a:rPr>
              <a:t>INDIKÁTORY: použití, místa, příležitosti, frekvence.</a:t>
            </a:r>
          </a:p>
          <a:p>
            <a:pPr lvl="1"/>
            <a:r>
              <a:rPr lang="cs-CZ" sz="2000" dirty="0">
                <a:solidFill>
                  <a:srgbClr val="002060"/>
                </a:solidFill>
              </a:rPr>
              <a:t>POPIS: Použití / užití / konzumace značky sleduje chování spotřebitele a jeho preference vůči konkurenci ve smyslu podílu značky na jeho nákupu.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07504" y="195486"/>
            <a:ext cx="8136904" cy="507703"/>
          </a:xfrm>
        </p:spPr>
        <p:txBody>
          <a:bodyPr/>
          <a:lstStyle/>
          <a:p>
            <a:r>
              <a:rPr lang="cs-CZ" dirty="0"/>
              <a:t>Indikátory </a:t>
            </a:r>
            <a:r>
              <a:rPr lang="cs-CZ" dirty="0" err="1"/>
              <a:t>trackingové</a:t>
            </a:r>
            <a:r>
              <a:rPr lang="cs-CZ" dirty="0"/>
              <a:t> studie 1</a:t>
            </a:r>
          </a:p>
        </p:txBody>
      </p:sp>
    </p:spTree>
    <p:extLst>
      <p:ext uri="{BB962C8B-B14F-4D97-AF65-F5344CB8AC3E}">
        <p14:creationId xmlns:p14="http://schemas.microsoft.com/office/powerpoint/2010/main" val="5352468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23528" y="737499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>
                <a:solidFill>
                  <a:srgbClr val="002060"/>
                </a:solidFill>
              </a:rPr>
              <a:t>3. BRAND ATTITUDES AND PERCEPTIONS:</a:t>
            </a:r>
          </a:p>
          <a:p>
            <a:r>
              <a:rPr lang="cs-CZ" sz="2000" dirty="0">
                <a:solidFill>
                  <a:srgbClr val="002060"/>
                </a:solidFill>
              </a:rPr>
              <a:t>INDIKÁTORY: image značky, spokojenost se značkou, loajalita ke značce, vnímání značky </a:t>
            </a:r>
          </a:p>
          <a:p>
            <a:r>
              <a:rPr lang="cs-CZ" sz="2000" dirty="0">
                <a:solidFill>
                  <a:srgbClr val="002060"/>
                </a:solidFill>
              </a:rPr>
              <a:t>POPIS: Spontánní asociace, racionální a emocionální benefity tvoří hlavní složky image značky. Dalšími parametry jsou oblasti spojené se zákaznickou spokojeností a loajalitou, respektive emoční loajalitou. Přes budování image značky lze budovat rovněž image celé společnosti. </a:t>
            </a:r>
          </a:p>
          <a:p>
            <a:r>
              <a:rPr lang="cs-CZ" sz="2000" dirty="0">
                <a:solidFill>
                  <a:srgbClr val="002060"/>
                </a:solidFill>
              </a:rPr>
              <a:t>4. PURCHASE INTENT:</a:t>
            </a:r>
          </a:p>
          <a:p>
            <a:r>
              <a:rPr lang="cs-CZ" sz="2000" dirty="0">
                <a:solidFill>
                  <a:srgbClr val="002060"/>
                </a:solidFill>
              </a:rPr>
              <a:t>INDIKÁTORY: ochota značku nakupovat i v budoucnu / po shlédnut komunikace, zvýšení/snížení častosti / objemu nákupu, ochota značku doporučit.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POPIS: představuje zásadní informace o tom, zda spotřebitel značku bude i nadále zařazovat do svého nákupního koše.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07504" y="195486"/>
            <a:ext cx="8136904" cy="507703"/>
          </a:xfrm>
        </p:spPr>
        <p:txBody>
          <a:bodyPr/>
          <a:lstStyle/>
          <a:p>
            <a:r>
              <a:rPr lang="cs-CZ" dirty="0"/>
              <a:t>Indikátory </a:t>
            </a:r>
            <a:r>
              <a:rPr lang="cs-CZ" dirty="0" err="1"/>
              <a:t>trackingové</a:t>
            </a:r>
            <a:r>
              <a:rPr lang="cs-CZ" dirty="0"/>
              <a:t> studie 2</a:t>
            </a:r>
          </a:p>
        </p:txBody>
      </p:sp>
    </p:spTree>
    <p:extLst>
      <p:ext uri="{BB962C8B-B14F-4D97-AF65-F5344CB8AC3E}">
        <p14:creationId xmlns:p14="http://schemas.microsoft.com/office/powerpoint/2010/main" val="18387025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>
                <a:solidFill>
                  <a:srgbClr val="002060"/>
                </a:solidFill>
              </a:rPr>
              <a:t>Brand </a:t>
            </a:r>
            <a:r>
              <a:rPr lang="cs-CZ" sz="2000" dirty="0" err="1">
                <a:solidFill>
                  <a:srgbClr val="002060"/>
                </a:solidFill>
              </a:rPr>
              <a:t>equity</a:t>
            </a:r>
            <a:r>
              <a:rPr lang="cs-CZ" sz="2000" dirty="0">
                <a:solidFill>
                  <a:srgbClr val="002060"/>
                </a:solidFill>
              </a:rPr>
              <a:t> – analýza zaměřená na známé značky a jejich stěžejní úspěšné části. Základní princip – známá značka generuje větší přidanou hodnotu. Propojeno s </a:t>
            </a:r>
            <a:r>
              <a:rPr lang="cs-CZ" sz="2000" dirty="0" err="1">
                <a:solidFill>
                  <a:srgbClr val="002060"/>
                </a:solidFill>
              </a:rPr>
              <a:t>positioningem</a:t>
            </a:r>
            <a:r>
              <a:rPr lang="cs-CZ" sz="2000" dirty="0">
                <a:solidFill>
                  <a:srgbClr val="002060"/>
                </a:solidFill>
              </a:rPr>
              <a:t> – vnímání značky v myslích zákazníků. </a:t>
            </a:r>
          </a:p>
          <a:p>
            <a:r>
              <a:rPr lang="cs-CZ" sz="2000" dirty="0">
                <a:solidFill>
                  <a:srgbClr val="002060"/>
                </a:solidFill>
              </a:rPr>
              <a:t>Je značka to nejcennější, co některé firmy vlastní? Jak by ovlivnila ztráta značky prodej produktů? Cenu? </a:t>
            </a:r>
          </a:p>
          <a:p>
            <a:r>
              <a:rPr lang="cs-CZ" sz="2000" dirty="0">
                <a:solidFill>
                  <a:srgbClr val="002060"/>
                </a:solidFill>
              </a:rPr>
              <a:t>Brand </a:t>
            </a:r>
            <a:r>
              <a:rPr lang="cs-CZ" sz="2000" dirty="0" err="1">
                <a:solidFill>
                  <a:srgbClr val="002060"/>
                </a:solidFill>
              </a:rPr>
              <a:t>equity</a:t>
            </a:r>
            <a:r>
              <a:rPr lang="cs-CZ" sz="2000" dirty="0">
                <a:solidFill>
                  <a:srgbClr val="002060"/>
                </a:solidFill>
              </a:rPr>
              <a:t> vyjádří hodnotu značky finančně – lze s tímto aktivem dále kalkulovat. Hodnota vyjádřena z pohledu spotřebitele (asociace), pro produkt (porovnání s no-</a:t>
            </a:r>
            <a:r>
              <a:rPr lang="cs-CZ" sz="2000" dirty="0" err="1">
                <a:solidFill>
                  <a:srgbClr val="002060"/>
                </a:solidFill>
              </a:rPr>
              <a:t>name</a:t>
            </a:r>
            <a:r>
              <a:rPr lang="cs-CZ" sz="2000" dirty="0">
                <a:solidFill>
                  <a:srgbClr val="002060"/>
                </a:solidFill>
              </a:rPr>
              <a:t>), pro firmu jako celek. </a:t>
            </a:r>
          </a:p>
          <a:p>
            <a:r>
              <a:rPr lang="cs-CZ" sz="2000" dirty="0">
                <a:solidFill>
                  <a:srgbClr val="002060"/>
                </a:solidFill>
              </a:rPr>
              <a:t>Při vysoké hodnotě BE – využíváme pro rodinu produktů.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07504" y="195486"/>
            <a:ext cx="8136904" cy="507703"/>
          </a:xfrm>
        </p:spPr>
        <p:txBody>
          <a:bodyPr/>
          <a:lstStyle/>
          <a:p>
            <a:r>
              <a:rPr lang="cs-CZ" dirty="0"/>
              <a:t>Výzkum značky 2</a:t>
            </a:r>
          </a:p>
        </p:txBody>
      </p:sp>
    </p:spTree>
    <p:extLst>
      <p:ext uri="{BB962C8B-B14F-4D97-AF65-F5344CB8AC3E}">
        <p14:creationId xmlns:p14="http://schemas.microsoft.com/office/powerpoint/2010/main" val="20172152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>
                <a:solidFill>
                  <a:srgbClr val="002060"/>
                </a:solidFill>
              </a:rPr>
              <a:t>Agentury nabízejí celou řadu produktů v MV, které každý s jiným názvem dělají v podstatě jednu a tutéž věc – analyzují značku. </a:t>
            </a:r>
          </a:p>
          <a:p>
            <a:r>
              <a:rPr lang="cs-CZ" sz="2000" dirty="0">
                <a:solidFill>
                  <a:srgbClr val="002060"/>
                </a:solidFill>
              </a:rPr>
              <a:t>Často firma nabízí 4-5 produktů na výzkum značky, a všechny dělají to samé. </a:t>
            </a:r>
          </a:p>
          <a:p>
            <a:r>
              <a:rPr lang="cs-CZ" sz="2000" dirty="0">
                <a:solidFill>
                  <a:srgbClr val="002060"/>
                </a:solidFill>
              </a:rPr>
              <a:t>Prestižní agentury již ani nenabízejí konkrétní výčet produktů, ale nabízejí řešení oblastí problémů. </a:t>
            </a:r>
          </a:p>
          <a:p>
            <a:r>
              <a:rPr lang="cs-CZ" sz="2000" dirty="0">
                <a:solidFill>
                  <a:srgbClr val="002060"/>
                </a:solidFill>
              </a:rPr>
              <a:t>Velmi často je nabídka pouze plná anglických slov z MV, kterým běžný podnikatel nemůže rozumět – důležité být předem připraven (třeba z tohoto předmětu).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07504" y="195486"/>
            <a:ext cx="8136904" cy="507703"/>
          </a:xfrm>
        </p:spPr>
        <p:txBody>
          <a:bodyPr/>
          <a:lstStyle/>
          <a:p>
            <a:r>
              <a:rPr lang="cs-CZ" dirty="0"/>
              <a:t>Výzkum značky v praxi ČR</a:t>
            </a:r>
          </a:p>
        </p:txBody>
      </p:sp>
    </p:spTree>
    <p:extLst>
      <p:ext uri="{BB962C8B-B14F-4D97-AF65-F5344CB8AC3E}">
        <p14:creationId xmlns:p14="http://schemas.microsoft.com/office/powerpoint/2010/main" val="28284641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>
                <a:solidFill>
                  <a:srgbClr val="002060"/>
                </a:solidFill>
              </a:rPr>
              <a:t>Analýza firemního potenciálu – zdroje řízení, finanční zdroje, lidské, kapacitní, inovační, informační.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Marketingový mix – 4P vs. 7P vs. 4C.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SWOT analýza – jedna z „nejjednodušších“ analýz, schopných poskytnout alespoň základy pro rozhodování. 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07504" y="195486"/>
            <a:ext cx="8136904" cy="507703"/>
          </a:xfrm>
        </p:spPr>
        <p:txBody>
          <a:bodyPr/>
          <a:lstStyle/>
          <a:p>
            <a:r>
              <a:rPr lang="cs-CZ" dirty="0"/>
              <a:t>4 Vnitřní analýzy – analýza firmy</a:t>
            </a:r>
          </a:p>
        </p:txBody>
      </p:sp>
    </p:spTree>
    <p:extLst>
      <p:ext uri="{BB962C8B-B14F-4D97-AF65-F5344CB8AC3E}">
        <p14:creationId xmlns:p14="http://schemas.microsoft.com/office/powerpoint/2010/main" val="12966101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cs-CZ" sz="2000" dirty="0">
              <a:solidFill>
                <a:srgbClr val="002060"/>
              </a:solidFill>
            </a:endParaRPr>
          </a:p>
          <a:p>
            <a:endParaRPr lang="cs-CZ" sz="2000" dirty="0">
              <a:solidFill>
                <a:srgbClr val="002060"/>
              </a:solidFill>
            </a:endParaRPr>
          </a:p>
          <a:p>
            <a:endParaRPr lang="cs-CZ" sz="2000" dirty="0">
              <a:solidFill>
                <a:srgbClr val="002060"/>
              </a:solidFill>
            </a:endParaRPr>
          </a:p>
          <a:p>
            <a:endParaRPr lang="cs-CZ" sz="2000" dirty="0">
              <a:solidFill>
                <a:srgbClr val="002060"/>
              </a:solidFill>
            </a:endParaRPr>
          </a:p>
          <a:p>
            <a:endParaRPr lang="cs-CZ" sz="2000" dirty="0">
              <a:solidFill>
                <a:srgbClr val="002060"/>
              </a:solidFill>
            </a:endParaRPr>
          </a:p>
          <a:p>
            <a:r>
              <a:rPr lang="cs-CZ" sz="2000" dirty="0">
                <a:solidFill>
                  <a:srgbClr val="002060"/>
                </a:solidFill>
              </a:rPr>
              <a:t>Provádíme až na základě předchozích analýz (makro, mikro, vnitřní) – veškerá zjištění sumarizujeme – jedině tehdy SWOT k něčemu je!!!!</a:t>
            </a:r>
          </a:p>
          <a:p>
            <a:r>
              <a:rPr lang="cs-CZ" sz="2000" dirty="0">
                <a:solidFill>
                  <a:srgbClr val="002060"/>
                </a:solidFill>
              </a:rPr>
              <a:t>Preferovaný způsob provedení – analytické zpracování brainstormingu.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07504" y="195486"/>
            <a:ext cx="8136904" cy="507703"/>
          </a:xfrm>
        </p:spPr>
        <p:txBody>
          <a:bodyPr/>
          <a:lstStyle/>
          <a:p>
            <a:r>
              <a:rPr lang="cs-CZ" dirty="0"/>
              <a:t>SWOT analýza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377" y="843558"/>
            <a:ext cx="7273158" cy="2091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4301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843558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>
                <a:solidFill>
                  <a:srgbClr val="002060"/>
                </a:solidFill>
              </a:rPr>
              <a:t>Co děláme dobře?</a:t>
            </a:r>
          </a:p>
          <a:p>
            <a:r>
              <a:rPr lang="cs-CZ" sz="2000" dirty="0">
                <a:solidFill>
                  <a:srgbClr val="002060"/>
                </a:solidFill>
              </a:rPr>
              <a:t>Jaké vnitřní zdroje máme?</a:t>
            </a:r>
          </a:p>
          <a:p>
            <a:r>
              <a:rPr lang="cs-CZ" sz="2000" dirty="0">
                <a:solidFill>
                  <a:srgbClr val="002060"/>
                </a:solidFill>
              </a:rPr>
              <a:t>Schopnosti personálu – znalosti, zkušenosti, vzdělání, </a:t>
            </a:r>
            <a:r>
              <a:rPr lang="cs-CZ" sz="2000" dirty="0" err="1">
                <a:solidFill>
                  <a:srgbClr val="002060"/>
                </a:solidFill>
              </a:rPr>
              <a:t>networking</a:t>
            </a:r>
            <a:r>
              <a:rPr lang="cs-CZ" sz="2000" dirty="0">
                <a:solidFill>
                  <a:srgbClr val="002060"/>
                </a:solidFill>
              </a:rPr>
              <a:t>, schopnosti, reputace.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Hmotná aktiva – kapitál, distribuční kanály, zákaznická databáze, patenty, technologie.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Jaké máme výhody oproti konkurenci?</a:t>
            </a:r>
          </a:p>
          <a:p>
            <a:r>
              <a:rPr lang="cs-CZ" sz="2000" dirty="0">
                <a:solidFill>
                  <a:srgbClr val="002060"/>
                </a:solidFill>
              </a:rPr>
              <a:t>Máme silné oddělení R&amp;D? Výroby? </a:t>
            </a:r>
          </a:p>
          <a:p>
            <a:r>
              <a:rPr lang="cs-CZ" sz="2000" dirty="0">
                <a:solidFill>
                  <a:srgbClr val="002060"/>
                </a:solidFill>
              </a:rPr>
              <a:t>Máme nějaké jiné zdroje konkurenční výhody? Přidanou hodnotu?</a:t>
            </a:r>
          </a:p>
          <a:p>
            <a:endParaRPr lang="cs-CZ" sz="2000" dirty="0">
              <a:solidFill>
                <a:srgbClr val="002060"/>
              </a:solidFill>
            </a:endParaRPr>
          </a:p>
          <a:p>
            <a:r>
              <a:rPr lang="cs-CZ" sz="2000" dirty="0">
                <a:solidFill>
                  <a:srgbClr val="002060"/>
                </a:solidFill>
              </a:rPr>
              <a:t>(Jak? – veškeré vnitrofiremní analýzy)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07504" y="195486"/>
            <a:ext cx="8136904" cy="507703"/>
          </a:xfrm>
        </p:spPr>
        <p:txBody>
          <a:bodyPr/>
          <a:lstStyle/>
          <a:p>
            <a:r>
              <a:rPr lang="cs-CZ" dirty="0"/>
              <a:t>Silné stránky</a:t>
            </a:r>
          </a:p>
        </p:txBody>
      </p:sp>
    </p:spTree>
    <p:extLst>
      <p:ext uri="{BB962C8B-B14F-4D97-AF65-F5344CB8AC3E}">
        <p14:creationId xmlns:p14="http://schemas.microsoft.com/office/powerpoint/2010/main" val="35801248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>
                <a:solidFill>
                  <a:srgbClr val="002060"/>
                </a:solidFill>
              </a:rPr>
              <a:t>Které faktory pod naší kontrolou ubírají hodnotu zákazníkovi nebo konkurenční schopnost?</a:t>
            </a:r>
          </a:p>
          <a:p>
            <a:r>
              <a:rPr lang="cs-CZ" sz="2000" dirty="0">
                <a:solidFill>
                  <a:srgbClr val="002060"/>
                </a:solidFill>
              </a:rPr>
              <a:t>Které oblasti zaostávají za konkurenty?</a:t>
            </a:r>
          </a:p>
          <a:p>
            <a:r>
              <a:rPr lang="cs-CZ" sz="2000" dirty="0">
                <a:solidFill>
                  <a:srgbClr val="002060"/>
                </a:solidFill>
              </a:rPr>
              <a:t>Které schopnosti nám chybí? Know-how? </a:t>
            </a:r>
          </a:p>
          <a:p>
            <a:r>
              <a:rPr lang="cs-CZ" sz="2000" dirty="0">
                <a:solidFill>
                  <a:srgbClr val="002060"/>
                </a:solidFill>
              </a:rPr>
              <a:t>Máme v nějakém smyslu omezené zdroje? (finanční, lidské, časové apod.)</a:t>
            </a:r>
          </a:p>
          <a:p>
            <a:r>
              <a:rPr lang="cs-CZ" sz="2000" dirty="0">
                <a:solidFill>
                  <a:srgbClr val="002060"/>
                </a:solidFill>
              </a:rPr>
              <a:t>Máme jiné problémy? – lokalita, špatná image, skandál, neúspěch, krize/katastrofa apod.</a:t>
            </a:r>
          </a:p>
          <a:p>
            <a:endParaRPr lang="cs-CZ" sz="2000" dirty="0">
              <a:solidFill>
                <a:srgbClr val="002060"/>
              </a:solidFill>
            </a:endParaRPr>
          </a:p>
          <a:p>
            <a:r>
              <a:rPr lang="cs-CZ" sz="2000" dirty="0">
                <a:solidFill>
                  <a:srgbClr val="002060"/>
                </a:solidFill>
              </a:rPr>
              <a:t>(Jak? – veškeré vnitrofiremní analýzy)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07504" y="195486"/>
            <a:ext cx="8136904" cy="507703"/>
          </a:xfrm>
        </p:spPr>
        <p:txBody>
          <a:bodyPr/>
          <a:lstStyle/>
          <a:p>
            <a:r>
              <a:rPr lang="cs-CZ" dirty="0"/>
              <a:t>Slabé stránky</a:t>
            </a:r>
          </a:p>
        </p:txBody>
      </p:sp>
    </p:spTree>
    <p:extLst>
      <p:ext uri="{BB962C8B-B14F-4D97-AF65-F5344CB8AC3E}">
        <p14:creationId xmlns:p14="http://schemas.microsoft.com/office/powerpoint/2010/main" val="3039262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cs-CZ" sz="2000" dirty="0">
              <a:solidFill>
                <a:srgbClr val="002060"/>
              </a:solidFill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07504" y="195486"/>
            <a:ext cx="8136904" cy="507703"/>
          </a:xfrm>
        </p:spPr>
        <p:txBody>
          <a:bodyPr/>
          <a:lstStyle/>
          <a:p>
            <a:r>
              <a:rPr lang="cs-CZ" dirty="0"/>
              <a:t>Makro a mikro marketingové prostředí</a:t>
            </a:r>
          </a:p>
        </p:txBody>
      </p:sp>
      <p:pic>
        <p:nvPicPr>
          <p:cNvPr id="4" name="Zástupný symbol pro obsah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841238"/>
            <a:ext cx="5536312" cy="360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334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>
                <a:solidFill>
                  <a:srgbClr val="002060"/>
                </a:solidFill>
              </a:rPr>
              <a:t>Jaké příležitosti existují na trhu nebo v prostředí?</a:t>
            </a:r>
          </a:p>
          <a:p>
            <a:r>
              <a:rPr lang="cs-CZ" sz="2000" dirty="0">
                <a:solidFill>
                  <a:srgbClr val="002060"/>
                </a:solidFill>
              </a:rPr>
              <a:t>Trh zaznamenal růst? Očekáváme růst? </a:t>
            </a:r>
          </a:p>
          <a:p>
            <a:r>
              <a:rPr lang="cs-CZ" sz="2000" dirty="0">
                <a:solidFill>
                  <a:srgbClr val="002060"/>
                </a:solidFill>
              </a:rPr>
              <a:t>Očekáváme nové technologie? </a:t>
            </a:r>
          </a:p>
          <a:p>
            <a:r>
              <a:rPr lang="cs-CZ" sz="2000" dirty="0">
                <a:solidFill>
                  <a:srgbClr val="002060"/>
                </a:solidFill>
              </a:rPr>
              <a:t>Funguje nějaký nový silný trend?</a:t>
            </a:r>
          </a:p>
          <a:p>
            <a:endParaRPr lang="cs-CZ" sz="2000" dirty="0">
              <a:solidFill>
                <a:srgbClr val="002060"/>
              </a:solidFill>
            </a:endParaRPr>
          </a:p>
          <a:p>
            <a:r>
              <a:rPr lang="cs-CZ" sz="2000" dirty="0">
                <a:solidFill>
                  <a:srgbClr val="002060"/>
                </a:solidFill>
              </a:rPr>
              <a:t>(Jak? – veškeré makro a mikro analýzy)</a:t>
            </a:r>
          </a:p>
          <a:p>
            <a:endParaRPr lang="cs-CZ" sz="2000" dirty="0">
              <a:solidFill>
                <a:srgbClr val="002060"/>
              </a:solidFill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07504" y="195486"/>
            <a:ext cx="8136904" cy="507703"/>
          </a:xfrm>
        </p:spPr>
        <p:txBody>
          <a:bodyPr/>
          <a:lstStyle/>
          <a:p>
            <a:r>
              <a:rPr lang="cs-CZ" dirty="0"/>
              <a:t>Příležitosti</a:t>
            </a:r>
          </a:p>
        </p:txBody>
      </p:sp>
    </p:spTree>
    <p:extLst>
      <p:ext uri="{BB962C8B-B14F-4D97-AF65-F5344CB8AC3E}">
        <p14:creationId xmlns:p14="http://schemas.microsoft.com/office/powerpoint/2010/main" val="19219390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>
                <a:solidFill>
                  <a:srgbClr val="002060"/>
                </a:solidFill>
              </a:rPr>
              <a:t>Trh se vyvíjí směrem ke krizi.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Vstupuje nová konkurence.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Nová legislativa. Nová politika vlády.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Změna chování zákazníků. Nový trend ve spotřebě.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Docházejí zdroje. Dodavatelé získávají vyjednávací sílu.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Nová technologie, na kterou nejsme schopni včas reagovat.</a:t>
            </a:r>
          </a:p>
          <a:p>
            <a:endParaRPr lang="cs-CZ" sz="2000" dirty="0">
              <a:solidFill>
                <a:srgbClr val="002060"/>
              </a:solidFill>
            </a:endParaRPr>
          </a:p>
          <a:p>
            <a:r>
              <a:rPr lang="cs-CZ" sz="2000" dirty="0">
                <a:solidFill>
                  <a:srgbClr val="002060"/>
                </a:solidFill>
              </a:rPr>
              <a:t>(Jak? – veškeré makro a mikro analýzy)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07504" y="195486"/>
            <a:ext cx="8136904" cy="507703"/>
          </a:xfrm>
        </p:spPr>
        <p:txBody>
          <a:bodyPr/>
          <a:lstStyle/>
          <a:p>
            <a:r>
              <a:rPr lang="cs-CZ" dirty="0"/>
              <a:t>Ohrožení</a:t>
            </a:r>
          </a:p>
        </p:txBody>
      </p:sp>
    </p:spTree>
    <p:extLst>
      <p:ext uri="{BB962C8B-B14F-4D97-AF65-F5344CB8AC3E}">
        <p14:creationId xmlns:p14="http://schemas.microsoft.com/office/powerpoint/2010/main" val="8050414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002060"/>
                </a:solidFill>
              </a:rPr>
              <a:t>Velká kritika – „podle toho se nedá plánovat a řídit!“ – nový pohled „TOWS matrix“ – matice TOWS. </a:t>
            </a:r>
            <a:r>
              <a:rPr lang="cs-CZ" sz="2400" dirty="0">
                <a:solidFill>
                  <a:srgbClr val="002060"/>
                </a:solidFill>
                <a:hlinkClick r:id="rId3"/>
              </a:rPr>
              <a:t>Náhled tady</a:t>
            </a:r>
            <a:r>
              <a:rPr lang="cs-CZ" sz="2400" dirty="0">
                <a:solidFill>
                  <a:srgbClr val="002060"/>
                </a:solidFill>
              </a:rPr>
              <a:t>.</a:t>
            </a:r>
          </a:p>
          <a:p>
            <a:r>
              <a:rPr lang="cs-CZ" sz="2400" dirty="0">
                <a:solidFill>
                  <a:srgbClr val="002060"/>
                </a:solidFill>
              </a:rPr>
              <a:t>Možné kombinace S-W-O-T faktorů jako základ pro strategie podniku:</a:t>
            </a:r>
          </a:p>
          <a:p>
            <a:pPr lvl="1"/>
            <a:r>
              <a:rPr lang="cs-CZ" sz="2000" dirty="0">
                <a:solidFill>
                  <a:srgbClr val="002060"/>
                </a:solidFill>
              </a:rPr>
              <a:t>W-T = mini-mini, kde dominují slabé stránky uvnitř podniku a hrozby ve vnějším okolí</a:t>
            </a:r>
          </a:p>
          <a:p>
            <a:pPr lvl="1"/>
            <a:r>
              <a:rPr lang="cs-CZ" sz="2000" dirty="0">
                <a:solidFill>
                  <a:srgbClr val="002060"/>
                </a:solidFill>
              </a:rPr>
              <a:t>W-O = mini-maxi, kde dominují slabé stránky podniku a příležitosti okolního prostředí</a:t>
            </a:r>
          </a:p>
          <a:p>
            <a:pPr lvl="1"/>
            <a:r>
              <a:rPr lang="cs-CZ" sz="2000" dirty="0">
                <a:solidFill>
                  <a:srgbClr val="002060"/>
                </a:solidFill>
              </a:rPr>
              <a:t>S-T = maxi-mini, kde dominují silné stránky a ohrožení</a:t>
            </a:r>
          </a:p>
          <a:p>
            <a:pPr lvl="1"/>
            <a:r>
              <a:rPr lang="cs-CZ" sz="2000" dirty="0">
                <a:solidFill>
                  <a:srgbClr val="002060"/>
                </a:solidFill>
              </a:rPr>
              <a:t>S-O = maxi-maxi, kde dominují silné stránky a příležitosti.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07504" y="195486"/>
            <a:ext cx="8136904" cy="507703"/>
          </a:xfrm>
        </p:spPr>
        <p:txBody>
          <a:bodyPr/>
          <a:lstStyle/>
          <a:p>
            <a:r>
              <a:rPr lang="cs-CZ" dirty="0"/>
              <a:t>TOWS</a:t>
            </a:r>
          </a:p>
        </p:txBody>
      </p:sp>
    </p:spTree>
    <p:extLst>
      <p:ext uri="{BB962C8B-B14F-4D97-AF65-F5344CB8AC3E}">
        <p14:creationId xmlns:p14="http://schemas.microsoft.com/office/powerpoint/2010/main" val="35683428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>
                <a:solidFill>
                  <a:srgbClr val="002060"/>
                </a:solidFill>
              </a:rPr>
              <a:t>Je nutno provádět kontinuálně! </a:t>
            </a:r>
          </a:p>
          <a:p>
            <a:r>
              <a:rPr lang="cs-CZ" sz="2000" dirty="0">
                <a:solidFill>
                  <a:srgbClr val="002060"/>
                </a:solidFill>
              </a:rPr>
              <a:t>Je nutno přiřazovat důležitost (váhy).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Kdo posuzuje (subjektivní pohled, dostatek zkušeností)?</a:t>
            </a:r>
          </a:p>
          <a:p>
            <a:r>
              <a:rPr lang="cs-CZ" sz="2000" dirty="0">
                <a:solidFill>
                  <a:srgbClr val="002060"/>
                </a:solidFill>
              </a:rPr>
              <a:t>Strategie by měly vycházet ze silných stránek a reagovat na příležitosti. Musí ale brát do úvahy slabé stránky a ohrožení!</a:t>
            </a:r>
          </a:p>
          <a:p>
            <a:r>
              <a:rPr lang="cs-CZ" sz="2000" dirty="0">
                <a:solidFill>
                  <a:srgbClr val="002060"/>
                </a:solidFill>
              </a:rPr>
              <a:t>V praxi se používá pro každou kategorii třídění dle kritérií (např. marketing, výroba, finance).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Stále častěji je SWOT nahrazována její metodickou variantou, a to kvantitativní O-T analýzou, tj. analýzou strategických scénářů.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07504" y="195486"/>
            <a:ext cx="8136904" cy="507703"/>
          </a:xfrm>
        </p:spPr>
        <p:txBody>
          <a:bodyPr/>
          <a:lstStyle/>
          <a:p>
            <a:r>
              <a:rPr lang="cs-CZ" dirty="0"/>
              <a:t>SWOT v praxi</a:t>
            </a:r>
          </a:p>
        </p:txBody>
      </p:sp>
    </p:spTree>
    <p:extLst>
      <p:ext uri="{BB962C8B-B14F-4D97-AF65-F5344CB8AC3E}">
        <p14:creationId xmlns:p14="http://schemas.microsoft.com/office/powerpoint/2010/main" val="7425495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915566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>
                <a:solidFill>
                  <a:srgbClr val="002060"/>
                </a:solidFill>
              </a:rPr>
              <a:t>Používá vzájemné vazby mezi jednotlivými prvky:</a:t>
            </a:r>
          </a:p>
          <a:p>
            <a:pPr lvl="1"/>
            <a:r>
              <a:rPr lang="cs-CZ" sz="2000" dirty="0">
                <a:solidFill>
                  <a:srgbClr val="002060"/>
                </a:solidFill>
              </a:rPr>
              <a:t>Silná oboustranně pozitivní vazba ++</a:t>
            </a:r>
          </a:p>
          <a:p>
            <a:pPr lvl="1"/>
            <a:r>
              <a:rPr lang="cs-CZ" sz="2000" dirty="0">
                <a:solidFill>
                  <a:srgbClr val="002060"/>
                </a:solidFill>
              </a:rPr>
              <a:t>Silná oboustranně negativní vazba --</a:t>
            </a:r>
          </a:p>
          <a:p>
            <a:pPr lvl="1"/>
            <a:r>
              <a:rPr lang="cs-CZ" sz="2000" dirty="0">
                <a:solidFill>
                  <a:srgbClr val="002060"/>
                </a:solidFill>
              </a:rPr>
              <a:t>Slabší pozitivní vazba +</a:t>
            </a:r>
          </a:p>
          <a:p>
            <a:pPr lvl="1"/>
            <a:r>
              <a:rPr lang="cs-CZ" sz="2000" dirty="0">
                <a:solidFill>
                  <a:srgbClr val="002060"/>
                </a:solidFill>
              </a:rPr>
              <a:t>Slabší negativní vazba -</a:t>
            </a:r>
          </a:p>
          <a:p>
            <a:pPr lvl="1"/>
            <a:r>
              <a:rPr lang="cs-CZ" sz="2000" dirty="0">
                <a:solidFill>
                  <a:srgbClr val="002060"/>
                </a:solidFill>
              </a:rPr>
              <a:t>Žádný vzájemný vztah 0</a:t>
            </a:r>
          </a:p>
          <a:p>
            <a:r>
              <a:rPr lang="cs-CZ" sz="2000" dirty="0">
                <a:solidFill>
                  <a:srgbClr val="002060"/>
                </a:solidFill>
              </a:rPr>
              <a:t>Součty hodnot řádků a sloupců matice nám dávají pořadí klíčových faktorů, o které by se měly opírat navrhované strategie. </a:t>
            </a:r>
          </a:p>
          <a:p>
            <a:r>
              <a:rPr lang="cs-CZ" sz="2000" dirty="0">
                <a:solidFill>
                  <a:srgbClr val="002060"/>
                </a:solidFill>
              </a:rPr>
              <a:t>Problém: subjektivní hodnocení, zkušenosti.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07504" y="195486"/>
            <a:ext cx="8136904" cy="507703"/>
          </a:xfrm>
        </p:spPr>
        <p:txBody>
          <a:bodyPr/>
          <a:lstStyle/>
          <a:p>
            <a:r>
              <a:rPr lang="fr-FR" dirty="0"/>
              <a:t>Plus minus matice v SWOT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201503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07504" y="195486"/>
            <a:ext cx="8136904" cy="507703"/>
          </a:xfrm>
        </p:spPr>
        <p:txBody>
          <a:bodyPr/>
          <a:lstStyle/>
          <a:p>
            <a:r>
              <a:rPr lang="cs-CZ" dirty="0"/>
              <a:t>Příklad +- matice SWOT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792320"/>
            <a:ext cx="4608512" cy="3886354"/>
          </a:xfrm>
        </p:spPr>
      </p:pic>
      <p:pic>
        <p:nvPicPr>
          <p:cNvPr id="5" name="Zástupný symbol pro obsah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792320"/>
            <a:ext cx="4536504" cy="3825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014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703189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cs-CZ" sz="2000" dirty="0">
                <a:solidFill>
                  <a:schemeClr val="accent2">
                    <a:lumMod val="75000"/>
                  </a:schemeClr>
                </a:solidFill>
              </a:rPr>
              <a:t>Jiný pohled na SWOT – nemáme čas, proto jednodušší verze. </a:t>
            </a:r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cs-CZ" sz="2000" dirty="0">
                <a:solidFill>
                  <a:srgbClr val="002060"/>
                </a:solidFill>
              </a:rPr>
              <a:t>Cílem je odhalit silné i slabé stránky podniku. Interní analýza se však odlišuje od SWOT analýzy. Z</a:t>
            </a:r>
            <a:r>
              <a:rPr lang="cs-CZ" sz="2000" b="1" dirty="0">
                <a:solidFill>
                  <a:srgbClr val="002060"/>
                </a:solidFill>
              </a:rPr>
              <a:t>aměřuje se mnohem více na specifické přednosti, respektive nedostatky, kterými se podnik odlišuje od konkurence </a:t>
            </a:r>
            <a:r>
              <a:rPr lang="cs-CZ" sz="2000" dirty="0">
                <a:solidFill>
                  <a:srgbClr val="002060"/>
                </a:solidFill>
              </a:rPr>
              <a:t>(komparační charakter).</a:t>
            </a:r>
          </a:p>
          <a:p>
            <a:pPr marL="411480">
              <a:buFont typeface="Wingdings"/>
              <a:buChar char=""/>
              <a:defRPr/>
            </a:pPr>
            <a:r>
              <a:rPr lang="cs-CZ" sz="2000" dirty="0">
                <a:solidFill>
                  <a:srgbClr val="002060"/>
                </a:solidFill>
              </a:rPr>
              <a:t>Specifickou přednost můžeme z hlediska ekonomie označit za takový faktor, který dovoluje podniku dosahovat ekonomického zisku.</a:t>
            </a:r>
          </a:p>
          <a:p>
            <a:pPr marL="411480">
              <a:buFont typeface="Wingdings"/>
              <a:buChar char=""/>
              <a:defRPr/>
            </a:pPr>
            <a:r>
              <a:rPr lang="cs-CZ" sz="2000" dirty="0">
                <a:solidFill>
                  <a:srgbClr val="002060"/>
                </a:solidFill>
              </a:rPr>
              <a:t>Příkladem specifické přednosti může být značka, určitá technologie (SW).</a:t>
            </a:r>
          </a:p>
          <a:p>
            <a:pPr marL="411480">
              <a:buFont typeface="Wingdings"/>
              <a:buChar char=""/>
              <a:defRPr/>
            </a:pPr>
            <a:r>
              <a:rPr lang="cs-CZ" sz="2000" dirty="0">
                <a:solidFill>
                  <a:srgbClr val="002060"/>
                </a:solidFill>
              </a:rPr>
              <a:t>Obecně: zdrojem specifických předností firmy je jednak </a:t>
            </a:r>
            <a:r>
              <a:rPr lang="cs-CZ" sz="2000" b="1" dirty="0">
                <a:solidFill>
                  <a:srgbClr val="002060"/>
                </a:solidFill>
              </a:rPr>
              <a:t>majetek</a:t>
            </a:r>
            <a:r>
              <a:rPr lang="cs-CZ" sz="2000" dirty="0">
                <a:solidFill>
                  <a:srgbClr val="002060"/>
                </a:solidFill>
              </a:rPr>
              <a:t> podniku a jednak </a:t>
            </a:r>
            <a:r>
              <a:rPr lang="cs-CZ" sz="2000" b="1" dirty="0">
                <a:solidFill>
                  <a:srgbClr val="002060"/>
                </a:solidFill>
              </a:rPr>
              <a:t>podnikové</a:t>
            </a:r>
            <a:r>
              <a:rPr lang="cs-CZ" sz="2000" dirty="0">
                <a:solidFill>
                  <a:srgbClr val="002060"/>
                </a:solidFill>
              </a:rPr>
              <a:t> </a:t>
            </a:r>
            <a:r>
              <a:rPr lang="cs-CZ" sz="2000" b="1" dirty="0">
                <a:solidFill>
                  <a:srgbClr val="002060"/>
                </a:solidFill>
              </a:rPr>
              <a:t>schopnosti</a:t>
            </a:r>
            <a:r>
              <a:rPr lang="cs-CZ" sz="2000" dirty="0">
                <a:solidFill>
                  <a:srgbClr val="002060"/>
                </a:solidFill>
              </a:rPr>
              <a:t>.</a:t>
            </a:r>
          </a:p>
          <a:p>
            <a:pPr marL="411480">
              <a:buFont typeface="Wingdings"/>
              <a:buChar char=""/>
              <a:defRPr/>
            </a:pPr>
            <a:r>
              <a:rPr lang="cs-CZ" sz="2000" dirty="0">
                <a:solidFill>
                  <a:srgbClr val="002060"/>
                </a:solidFill>
              </a:rPr>
              <a:t>Mnoho firem opomíjí důležitost abstraktních hodnot jako značka, technologický potenciál rozvoje. Přitom nehmotné složky majetku jsou stěžejní pro určení hodnoty firmy jako celku.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07504" y="195486"/>
            <a:ext cx="8136904" cy="507703"/>
          </a:xfrm>
        </p:spPr>
        <p:txBody>
          <a:bodyPr/>
          <a:lstStyle/>
          <a:p>
            <a:r>
              <a:rPr lang="cs-CZ" dirty="0"/>
              <a:t>Specifické přednosti firmy</a:t>
            </a:r>
          </a:p>
        </p:txBody>
      </p:sp>
    </p:spTree>
    <p:extLst>
      <p:ext uri="{BB962C8B-B14F-4D97-AF65-F5344CB8AC3E}">
        <p14:creationId xmlns:p14="http://schemas.microsoft.com/office/powerpoint/2010/main" val="28293913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07504" y="195486"/>
            <a:ext cx="8136904" cy="507703"/>
          </a:xfrm>
        </p:spPr>
        <p:txBody>
          <a:bodyPr/>
          <a:lstStyle/>
          <a:p>
            <a:r>
              <a:rPr lang="cs-CZ" dirty="0"/>
              <a:t>Jaká značka vlastní jaké značky</a:t>
            </a:r>
          </a:p>
        </p:txBody>
      </p:sp>
      <p:pic>
        <p:nvPicPr>
          <p:cNvPr id="4" name="Picture 2" descr="C:\Users\Libor\Dropbox\Do výuky\Brands connections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843558"/>
            <a:ext cx="6048672" cy="37980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1985390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>
                <a:solidFill>
                  <a:srgbClr val="002060"/>
                </a:solidFill>
              </a:rPr>
              <a:t>Většina firem provozuje několik podnikatelských aktivit. </a:t>
            </a:r>
          </a:p>
          <a:p>
            <a:r>
              <a:rPr lang="cs-CZ" sz="2000" dirty="0">
                <a:solidFill>
                  <a:srgbClr val="002060"/>
                </a:solidFill>
              </a:rPr>
              <a:t>Podnikatelské portfolio je soubor podnikatelských aktivit  a  produktů, které vylepší pozici firmy na trhu. </a:t>
            </a:r>
          </a:p>
          <a:p>
            <a:r>
              <a:rPr lang="cs-CZ" sz="2000" dirty="0">
                <a:solidFill>
                  <a:srgbClr val="002060"/>
                </a:solidFill>
              </a:rPr>
              <a:t>Pro kvalitní rozvoj se analyzuje existující portfolio. Výsledkem je rozhodnutí, které aktivity i nadále podporovat, a které zrušit.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Součástí je rovněž vypracování nové strategie růstu.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07504" y="195486"/>
            <a:ext cx="8136904" cy="507703"/>
          </a:xfrm>
        </p:spPr>
        <p:txBody>
          <a:bodyPr/>
          <a:lstStyle/>
          <a:p>
            <a:r>
              <a:rPr lang="cs-CZ" dirty="0"/>
              <a:t>Identifikace strategické obchodní jednotky.</a:t>
            </a:r>
          </a:p>
        </p:txBody>
      </p:sp>
    </p:spTree>
    <p:extLst>
      <p:ext uri="{BB962C8B-B14F-4D97-AF65-F5344CB8AC3E}">
        <p14:creationId xmlns:p14="http://schemas.microsoft.com/office/powerpoint/2010/main" val="421793780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>
                <a:solidFill>
                  <a:srgbClr val="002060"/>
                </a:solidFill>
              </a:rPr>
              <a:t>V rámci podniku decentralizovaná, na zisku založená střediska, s možností samostatného plánování ve strategickém slova smyslu a řízena způsobem, který odpovídá řízení samostatného celku.</a:t>
            </a:r>
          </a:p>
          <a:p>
            <a:endParaRPr lang="cs-CZ" sz="2000" dirty="0">
              <a:solidFill>
                <a:srgbClr val="002060"/>
              </a:solidFill>
            </a:endParaRPr>
          </a:p>
          <a:p>
            <a:r>
              <a:rPr lang="cs-CZ" sz="2000" dirty="0">
                <a:solidFill>
                  <a:srgbClr val="002060"/>
                </a:solidFill>
              </a:rPr>
              <a:t>SPJ může být jeden podnik, produktová řada, nebo i jeden produkt.</a:t>
            </a:r>
          </a:p>
          <a:p>
            <a:endParaRPr lang="cs-CZ" sz="2000" dirty="0">
              <a:solidFill>
                <a:srgbClr val="002060"/>
              </a:solidFill>
            </a:endParaRPr>
          </a:p>
          <a:p>
            <a:r>
              <a:rPr lang="cs-CZ" sz="2000" dirty="0">
                <a:solidFill>
                  <a:srgbClr val="002060"/>
                </a:solidFill>
              </a:rPr>
              <a:t>Důležitá otázka pro každý podnik: jak se rozdělit na fungující menší celky (SPJ)? (podle zákazníka – STP, technologie? provoz?)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07504" y="195486"/>
            <a:ext cx="8136904" cy="507703"/>
          </a:xfrm>
        </p:spPr>
        <p:txBody>
          <a:bodyPr/>
          <a:lstStyle/>
          <a:p>
            <a:r>
              <a:rPr lang="cs-CZ" dirty="0"/>
              <a:t>Definice SPJ (SBU)</a:t>
            </a:r>
          </a:p>
        </p:txBody>
      </p:sp>
    </p:spTree>
    <p:extLst>
      <p:ext uri="{BB962C8B-B14F-4D97-AF65-F5344CB8AC3E}">
        <p14:creationId xmlns:p14="http://schemas.microsoft.com/office/powerpoint/2010/main" val="42022617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>
                <a:solidFill>
                  <a:srgbClr val="002060"/>
                </a:solidFill>
              </a:rPr>
              <a:t>V následujících oddílech 3.x najdete specifické analýzy, které je firma nucena provádět, protože má specifické informační potřeby.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V rámci makro a mikro analýz jsme zjistili hromadu informací, ale některé oblasti jsme řešili jen povrchně a v rámci fungování naší firmy máme velmi specifickou potřebu – proto děláme některé analýzy zaměřené na hlubší poznání souvislostí. </a:t>
            </a:r>
          </a:p>
          <a:p>
            <a:r>
              <a:rPr lang="cs-CZ" sz="2000" dirty="0">
                <a:solidFill>
                  <a:srgbClr val="002060"/>
                </a:solidFill>
              </a:rPr>
              <a:t>Např. máme firmu v IT odvětví, v rámci makra jsme zkoumali technologické prostředí, ale jen povrchně, potřebujeme doslova každodenní update, co je nového, abychom dokázali vytvořit revoluční produkty pro naše zákazníky.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07504" y="195486"/>
            <a:ext cx="8136904" cy="507703"/>
          </a:xfrm>
        </p:spPr>
        <p:txBody>
          <a:bodyPr/>
          <a:lstStyle/>
          <a:p>
            <a:r>
              <a:rPr lang="cs-CZ" dirty="0"/>
              <a:t>3.X – Specifické analýzy</a:t>
            </a:r>
          </a:p>
        </p:txBody>
      </p:sp>
    </p:spTree>
    <p:extLst>
      <p:ext uri="{BB962C8B-B14F-4D97-AF65-F5344CB8AC3E}">
        <p14:creationId xmlns:p14="http://schemas.microsoft.com/office/powerpoint/2010/main" val="94940132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>
                <a:solidFill>
                  <a:srgbClr val="002060"/>
                </a:solidFill>
              </a:rPr>
              <a:t>Jeden podnik nebo soubor podniků, které vyžadují vypracování vlastní unikátní strategie.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Mají svůj vlastní soubor konkurentů.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Jejich vedení je odpovědné za strategické plánování, ziskovost a výkonnost podniku.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Samy si řídí zdroje. </a:t>
            </a:r>
          </a:p>
          <a:p>
            <a:r>
              <a:rPr lang="cs-CZ" sz="2000" dirty="0">
                <a:solidFill>
                  <a:srgbClr val="002060"/>
                </a:solidFill>
              </a:rPr>
              <a:t>Mají vlastní strategie.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Mohou mít vlastní </a:t>
            </a:r>
            <a:r>
              <a:rPr lang="cs-CZ" sz="2000" dirty="0" err="1">
                <a:solidFill>
                  <a:srgbClr val="002060"/>
                </a:solidFill>
              </a:rPr>
              <a:t>mission</a:t>
            </a:r>
            <a:r>
              <a:rPr lang="cs-CZ" sz="2000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07504" y="195486"/>
            <a:ext cx="8136904" cy="507703"/>
          </a:xfrm>
        </p:spPr>
        <p:txBody>
          <a:bodyPr/>
          <a:lstStyle/>
          <a:p>
            <a:r>
              <a:rPr lang="cs-CZ" dirty="0"/>
              <a:t>Charakteristiky SPJ (SBU)</a:t>
            </a:r>
          </a:p>
        </p:txBody>
      </p:sp>
    </p:spTree>
    <p:extLst>
      <p:ext uri="{BB962C8B-B14F-4D97-AF65-F5344CB8AC3E}">
        <p14:creationId xmlns:p14="http://schemas.microsoft.com/office/powerpoint/2010/main" val="4135995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07504" y="195486"/>
            <a:ext cx="8136904" cy="507703"/>
          </a:xfrm>
        </p:spPr>
        <p:txBody>
          <a:bodyPr/>
          <a:lstStyle/>
          <a:p>
            <a:r>
              <a:rPr lang="cs-CZ" dirty="0"/>
              <a:t>Výrobková organizační struktura UNILEVER-Švýcarsko na úrovni holdingu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059582"/>
            <a:ext cx="6696744" cy="3489356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915566"/>
            <a:ext cx="7128792" cy="3714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33113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>
                <a:solidFill>
                  <a:srgbClr val="002060"/>
                </a:solidFill>
              </a:rPr>
              <a:t>Rozčlenění firmy Nestlé na SBU:</a:t>
            </a:r>
          </a:p>
          <a:p>
            <a:pPr lvl="1"/>
            <a:r>
              <a:rPr lang="cs-CZ" sz="1600" dirty="0">
                <a:solidFill>
                  <a:srgbClr val="002060"/>
                </a:solidFill>
              </a:rPr>
              <a:t>Cukrářské výrobky.</a:t>
            </a:r>
          </a:p>
          <a:p>
            <a:pPr lvl="1"/>
            <a:r>
              <a:rPr lang="cs-CZ" sz="1600" dirty="0">
                <a:solidFill>
                  <a:srgbClr val="002060"/>
                </a:solidFill>
              </a:rPr>
              <a:t>Kojenecká výživa.</a:t>
            </a:r>
          </a:p>
          <a:p>
            <a:pPr lvl="1"/>
            <a:r>
              <a:rPr lang="cs-CZ" sz="1600" dirty="0">
                <a:solidFill>
                  <a:srgbClr val="002060"/>
                </a:solidFill>
              </a:rPr>
              <a:t>Kulinářské výrobky a pokrmy.</a:t>
            </a:r>
          </a:p>
          <a:p>
            <a:pPr lvl="1"/>
            <a:r>
              <a:rPr lang="cs-CZ" sz="1600" dirty="0">
                <a:solidFill>
                  <a:srgbClr val="002060"/>
                </a:solidFill>
              </a:rPr>
              <a:t>Klinická výživa.</a:t>
            </a:r>
          </a:p>
          <a:p>
            <a:pPr lvl="1"/>
            <a:r>
              <a:rPr lang="cs-CZ" sz="1600" dirty="0">
                <a:solidFill>
                  <a:srgbClr val="002060"/>
                </a:solidFill>
              </a:rPr>
              <a:t>Krmivo.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General Electric založilo 49 strategických podnikatelských jednotek.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Otázka: Jaké jsou výhody a nevýhody širokého portfolia podnikatelských jednotek?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07504" y="195486"/>
            <a:ext cx="8136904" cy="507703"/>
          </a:xfrm>
        </p:spPr>
        <p:txBody>
          <a:bodyPr/>
          <a:lstStyle/>
          <a:p>
            <a:r>
              <a:rPr lang="cs-CZ" dirty="0"/>
              <a:t>Příklad z praxe</a:t>
            </a:r>
          </a:p>
        </p:txBody>
      </p:sp>
    </p:spTree>
    <p:extLst>
      <p:ext uri="{BB962C8B-B14F-4D97-AF65-F5344CB8AC3E}">
        <p14:creationId xmlns:p14="http://schemas.microsoft.com/office/powerpoint/2010/main" val="101221262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>
                <a:solidFill>
                  <a:srgbClr val="002060"/>
                </a:solidFill>
              </a:rPr>
              <a:t>Proces:</a:t>
            </a:r>
          </a:p>
          <a:p>
            <a:pPr lvl="1"/>
            <a:r>
              <a:rPr lang="cs-CZ" sz="2000" dirty="0">
                <a:solidFill>
                  <a:srgbClr val="002060"/>
                </a:solidFill>
              </a:rPr>
              <a:t>Provedení auditu portfolia značek.</a:t>
            </a:r>
          </a:p>
          <a:p>
            <a:pPr lvl="1"/>
            <a:r>
              <a:rPr lang="cs-CZ" sz="2000" dirty="0">
                <a:solidFill>
                  <a:srgbClr val="002060"/>
                </a:solidFill>
              </a:rPr>
              <a:t>Určení optimálního portfolia značek.</a:t>
            </a:r>
          </a:p>
          <a:p>
            <a:pPr lvl="1"/>
            <a:r>
              <a:rPr lang="cs-CZ" sz="2000" dirty="0">
                <a:solidFill>
                  <a:srgbClr val="002060"/>
                </a:solidFill>
              </a:rPr>
              <a:t>Výběr vhodné strategie pro vyřazení značky.</a:t>
            </a:r>
          </a:p>
          <a:p>
            <a:pPr lvl="1"/>
            <a:r>
              <a:rPr lang="cs-CZ" sz="2000" dirty="0">
                <a:solidFill>
                  <a:srgbClr val="002060"/>
                </a:solidFill>
              </a:rPr>
              <a:t>Příprava růstové strategie pro přeživší značky.</a:t>
            </a:r>
          </a:p>
          <a:p>
            <a:endParaRPr lang="cs-CZ" sz="2000" dirty="0">
              <a:solidFill>
                <a:srgbClr val="002060"/>
              </a:solidFill>
            </a:endParaRPr>
          </a:p>
          <a:p>
            <a:r>
              <a:rPr lang="cs-CZ" sz="2000" dirty="0">
                <a:solidFill>
                  <a:srgbClr val="002060"/>
                </a:solidFill>
              </a:rPr>
              <a:t>Metody vyřazení: vydojit, ukončit, spojit, prodat.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07504" y="195486"/>
            <a:ext cx="8136904" cy="507703"/>
          </a:xfrm>
        </p:spPr>
        <p:txBody>
          <a:bodyPr/>
          <a:lstStyle/>
          <a:p>
            <a:r>
              <a:rPr lang="cs-CZ" dirty="0"/>
              <a:t>Racionalizace portfolia značek</a:t>
            </a:r>
          </a:p>
        </p:txBody>
      </p:sp>
    </p:spTree>
    <p:extLst>
      <p:ext uri="{BB962C8B-B14F-4D97-AF65-F5344CB8AC3E}">
        <p14:creationId xmlns:p14="http://schemas.microsoft.com/office/powerpoint/2010/main" val="217406310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>
                <a:solidFill>
                  <a:srgbClr val="002060"/>
                </a:solidFill>
              </a:rPr>
              <a:t>Identifikace hlavních podnikatelských aktivit, které tvoří základ rozvoje firmy-to jsou tzv. strategické podnikatelské jednotky. </a:t>
            </a:r>
          </a:p>
          <a:p>
            <a:r>
              <a:rPr lang="cs-CZ" sz="2000" dirty="0">
                <a:solidFill>
                  <a:srgbClr val="002060"/>
                </a:solidFill>
              </a:rPr>
              <a:t>Odhad atraktivnosti jednotlivých jednotek (značek) a rozhodnutí o tom, jakou podporu si zaslouží každá z nich. </a:t>
            </a:r>
          </a:p>
          <a:p>
            <a:r>
              <a:rPr lang="cs-CZ" sz="2000" dirty="0">
                <a:solidFill>
                  <a:srgbClr val="002060"/>
                </a:solidFill>
              </a:rPr>
              <a:t>Mezi nejznámější modifikace portfolio analýzy patří:</a:t>
            </a:r>
          </a:p>
          <a:p>
            <a:pPr lvl="1"/>
            <a:r>
              <a:rPr lang="cs-CZ" sz="2000" dirty="0">
                <a:solidFill>
                  <a:srgbClr val="002060"/>
                </a:solidFill>
              </a:rPr>
              <a:t>matice BCG,</a:t>
            </a:r>
          </a:p>
          <a:p>
            <a:pPr lvl="1"/>
            <a:r>
              <a:rPr lang="cs-CZ" sz="2000" dirty="0">
                <a:solidFill>
                  <a:srgbClr val="002060"/>
                </a:solidFill>
              </a:rPr>
              <a:t>matice GE.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07504" y="195486"/>
            <a:ext cx="8136904" cy="507703"/>
          </a:xfrm>
        </p:spPr>
        <p:txBody>
          <a:bodyPr/>
          <a:lstStyle/>
          <a:p>
            <a:r>
              <a:rPr lang="cs-CZ" dirty="0"/>
              <a:t>Audit portfolia</a:t>
            </a:r>
          </a:p>
        </p:txBody>
      </p:sp>
    </p:spTree>
    <p:extLst>
      <p:ext uri="{BB962C8B-B14F-4D97-AF65-F5344CB8AC3E}">
        <p14:creationId xmlns:p14="http://schemas.microsoft.com/office/powerpoint/2010/main" val="403848411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>
                <a:solidFill>
                  <a:srgbClr val="002060"/>
                </a:solidFill>
              </a:rPr>
              <a:t>Nejznámější metoda analýzy portfolia od firmy Boston </a:t>
            </a:r>
            <a:r>
              <a:rPr lang="cs-CZ" sz="2000" dirty="0" err="1">
                <a:solidFill>
                  <a:srgbClr val="002060"/>
                </a:solidFill>
              </a:rPr>
              <a:t>Consulting</a:t>
            </a:r>
            <a:r>
              <a:rPr lang="cs-CZ" sz="2000" dirty="0">
                <a:solidFill>
                  <a:srgbClr val="002060"/>
                </a:solidFill>
              </a:rPr>
              <a:t> Group.</a:t>
            </a:r>
          </a:p>
          <a:p>
            <a:endParaRPr lang="cs-CZ" sz="2000" dirty="0">
              <a:solidFill>
                <a:srgbClr val="002060"/>
              </a:solidFill>
            </a:endParaRPr>
          </a:p>
          <a:p>
            <a:r>
              <a:rPr lang="cs-CZ" sz="2000" dirty="0">
                <a:solidFill>
                  <a:srgbClr val="002060"/>
                </a:solidFill>
              </a:rPr>
              <a:t>Princip: ziskovost jednotlivých podnikatelských jednotek je spjata s podílem firmy na daném trhu a s tempem růstu tohoto trhu. </a:t>
            </a:r>
          </a:p>
          <a:p>
            <a:endParaRPr lang="cs-CZ" sz="2000" dirty="0">
              <a:solidFill>
                <a:srgbClr val="002060"/>
              </a:solidFill>
            </a:endParaRPr>
          </a:p>
          <a:p>
            <a:r>
              <a:rPr lang="cs-CZ" sz="2000" dirty="0">
                <a:solidFill>
                  <a:srgbClr val="002060"/>
                </a:solidFill>
              </a:rPr>
              <a:t>Výsledkem je model BCG, který třídí strategické podnikatelské jednotky podle podílu na trhu a tempa růstu tohoto trhu. 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07504" y="195486"/>
            <a:ext cx="8136904" cy="507703"/>
          </a:xfrm>
        </p:spPr>
        <p:txBody>
          <a:bodyPr/>
          <a:lstStyle/>
          <a:p>
            <a:r>
              <a:rPr lang="cs-CZ" dirty="0"/>
              <a:t>Metoda BCG</a:t>
            </a:r>
          </a:p>
        </p:txBody>
      </p:sp>
    </p:spTree>
    <p:extLst>
      <p:ext uri="{BB962C8B-B14F-4D97-AF65-F5344CB8AC3E}">
        <p14:creationId xmlns:p14="http://schemas.microsoft.com/office/powerpoint/2010/main" val="161969570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1303712" y="1071552"/>
          <a:ext cx="6268686" cy="335249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572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20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598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294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34850">
                <a:tc rowSpan="2">
                  <a:txBody>
                    <a:bodyPr/>
                    <a:lstStyle/>
                    <a:p>
                      <a:pPr algn="ctr"/>
                      <a:r>
                        <a:rPr lang="cs-CZ" sz="14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Tempo</a:t>
                      </a:r>
                      <a:r>
                        <a:rPr lang="cs-CZ" sz="1400" b="0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růstu trhu</a:t>
                      </a:r>
                      <a:endParaRPr lang="cs-CZ" sz="14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/>
                      <a:endParaRPr lang="cs-CZ" sz="14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/>
                      <a:endParaRPr lang="cs-CZ" sz="14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/>
                      <a:endParaRPr lang="cs-CZ" sz="14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/>
                      <a:endParaRPr lang="cs-CZ" sz="14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/>
                      <a:r>
                        <a:rPr lang="cs-CZ" sz="14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Tempo růstu trhu</a:t>
                      </a:r>
                    </a:p>
                  </a:txBody>
                  <a:tcPr marL="68580" marR="68580" marT="34290" marB="34290" vert="vert27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0" i="1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vysoké</a:t>
                      </a:r>
                    </a:p>
                  </a:txBody>
                  <a:tcPr marL="68580" marR="68580" marT="34290" marB="34290" vert="vert27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100" b="1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HVĚZDY</a:t>
                      </a:r>
                    </a:p>
                    <a:p>
                      <a:pPr algn="ctr"/>
                      <a:r>
                        <a:rPr lang="cs-CZ" sz="15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Rostoucí zisk</a:t>
                      </a:r>
                    </a:p>
                  </a:txBody>
                  <a:tcPr marL="68580" marR="68580" marT="34290" marB="3429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100" b="1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OTAZNÍKY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Nízký zisk</a:t>
                      </a:r>
                    </a:p>
                  </a:txBody>
                  <a:tcPr marL="68580" marR="68580" marT="34290" marB="3429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78721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0" i="1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nízké</a:t>
                      </a:r>
                    </a:p>
                  </a:txBody>
                  <a:tcPr marL="68580" marR="68580" marT="34290" marB="34290" vert="vert27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100" b="1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DOJNÉ KRÁVY</a:t>
                      </a:r>
                    </a:p>
                    <a:p>
                      <a:pPr algn="ctr"/>
                      <a:r>
                        <a:rPr lang="cs-CZ" sz="15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Nejvyšší zisk</a:t>
                      </a:r>
                    </a:p>
                  </a:txBody>
                  <a:tcPr marL="68580" marR="68580" marT="34290" marB="3429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100" b="1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PSI</a:t>
                      </a:r>
                      <a:r>
                        <a:rPr lang="cs-CZ" sz="1500" b="1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</a:p>
                    <a:p>
                      <a:pPr algn="ctr"/>
                      <a:r>
                        <a:rPr lang="cs-CZ" sz="15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Nejnižší zisk</a:t>
                      </a:r>
                    </a:p>
                  </a:txBody>
                  <a:tcPr marL="68580" marR="68580" marT="34290" marB="3429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2511">
                <a:tc rowSpan="2" gridSpan="2">
                  <a:txBody>
                    <a:bodyPr/>
                    <a:lstStyle/>
                    <a:p>
                      <a:pPr algn="ctr"/>
                      <a:endParaRPr lang="cs-CZ" sz="14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B w="12700" cmpd="sng">
                      <a:noFill/>
                    </a:lnB>
                    <a:noFill/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cs-CZ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0" i="1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vysoký</a:t>
                      </a:r>
                    </a:p>
                  </a:txBody>
                  <a:tcPr marL="68580" marR="68580" marT="34290" marB="3429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0" i="1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nízký</a:t>
                      </a:r>
                    </a:p>
                  </a:txBody>
                  <a:tcPr marL="68580" marR="68580" marT="34290" marB="3429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6417">
                <a:tc gridSpan="2"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ctr"/>
                      <a:endParaRPr lang="cs-CZ" b="0" dirty="0"/>
                    </a:p>
                  </a:txBody>
                  <a:tcPr>
                    <a:lnL w="12700" cmpd="sng">
                      <a:noFill/>
                    </a:lnL>
                    <a:lnB w="12700" cmpd="sng"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cs-CZ" sz="14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/>
                      <a:r>
                        <a:rPr lang="cs-CZ" sz="14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Relativní tržní</a:t>
                      </a:r>
                      <a:r>
                        <a:rPr lang="cs-CZ" sz="1400" b="0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podíl</a:t>
                      </a:r>
                      <a:endParaRPr lang="cs-CZ" sz="14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33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 </a:t>
            </a:r>
          </a:p>
        </p:txBody>
      </p:sp>
      <p:grpSp>
        <p:nvGrpSpPr>
          <p:cNvPr id="8" name="Skupina 7"/>
          <p:cNvGrpSpPr/>
          <p:nvPr/>
        </p:nvGrpSpPr>
        <p:grpSpPr>
          <a:xfrm>
            <a:off x="1625183" y="1071552"/>
            <a:ext cx="535785" cy="2336065"/>
            <a:chOff x="642910" y="1428736"/>
            <a:chExt cx="714380" cy="3114752"/>
          </a:xfrm>
        </p:grpSpPr>
        <p:sp>
          <p:nvSpPr>
            <p:cNvPr id="5" name="TextovéPole 4"/>
            <p:cNvSpPr txBox="1"/>
            <p:nvPr/>
          </p:nvSpPr>
          <p:spPr>
            <a:xfrm>
              <a:off x="642910" y="1428736"/>
              <a:ext cx="714380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350" dirty="0"/>
                <a:t>20%</a:t>
              </a:r>
            </a:p>
          </p:txBody>
        </p:sp>
        <p:sp>
          <p:nvSpPr>
            <p:cNvPr id="6" name="TextovéPole 5"/>
            <p:cNvSpPr txBox="1"/>
            <p:nvPr/>
          </p:nvSpPr>
          <p:spPr>
            <a:xfrm>
              <a:off x="642910" y="2786058"/>
              <a:ext cx="714380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350" dirty="0"/>
                <a:t>10%</a:t>
              </a:r>
            </a:p>
          </p:txBody>
        </p:sp>
        <p:sp>
          <p:nvSpPr>
            <p:cNvPr id="7" name="TextovéPole 6"/>
            <p:cNvSpPr txBox="1"/>
            <p:nvPr/>
          </p:nvSpPr>
          <p:spPr>
            <a:xfrm>
              <a:off x="642910" y="4143379"/>
              <a:ext cx="714380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350" dirty="0"/>
                <a:t>0%</a:t>
              </a:r>
            </a:p>
          </p:txBody>
        </p:sp>
      </p:grpSp>
      <p:grpSp>
        <p:nvGrpSpPr>
          <p:cNvPr id="12" name="Skupina 11"/>
          <p:cNvGrpSpPr/>
          <p:nvPr/>
        </p:nvGrpSpPr>
        <p:grpSpPr>
          <a:xfrm>
            <a:off x="2536017" y="3857637"/>
            <a:ext cx="5036381" cy="507831"/>
            <a:chOff x="1857356" y="5143512"/>
            <a:chExt cx="6715174" cy="677106"/>
          </a:xfrm>
        </p:grpSpPr>
        <p:sp>
          <p:nvSpPr>
            <p:cNvPr id="9" name="TextovéPole 8"/>
            <p:cNvSpPr txBox="1"/>
            <p:nvPr/>
          </p:nvSpPr>
          <p:spPr>
            <a:xfrm>
              <a:off x="4929191" y="5143512"/>
              <a:ext cx="571504" cy="400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350" dirty="0"/>
                <a:t>1x</a:t>
              </a:r>
            </a:p>
          </p:txBody>
        </p:sp>
        <p:sp>
          <p:nvSpPr>
            <p:cNvPr id="10" name="TextovéPole 9"/>
            <p:cNvSpPr txBox="1"/>
            <p:nvPr/>
          </p:nvSpPr>
          <p:spPr>
            <a:xfrm>
              <a:off x="7929587" y="5143512"/>
              <a:ext cx="642943" cy="677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350" dirty="0"/>
                <a:t>0,1x</a:t>
              </a:r>
            </a:p>
          </p:txBody>
        </p:sp>
        <p:sp>
          <p:nvSpPr>
            <p:cNvPr id="11" name="TextovéPole 10"/>
            <p:cNvSpPr txBox="1"/>
            <p:nvPr/>
          </p:nvSpPr>
          <p:spPr>
            <a:xfrm>
              <a:off x="1857356" y="5143512"/>
              <a:ext cx="642943" cy="400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350" dirty="0"/>
                <a:t>10x</a:t>
              </a:r>
            </a:p>
          </p:txBody>
        </p:sp>
      </p:grpSp>
      <p:grpSp>
        <p:nvGrpSpPr>
          <p:cNvPr id="15" name="Skupina 14"/>
          <p:cNvGrpSpPr/>
          <p:nvPr/>
        </p:nvGrpSpPr>
        <p:grpSpPr>
          <a:xfrm>
            <a:off x="1625182" y="428610"/>
            <a:ext cx="482207" cy="600164"/>
            <a:chOff x="642910" y="571480"/>
            <a:chExt cx="642942" cy="800219"/>
          </a:xfrm>
        </p:grpSpPr>
        <p:sp>
          <p:nvSpPr>
            <p:cNvPr id="13" name="TextovéPole 12"/>
            <p:cNvSpPr txBox="1"/>
            <p:nvPr/>
          </p:nvSpPr>
          <p:spPr>
            <a:xfrm>
              <a:off x="857224" y="571480"/>
              <a:ext cx="428628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3300" b="1" dirty="0">
                  <a:solidFill>
                    <a:srgbClr val="FF0000"/>
                  </a:solidFill>
                </a:rPr>
                <a:t>?</a:t>
              </a:r>
            </a:p>
          </p:txBody>
        </p:sp>
        <p:sp>
          <p:nvSpPr>
            <p:cNvPr id="14" name="Šipka nahoru 13"/>
            <p:cNvSpPr/>
            <p:nvPr/>
          </p:nvSpPr>
          <p:spPr>
            <a:xfrm>
              <a:off x="642910" y="571480"/>
              <a:ext cx="285752" cy="714380"/>
            </a:xfrm>
            <a:prstGeom prst="upArrow">
              <a:avLst/>
            </a:prstGeom>
            <a:solidFill>
              <a:srgbClr val="FF0000"/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350"/>
            </a:p>
          </p:txBody>
        </p:sp>
      </p:grpSp>
      <p:grpSp>
        <p:nvGrpSpPr>
          <p:cNvPr id="16" name="Skupina 15"/>
          <p:cNvGrpSpPr/>
          <p:nvPr/>
        </p:nvGrpSpPr>
        <p:grpSpPr>
          <a:xfrm>
            <a:off x="7143768" y="4566419"/>
            <a:ext cx="642942" cy="600164"/>
            <a:chOff x="642910" y="571480"/>
            <a:chExt cx="857256" cy="800219"/>
          </a:xfrm>
        </p:grpSpPr>
        <p:sp>
          <p:nvSpPr>
            <p:cNvPr id="17" name="TextovéPole 16"/>
            <p:cNvSpPr txBox="1"/>
            <p:nvPr/>
          </p:nvSpPr>
          <p:spPr>
            <a:xfrm>
              <a:off x="1071538" y="571480"/>
              <a:ext cx="428628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3300" b="1" dirty="0">
                  <a:solidFill>
                    <a:srgbClr val="FF0000"/>
                  </a:solidFill>
                </a:rPr>
                <a:t>?</a:t>
              </a:r>
            </a:p>
          </p:txBody>
        </p:sp>
        <p:sp>
          <p:nvSpPr>
            <p:cNvPr id="18" name="Šipka nahoru 17"/>
            <p:cNvSpPr/>
            <p:nvPr/>
          </p:nvSpPr>
          <p:spPr>
            <a:xfrm>
              <a:off x="642910" y="571480"/>
              <a:ext cx="285752" cy="714380"/>
            </a:xfrm>
            <a:prstGeom prst="upArrow">
              <a:avLst/>
            </a:prstGeom>
            <a:solidFill>
              <a:srgbClr val="FF0000"/>
            </a:solidFill>
            <a:ln w="0">
              <a:noFill/>
            </a:ln>
            <a:scene3d>
              <a:camera prst="orthographicFront">
                <a:rot lat="0" lon="0" rev="162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350"/>
            </a:p>
          </p:txBody>
        </p:sp>
      </p:grpSp>
      <p:sp>
        <p:nvSpPr>
          <p:cNvPr id="2" name="Obdélník 1"/>
          <p:cNvSpPr/>
          <p:nvPr/>
        </p:nvSpPr>
        <p:spPr>
          <a:xfrm>
            <a:off x="3778259" y="428610"/>
            <a:ext cx="13195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dirty="0"/>
              <a:t>Model BCG</a:t>
            </a:r>
          </a:p>
        </p:txBody>
      </p:sp>
    </p:spTree>
    <p:extLst>
      <p:ext uri="{BB962C8B-B14F-4D97-AF65-F5344CB8AC3E}">
        <p14:creationId xmlns:p14="http://schemas.microsoft.com/office/powerpoint/2010/main" val="1799686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>
                <a:solidFill>
                  <a:srgbClr val="002060"/>
                </a:solidFill>
              </a:rPr>
              <a:t>Hvězdy </a:t>
            </a:r>
          </a:p>
          <a:p>
            <a:pPr lvl="1"/>
            <a:r>
              <a:rPr lang="cs-CZ" sz="1600" dirty="0">
                <a:solidFill>
                  <a:srgbClr val="002060"/>
                </a:solidFill>
              </a:rPr>
              <a:t>Vysoká míra růstu na trhu. </a:t>
            </a:r>
          </a:p>
          <a:p>
            <a:pPr lvl="1"/>
            <a:r>
              <a:rPr lang="cs-CZ" sz="1600" dirty="0">
                <a:solidFill>
                  <a:srgbClr val="002060"/>
                </a:solidFill>
              </a:rPr>
              <a:t>Je třeba do nich hodně investovat, jelikož jejich růst je velmi dynamický. </a:t>
            </a:r>
          </a:p>
          <a:p>
            <a:pPr lvl="1"/>
            <a:endParaRPr lang="cs-CZ" sz="1600" dirty="0">
              <a:solidFill>
                <a:srgbClr val="002060"/>
              </a:solidFill>
            </a:endParaRPr>
          </a:p>
          <a:p>
            <a:r>
              <a:rPr lang="cs-CZ" sz="2000" dirty="0">
                <a:solidFill>
                  <a:srgbClr val="002060"/>
                </a:solidFill>
              </a:rPr>
              <a:t>Dojné krávy </a:t>
            </a:r>
          </a:p>
          <a:p>
            <a:pPr lvl="1"/>
            <a:r>
              <a:rPr lang="cs-CZ" sz="1600" dirty="0">
                <a:solidFill>
                  <a:srgbClr val="002060"/>
                </a:solidFill>
              </a:rPr>
              <a:t>Pomalý růst trhu a vysoký tržní podíl. </a:t>
            </a:r>
          </a:p>
          <a:p>
            <a:pPr lvl="1"/>
            <a:r>
              <a:rPr lang="cs-CZ" sz="1600" dirty="0">
                <a:solidFill>
                  <a:srgbClr val="002060"/>
                </a:solidFill>
              </a:rPr>
              <a:t>Jsou již zavedené a funkční a tak nevyžadují velké investice.</a:t>
            </a:r>
          </a:p>
          <a:p>
            <a:pPr lvl="1"/>
            <a:r>
              <a:rPr lang="cs-CZ" sz="1600" dirty="0">
                <a:solidFill>
                  <a:srgbClr val="002060"/>
                </a:solidFill>
              </a:rPr>
              <a:t>Přinášejí cennou hotovost pro další jednotky.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07504" y="195486"/>
            <a:ext cx="8136904" cy="507703"/>
          </a:xfrm>
        </p:spPr>
        <p:txBody>
          <a:bodyPr/>
          <a:lstStyle/>
          <a:p>
            <a:r>
              <a:rPr lang="cs-CZ" dirty="0"/>
              <a:t>Model BCG</a:t>
            </a:r>
          </a:p>
        </p:txBody>
      </p:sp>
    </p:spTree>
    <p:extLst>
      <p:ext uri="{BB962C8B-B14F-4D97-AF65-F5344CB8AC3E}">
        <p14:creationId xmlns:p14="http://schemas.microsoft.com/office/powerpoint/2010/main" val="160580552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>
                <a:solidFill>
                  <a:srgbClr val="002060"/>
                </a:solidFill>
              </a:rPr>
              <a:t>Otazníky </a:t>
            </a:r>
          </a:p>
          <a:p>
            <a:pPr lvl="1"/>
            <a:r>
              <a:rPr lang="cs-CZ" sz="1600" dirty="0">
                <a:solidFill>
                  <a:srgbClr val="002060"/>
                </a:solidFill>
              </a:rPr>
              <a:t>Nízký tržní podíl na rychle se rozvíjejícím trhu.</a:t>
            </a:r>
          </a:p>
          <a:p>
            <a:pPr lvl="1"/>
            <a:r>
              <a:rPr lang="cs-CZ" sz="1600" dirty="0">
                <a:solidFill>
                  <a:srgbClr val="002060"/>
                </a:solidFill>
              </a:rPr>
              <a:t>Je třeba do nich vkládat hodně prostředků, aby si udrželi svou pozici. </a:t>
            </a:r>
          </a:p>
          <a:p>
            <a:pPr lvl="1"/>
            <a:r>
              <a:rPr lang="cs-CZ" sz="1600" dirty="0">
                <a:solidFill>
                  <a:srgbClr val="002060"/>
                </a:solidFill>
              </a:rPr>
              <a:t>Management musí rozhodnout, které se přemění na hvězdy a které skončí. </a:t>
            </a:r>
          </a:p>
          <a:p>
            <a:endParaRPr lang="cs-CZ" sz="2000" dirty="0">
              <a:solidFill>
                <a:srgbClr val="002060"/>
              </a:solidFill>
            </a:endParaRPr>
          </a:p>
          <a:p>
            <a:r>
              <a:rPr lang="cs-CZ" sz="2000" dirty="0">
                <a:solidFill>
                  <a:srgbClr val="002060"/>
                </a:solidFill>
              </a:rPr>
              <a:t>Psi </a:t>
            </a:r>
          </a:p>
          <a:p>
            <a:pPr lvl="1"/>
            <a:r>
              <a:rPr lang="cs-CZ" sz="1600" dirty="0">
                <a:solidFill>
                  <a:srgbClr val="002060"/>
                </a:solidFill>
              </a:rPr>
              <a:t>Nízká míra růstu a malý podíl na trhu. </a:t>
            </a:r>
          </a:p>
          <a:p>
            <a:pPr lvl="1"/>
            <a:r>
              <a:rPr lang="cs-CZ" sz="1600" dirty="0">
                <a:solidFill>
                  <a:srgbClr val="002060"/>
                </a:solidFill>
              </a:rPr>
              <a:t>Dokážou vyprodukovat dostatek tržeb na své udržení.</a:t>
            </a:r>
          </a:p>
          <a:p>
            <a:pPr lvl="1"/>
            <a:r>
              <a:rPr lang="cs-CZ" sz="1600" dirty="0">
                <a:solidFill>
                  <a:srgbClr val="002060"/>
                </a:solidFill>
              </a:rPr>
              <a:t>Management většinou rozhoduje o odchodu z trhu.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07504" y="195486"/>
            <a:ext cx="8136904" cy="507703"/>
          </a:xfrm>
        </p:spPr>
        <p:txBody>
          <a:bodyPr/>
          <a:lstStyle/>
          <a:p>
            <a:r>
              <a:rPr lang="cs-CZ" dirty="0"/>
              <a:t>Model BCG</a:t>
            </a:r>
          </a:p>
        </p:txBody>
      </p:sp>
    </p:spTree>
    <p:extLst>
      <p:ext uri="{BB962C8B-B14F-4D97-AF65-F5344CB8AC3E}">
        <p14:creationId xmlns:p14="http://schemas.microsoft.com/office/powerpoint/2010/main" val="392874361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07504" y="195486"/>
            <a:ext cx="8136904" cy="507703"/>
          </a:xfrm>
        </p:spPr>
        <p:txBody>
          <a:bodyPr/>
          <a:lstStyle/>
          <a:p>
            <a:r>
              <a:rPr lang="cs-CZ" dirty="0"/>
              <a:t>Model BCG a životní cyklus</a:t>
            </a:r>
          </a:p>
        </p:txBody>
      </p:sp>
      <p:grpSp>
        <p:nvGrpSpPr>
          <p:cNvPr id="4" name="Skupina 3"/>
          <p:cNvGrpSpPr/>
          <p:nvPr/>
        </p:nvGrpSpPr>
        <p:grpSpPr>
          <a:xfrm>
            <a:off x="539552" y="915566"/>
            <a:ext cx="6667136" cy="3728279"/>
            <a:chOff x="500034" y="1714488"/>
            <a:chExt cx="8286808" cy="4869926"/>
          </a:xfrm>
        </p:grpSpPr>
        <p:cxnSp>
          <p:nvCxnSpPr>
            <p:cNvPr id="5" name="Přímá spojovací čára 4"/>
            <p:cNvCxnSpPr/>
            <p:nvPr/>
          </p:nvCxnSpPr>
          <p:spPr>
            <a:xfrm rot="5400000">
              <a:off x="214282" y="3571876"/>
              <a:ext cx="3286148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Přímá spojovací čára 6"/>
            <p:cNvCxnSpPr/>
            <p:nvPr/>
          </p:nvCxnSpPr>
          <p:spPr>
            <a:xfrm>
              <a:off x="1857356" y="5214950"/>
              <a:ext cx="6357982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Volný tvar 7"/>
            <p:cNvSpPr/>
            <p:nvPr/>
          </p:nvSpPr>
          <p:spPr>
            <a:xfrm>
              <a:off x="1854558" y="2425522"/>
              <a:ext cx="6362163" cy="2790422"/>
            </a:xfrm>
            <a:custGeom>
              <a:avLst/>
              <a:gdLst>
                <a:gd name="connsiteX0" fmla="*/ 0 w 6362163"/>
                <a:gd name="connsiteY0" fmla="*/ 2790422 h 2790422"/>
                <a:gd name="connsiteX1" fmla="*/ 1043188 w 6362163"/>
                <a:gd name="connsiteY1" fmla="*/ 2223751 h 2790422"/>
                <a:gd name="connsiteX2" fmla="*/ 1790163 w 6362163"/>
                <a:gd name="connsiteY2" fmla="*/ 1425261 h 2790422"/>
                <a:gd name="connsiteX3" fmla="*/ 2421228 w 6362163"/>
                <a:gd name="connsiteY3" fmla="*/ 369193 h 2790422"/>
                <a:gd name="connsiteX4" fmla="*/ 2859110 w 6362163"/>
                <a:gd name="connsiteY4" fmla="*/ 47222 h 2790422"/>
                <a:gd name="connsiteX5" fmla="*/ 3683357 w 6362163"/>
                <a:gd name="connsiteY5" fmla="*/ 85858 h 2790422"/>
                <a:gd name="connsiteX6" fmla="*/ 5151549 w 6362163"/>
                <a:gd name="connsiteY6" fmla="*/ 549498 h 2790422"/>
                <a:gd name="connsiteX7" fmla="*/ 6362163 w 6362163"/>
                <a:gd name="connsiteY7" fmla="*/ 1141926 h 2790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62163" h="2790422">
                  <a:moveTo>
                    <a:pt x="0" y="2790422"/>
                  </a:moveTo>
                  <a:cubicBezTo>
                    <a:pt x="372414" y="2620850"/>
                    <a:pt x="744828" y="2451278"/>
                    <a:pt x="1043188" y="2223751"/>
                  </a:cubicBezTo>
                  <a:cubicBezTo>
                    <a:pt x="1341549" y="1996224"/>
                    <a:pt x="1560490" y="1734354"/>
                    <a:pt x="1790163" y="1425261"/>
                  </a:cubicBezTo>
                  <a:cubicBezTo>
                    <a:pt x="2019836" y="1116168"/>
                    <a:pt x="2243070" y="598866"/>
                    <a:pt x="2421228" y="369193"/>
                  </a:cubicBezTo>
                  <a:cubicBezTo>
                    <a:pt x="2599386" y="139520"/>
                    <a:pt x="2648755" y="94444"/>
                    <a:pt x="2859110" y="47222"/>
                  </a:cubicBezTo>
                  <a:cubicBezTo>
                    <a:pt x="3069465" y="0"/>
                    <a:pt x="3301284" y="2145"/>
                    <a:pt x="3683357" y="85858"/>
                  </a:cubicBezTo>
                  <a:cubicBezTo>
                    <a:pt x="4065430" y="169571"/>
                    <a:pt x="4705081" y="373487"/>
                    <a:pt x="5151549" y="549498"/>
                  </a:cubicBezTo>
                  <a:cubicBezTo>
                    <a:pt x="5598017" y="725509"/>
                    <a:pt x="6177566" y="1056067"/>
                    <a:pt x="6362163" y="1141926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9" name="Přímá spojovací čára 11"/>
            <p:cNvCxnSpPr/>
            <p:nvPr/>
          </p:nvCxnSpPr>
          <p:spPr>
            <a:xfrm rot="5400000" flipH="1" flipV="1">
              <a:off x="1571604" y="3571876"/>
              <a:ext cx="3286148" cy="1588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Přímá spojovací čára 12"/>
            <p:cNvCxnSpPr/>
            <p:nvPr/>
          </p:nvCxnSpPr>
          <p:spPr>
            <a:xfrm rot="5400000" flipH="1" flipV="1">
              <a:off x="2858282" y="3571082"/>
              <a:ext cx="3286148" cy="1588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Přímá spojovací čára 13"/>
            <p:cNvCxnSpPr/>
            <p:nvPr/>
          </p:nvCxnSpPr>
          <p:spPr>
            <a:xfrm rot="5400000" flipH="1" flipV="1">
              <a:off x="5572926" y="3571082"/>
              <a:ext cx="3286148" cy="1588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ovéPole 11"/>
            <p:cNvSpPr txBox="1"/>
            <p:nvPr/>
          </p:nvSpPr>
          <p:spPr>
            <a:xfrm>
              <a:off x="2071670" y="1714488"/>
              <a:ext cx="1285885" cy="4824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otazníky</a:t>
              </a:r>
            </a:p>
          </p:txBody>
        </p:sp>
        <p:sp>
          <p:nvSpPr>
            <p:cNvPr id="13" name="TextovéPole 12"/>
            <p:cNvSpPr txBox="1"/>
            <p:nvPr/>
          </p:nvSpPr>
          <p:spPr>
            <a:xfrm>
              <a:off x="3428992" y="1714488"/>
              <a:ext cx="1070775" cy="4824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hvězdy</a:t>
              </a:r>
            </a:p>
          </p:txBody>
        </p:sp>
        <p:sp>
          <p:nvSpPr>
            <p:cNvPr id="14" name="TextovéPole 13"/>
            <p:cNvSpPr txBox="1"/>
            <p:nvPr/>
          </p:nvSpPr>
          <p:spPr>
            <a:xfrm>
              <a:off x="5143504" y="1714488"/>
              <a:ext cx="15001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dojné krávy</a:t>
              </a:r>
            </a:p>
          </p:txBody>
        </p:sp>
        <p:sp>
          <p:nvSpPr>
            <p:cNvPr id="15" name="TextovéPole 14"/>
            <p:cNvSpPr txBox="1"/>
            <p:nvPr/>
          </p:nvSpPr>
          <p:spPr>
            <a:xfrm>
              <a:off x="7358082" y="1714488"/>
              <a:ext cx="12858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hladoví psi</a:t>
              </a:r>
            </a:p>
          </p:txBody>
        </p:sp>
        <p:sp>
          <p:nvSpPr>
            <p:cNvPr id="16" name="TextovéPole 15"/>
            <p:cNvSpPr txBox="1"/>
            <p:nvPr/>
          </p:nvSpPr>
          <p:spPr>
            <a:xfrm>
              <a:off x="1928794" y="5429264"/>
              <a:ext cx="11430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zavedení</a:t>
              </a:r>
            </a:p>
          </p:txBody>
        </p:sp>
        <p:sp>
          <p:nvSpPr>
            <p:cNvPr id="17" name="TextovéPole 16"/>
            <p:cNvSpPr txBox="1"/>
            <p:nvPr/>
          </p:nvSpPr>
          <p:spPr>
            <a:xfrm>
              <a:off x="3571868" y="5429264"/>
              <a:ext cx="7858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růst</a:t>
              </a:r>
            </a:p>
          </p:txBody>
        </p:sp>
        <p:sp>
          <p:nvSpPr>
            <p:cNvPr id="18" name="TextovéPole 17"/>
            <p:cNvSpPr txBox="1"/>
            <p:nvPr/>
          </p:nvSpPr>
          <p:spPr>
            <a:xfrm>
              <a:off x="5500694" y="5429264"/>
              <a:ext cx="13573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zralost</a:t>
              </a:r>
            </a:p>
          </p:txBody>
        </p:sp>
        <p:sp>
          <p:nvSpPr>
            <p:cNvPr id="19" name="TextovéPole 18"/>
            <p:cNvSpPr txBox="1"/>
            <p:nvPr/>
          </p:nvSpPr>
          <p:spPr>
            <a:xfrm>
              <a:off x="7429520" y="5429264"/>
              <a:ext cx="10001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úpadek</a:t>
              </a:r>
            </a:p>
          </p:txBody>
        </p:sp>
        <p:sp>
          <p:nvSpPr>
            <p:cNvPr id="20" name="TextovéPole 19"/>
            <p:cNvSpPr txBox="1"/>
            <p:nvPr/>
          </p:nvSpPr>
          <p:spPr>
            <a:xfrm>
              <a:off x="7786710" y="6215082"/>
              <a:ext cx="10001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i="1" dirty="0"/>
                <a:t>čas</a:t>
              </a:r>
            </a:p>
          </p:txBody>
        </p:sp>
        <p:sp>
          <p:nvSpPr>
            <p:cNvPr id="21" name="TextovéPole 20"/>
            <p:cNvSpPr txBox="1"/>
            <p:nvPr/>
          </p:nvSpPr>
          <p:spPr>
            <a:xfrm>
              <a:off x="500034" y="3214686"/>
              <a:ext cx="1928826" cy="369332"/>
            </a:xfrm>
            <a:prstGeom prst="rect">
              <a:avLst/>
            </a:prstGeom>
            <a:noFill/>
            <a:scene3d>
              <a:camera prst="orthographicFront">
                <a:rot lat="0" lon="0" rev="5400000"/>
              </a:camera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cs-CZ" b="1" i="1" dirty="0"/>
                <a:t>Prodeje a zisky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757782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>
                <a:solidFill>
                  <a:srgbClr val="002060"/>
                </a:solidFill>
              </a:rPr>
              <a:t>Pojem TRH - místo, kde se realizují směnné akce zboží a služeb. Trh zprostředkovává oběh mezi jednotlivými subjekty, tzn. mezi jednotlivci, domácnostmi a podniky.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Po definování trhu, který chceme analyzovat, musí firma určit, které rysy trhu budou nebo mohou působit nejvíce na jeho analýzu. Jedná se o </a:t>
            </a:r>
            <a:r>
              <a:rPr lang="cs-CZ" sz="2000" b="1" i="1" dirty="0">
                <a:solidFill>
                  <a:srgbClr val="002060"/>
                </a:solidFill>
              </a:rPr>
              <a:t>popisování trhu</a:t>
            </a:r>
            <a:r>
              <a:rPr lang="cs-CZ" sz="2000" dirty="0">
                <a:solidFill>
                  <a:srgbClr val="002060"/>
                </a:solidFill>
              </a:rPr>
              <a:t>. </a:t>
            </a:r>
          </a:p>
          <a:p>
            <a:r>
              <a:rPr lang="cs-CZ" sz="2000" dirty="0">
                <a:solidFill>
                  <a:srgbClr val="002060"/>
                </a:solidFill>
              </a:rPr>
              <a:t>Analýza trhu v PRAXI vyjadřuje celkové analýzy poptávky a konkurence, potřeb a chování zákazníků. </a:t>
            </a:r>
          </a:p>
          <a:p>
            <a:r>
              <a:rPr lang="cs-CZ" sz="2000" dirty="0">
                <a:solidFill>
                  <a:srgbClr val="002060"/>
                </a:solidFill>
              </a:rPr>
              <a:t>Používá se </a:t>
            </a:r>
            <a:r>
              <a:rPr lang="cs-CZ" sz="2000" b="1" dirty="0">
                <a:solidFill>
                  <a:srgbClr val="002060"/>
                </a:solidFill>
              </a:rPr>
              <a:t>odvětvová analýza </a:t>
            </a:r>
            <a:r>
              <a:rPr lang="cs-CZ" sz="2000" dirty="0">
                <a:solidFill>
                  <a:srgbClr val="002060"/>
                </a:solidFill>
              </a:rPr>
              <a:t>– struktura odvětví, specifika a vztahy, vstupy/výstupy odvětví, hospodářský cyklus, regulace v odvětví, konkurenční schopnost, inovační výkonnost atd.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07504" y="195486"/>
            <a:ext cx="8136904" cy="507703"/>
          </a:xfrm>
        </p:spPr>
        <p:txBody>
          <a:bodyPr/>
          <a:lstStyle/>
          <a:p>
            <a:r>
              <a:rPr lang="pl-PL" dirty="0"/>
              <a:t>3.1 Analýza trhu – co to je?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2233422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 </a:t>
            </a:r>
          </a:p>
        </p:txBody>
      </p:sp>
      <p:sp>
        <p:nvSpPr>
          <p:cNvPr id="4" name="Obdélník 3"/>
          <p:cNvSpPr/>
          <p:nvPr/>
        </p:nvSpPr>
        <p:spPr>
          <a:xfrm>
            <a:off x="2482438" y="1393023"/>
            <a:ext cx="4339859" cy="29468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cxnSp>
        <p:nvCxnSpPr>
          <p:cNvPr id="6" name="Přímá spojovací čára 5"/>
          <p:cNvCxnSpPr>
            <a:stCxn id="4" idx="0"/>
            <a:endCxn id="4" idx="2"/>
          </p:cNvCxnSpPr>
          <p:nvPr/>
        </p:nvCxnSpPr>
        <p:spPr>
          <a:xfrm rot="16200000" flipH="1">
            <a:off x="3178959" y="2866432"/>
            <a:ext cx="2946818" cy="11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lipsa 10"/>
          <p:cNvSpPr/>
          <p:nvPr/>
        </p:nvSpPr>
        <p:spPr>
          <a:xfrm>
            <a:off x="5322099" y="2035965"/>
            <a:ext cx="321471" cy="3214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12" name="Elipsa 11"/>
          <p:cNvSpPr/>
          <p:nvPr/>
        </p:nvSpPr>
        <p:spPr>
          <a:xfrm>
            <a:off x="3339695" y="1660916"/>
            <a:ext cx="535785" cy="5357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13" name="Elipsa 12"/>
          <p:cNvSpPr/>
          <p:nvPr/>
        </p:nvSpPr>
        <p:spPr>
          <a:xfrm>
            <a:off x="3071802" y="3107535"/>
            <a:ext cx="750099" cy="7500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14" name="Elipsa 13"/>
          <p:cNvSpPr/>
          <p:nvPr/>
        </p:nvSpPr>
        <p:spPr>
          <a:xfrm>
            <a:off x="6018620" y="3375428"/>
            <a:ext cx="428628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cxnSp>
        <p:nvCxnSpPr>
          <p:cNvPr id="16" name="Přímá spojovací šipka 15"/>
          <p:cNvCxnSpPr>
            <a:stCxn id="11" idx="2"/>
            <a:endCxn id="12" idx="6"/>
          </p:cNvCxnSpPr>
          <p:nvPr/>
        </p:nvCxnSpPr>
        <p:spPr>
          <a:xfrm rot="10800000">
            <a:off x="3875479" y="1928808"/>
            <a:ext cx="1446620" cy="2678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ovací šipka 17"/>
          <p:cNvCxnSpPr>
            <a:stCxn id="12" idx="4"/>
          </p:cNvCxnSpPr>
          <p:nvPr/>
        </p:nvCxnSpPr>
        <p:spPr>
          <a:xfrm rot="5400000">
            <a:off x="3098591" y="2544961"/>
            <a:ext cx="857256" cy="1607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ovací šipka 19"/>
          <p:cNvCxnSpPr>
            <a:stCxn id="13" idx="6"/>
            <a:endCxn id="14" idx="2"/>
          </p:cNvCxnSpPr>
          <p:nvPr/>
        </p:nvCxnSpPr>
        <p:spPr>
          <a:xfrm>
            <a:off x="3821901" y="3482585"/>
            <a:ext cx="2196719" cy="1071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ovací šipka 21"/>
          <p:cNvCxnSpPr>
            <a:endCxn id="11" idx="6"/>
          </p:cNvCxnSpPr>
          <p:nvPr/>
        </p:nvCxnSpPr>
        <p:spPr>
          <a:xfrm rot="10800000" flipV="1">
            <a:off x="5643570" y="2089544"/>
            <a:ext cx="1500198" cy="1071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ovací šipka 23"/>
          <p:cNvCxnSpPr>
            <a:stCxn id="14" idx="6"/>
          </p:cNvCxnSpPr>
          <p:nvPr/>
        </p:nvCxnSpPr>
        <p:spPr>
          <a:xfrm>
            <a:off x="6447248" y="3589742"/>
            <a:ext cx="857256" cy="119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ovéPole 24"/>
          <p:cNvSpPr txBox="1"/>
          <p:nvPr/>
        </p:nvSpPr>
        <p:spPr>
          <a:xfrm>
            <a:off x="2536017" y="1500180"/>
            <a:ext cx="85725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350" dirty="0"/>
              <a:t>Hvězda</a:t>
            </a:r>
          </a:p>
        </p:txBody>
      </p:sp>
      <p:sp>
        <p:nvSpPr>
          <p:cNvPr id="26" name="TextovéPole 25"/>
          <p:cNvSpPr txBox="1"/>
          <p:nvPr/>
        </p:nvSpPr>
        <p:spPr>
          <a:xfrm>
            <a:off x="5857884" y="1446601"/>
            <a:ext cx="85725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350" dirty="0"/>
              <a:t>Otazník</a:t>
            </a:r>
          </a:p>
        </p:txBody>
      </p:sp>
      <p:sp>
        <p:nvSpPr>
          <p:cNvPr id="27" name="TextovéPole 26"/>
          <p:cNvSpPr txBox="1"/>
          <p:nvPr/>
        </p:nvSpPr>
        <p:spPr>
          <a:xfrm>
            <a:off x="2589596" y="4018369"/>
            <a:ext cx="128588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350" dirty="0"/>
              <a:t>Dojná kráva</a:t>
            </a:r>
          </a:p>
        </p:txBody>
      </p:sp>
      <p:sp>
        <p:nvSpPr>
          <p:cNvPr id="28" name="TextovéPole 27"/>
          <p:cNvSpPr txBox="1"/>
          <p:nvPr/>
        </p:nvSpPr>
        <p:spPr>
          <a:xfrm>
            <a:off x="5643570" y="4018369"/>
            <a:ext cx="128588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350" dirty="0"/>
              <a:t>Hladový pes</a:t>
            </a:r>
          </a:p>
        </p:txBody>
      </p:sp>
      <p:cxnSp>
        <p:nvCxnSpPr>
          <p:cNvPr id="30" name="Přímá spojovací šipka 29"/>
          <p:cNvCxnSpPr/>
          <p:nvPr/>
        </p:nvCxnSpPr>
        <p:spPr>
          <a:xfrm rot="10800000">
            <a:off x="2750331" y="4554155"/>
            <a:ext cx="3964809" cy="119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ovací šipka 31"/>
          <p:cNvCxnSpPr/>
          <p:nvPr/>
        </p:nvCxnSpPr>
        <p:spPr>
          <a:xfrm rot="5400000" flipH="1" flipV="1">
            <a:off x="848294" y="2866432"/>
            <a:ext cx="2732504" cy="119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ovéPole 32"/>
          <p:cNvSpPr txBox="1"/>
          <p:nvPr/>
        </p:nvSpPr>
        <p:spPr>
          <a:xfrm>
            <a:off x="3821901" y="4661311"/>
            <a:ext cx="160735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350" dirty="0"/>
              <a:t>Relativní tržní podíl</a:t>
            </a:r>
          </a:p>
        </p:txBody>
      </p:sp>
      <p:cxnSp>
        <p:nvCxnSpPr>
          <p:cNvPr id="35" name="Přímá spojovací čára 34"/>
          <p:cNvCxnSpPr>
            <a:stCxn id="4" idx="1"/>
            <a:endCxn id="4" idx="3"/>
          </p:cNvCxnSpPr>
          <p:nvPr/>
        </p:nvCxnSpPr>
        <p:spPr>
          <a:xfrm rot="10800000" flipH="1">
            <a:off x="2482438" y="2866432"/>
            <a:ext cx="4339859" cy="11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ovéPole 35"/>
          <p:cNvSpPr txBox="1"/>
          <p:nvPr/>
        </p:nvSpPr>
        <p:spPr>
          <a:xfrm>
            <a:off x="1143000" y="2678907"/>
            <a:ext cx="1607355" cy="300082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cs-CZ" sz="1350" dirty="0"/>
              <a:t>Tempo růstu trhu</a:t>
            </a:r>
          </a:p>
        </p:txBody>
      </p:sp>
      <p:sp>
        <p:nvSpPr>
          <p:cNvPr id="7" name="Obdélník 6"/>
          <p:cNvSpPr/>
          <p:nvPr/>
        </p:nvSpPr>
        <p:spPr>
          <a:xfrm>
            <a:off x="2264968" y="771009"/>
            <a:ext cx="28392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Model BCG a životní cyklus</a:t>
            </a:r>
          </a:p>
        </p:txBody>
      </p:sp>
    </p:spTree>
    <p:extLst>
      <p:ext uri="{BB962C8B-B14F-4D97-AF65-F5344CB8AC3E}">
        <p14:creationId xmlns:p14="http://schemas.microsoft.com/office/powerpoint/2010/main" val="239952567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>
                <a:solidFill>
                  <a:srgbClr val="002060"/>
                </a:solidFill>
              </a:rPr>
              <a:t>Lze je rozdělit dle funkce v budoucnosti:</a:t>
            </a:r>
          </a:p>
          <a:p>
            <a:r>
              <a:rPr lang="cs-CZ" sz="2000" dirty="0">
                <a:solidFill>
                  <a:srgbClr val="002060"/>
                </a:solidFill>
              </a:rPr>
              <a:t>Zvyšovat podíl jednotky na trhu.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Udržet podíl jednotky na dosavadní úrovni.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Sklízet úrodu z jednotek.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Zbavit se jednotky odprodejem nebo útlumem. </a:t>
            </a:r>
          </a:p>
          <a:p>
            <a:endParaRPr lang="cs-CZ" sz="2000" dirty="0">
              <a:solidFill>
                <a:srgbClr val="002060"/>
              </a:solidFill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07504" y="195486"/>
            <a:ext cx="8136904" cy="507703"/>
          </a:xfrm>
        </p:spPr>
        <p:txBody>
          <a:bodyPr/>
          <a:lstStyle/>
          <a:p>
            <a:r>
              <a:rPr lang="it-IT" dirty="0"/>
              <a:t>Možnosti pro další činnost SBU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100303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>
                <a:solidFill>
                  <a:srgbClr val="002060"/>
                </a:solidFill>
              </a:rPr>
              <a:t>Jednoduchý, široce používaný analytický nástroj.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Pokus o vysvětlení vzájemných souvislostí mezi relativním tržním podílem, růstem trhu a hotovými penězi.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Odhad postavení každé ze zkoumaných podnikatelských jednotek vzhledem k relativnímu tržnímu podílu a růstu trhu odvětví.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Možnost předvídat, které podnikatelské jednotky budou produkovat hotové peněžní prostředky v budoucím časovém období.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07504" y="195486"/>
            <a:ext cx="8136904" cy="507703"/>
          </a:xfrm>
        </p:spPr>
        <p:txBody>
          <a:bodyPr/>
          <a:lstStyle/>
          <a:p>
            <a:r>
              <a:rPr lang="cs-CZ" dirty="0"/>
              <a:t>Přednosti BCG</a:t>
            </a:r>
          </a:p>
        </p:txBody>
      </p:sp>
    </p:spTree>
    <p:extLst>
      <p:ext uri="{BB962C8B-B14F-4D97-AF65-F5344CB8AC3E}">
        <p14:creationId xmlns:p14="http://schemas.microsoft.com/office/powerpoint/2010/main" val="277896232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>
                <a:solidFill>
                  <a:srgbClr val="002060"/>
                </a:solidFill>
              </a:rPr>
              <a:t>Vliv na finanční toky je vyjádřen pouze dvěma globálními faktory a není podchycena reakce konkurence, která při strategickém rozhodování hraje jednu z dominantních rolí.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Matice neposkytuje informace o nákladech a zisku SBU.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Model není dynamický (dynamika se vnáší dosazením predikovaných informací: předpokládá se určité tempo růstu trhu, určitý podíl na trhu a určité objemy prodeje atd.).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Získávání informací nezbytných pro konstrukci matice je obtížné.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07504" y="195486"/>
            <a:ext cx="8136904" cy="507703"/>
          </a:xfrm>
        </p:spPr>
        <p:txBody>
          <a:bodyPr/>
          <a:lstStyle/>
          <a:p>
            <a:r>
              <a:rPr lang="cs-CZ" dirty="0"/>
              <a:t>Nedostatky BCG</a:t>
            </a:r>
          </a:p>
        </p:txBody>
      </p:sp>
    </p:spTree>
    <p:extLst>
      <p:ext uri="{BB962C8B-B14F-4D97-AF65-F5344CB8AC3E}">
        <p14:creationId xmlns:p14="http://schemas.microsoft.com/office/powerpoint/2010/main" val="248188547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>
                <a:solidFill>
                  <a:srgbClr val="002060"/>
                </a:solidFill>
              </a:rPr>
              <a:t>Portfolio matice GE sleduje faktory, které jsou označeny jako faktor „tržní atraktivita“ a faktor „konkurenční přednost“ (</a:t>
            </a:r>
            <a:r>
              <a:rPr lang="cs-CZ" sz="2000" dirty="0" err="1">
                <a:solidFill>
                  <a:srgbClr val="002060"/>
                </a:solidFill>
              </a:rPr>
              <a:t>industry</a:t>
            </a:r>
            <a:r>
              <a:rPr lang="cs-CZ" sz="2000" dirty="0">
                <a:solidFill>
                  <a:srgbClr val="002060"/>
                </a:solidFill>
              </a:rPr>
              <a:t> </a:t>
            </a:r>
            <a:r>
              <a:rPr lang="cs-CZ" sz="2000" dirty="0" err="1">
                <a:solidFill>
                  <a:srgbClr val="002060"/>
                </a:solidFill>
              </a:rPr>
              <a:t>atractiveness</a:t>
            </a:r>
            <a:r>
              <a:rPr lang="cs-CZ" sz="2000" dirty="0">
                <a:solidFill>
                  <a:srgbClr val="002060"/>
                </a:solidFill>
              </a:rPr>
              <a:t>, </a:t>
            </a:r>
            <a:r>
              <a:rPr lang="cs-CZ" sz="2000" dirty="0" err="1">
                <a:solidFill>
                  <a:srgbClr val="002060"/>
                </a:solidFill>
              </a:rPr>
              <a:t>competitive</a:t>
            </a:r>
            <a:r>
              <a:rPr lang="cs-CZ" sz="2000" dirty="0">
                <a:solidFill>
                  <a:srgbClr val="002060"/>
                </a:solidFill>
              </a:rPr>
              <a:t> </a:t>
            </a:r>
            <a:r>
              <a:rPr lang="cs-CZ" sz="2000" dirty="0" err="1">
                <a:solidFill>
                  <a:srgbClr val="002060"/>
                </a:solidFill>
              </a:rPr>
              <a:t>position</a:t>
            </a:r>
            <a:r>
              <a:rPr lang="cs-CZ" sz="2000" dirty="0">
                <a:solidFill>
                  <a:srgbClr val="002060"/>
                </a:solidFill>
              </a:rPr>
              <a:t>). </a:t>
            </a:r>
          </a:p>
          <a:p>
            <a:r>
              <a:rPr lang="cs-CZ" sz="2000" dirty="0">
                <a:solidFill>
                  <a:srgbClr val="002060"/>
                </a:solidFill>
              </a:rPr>
              <a:t>Na rozdíl od BCG port­folia tyto základní faktory, které determinují strategický úspěch firmy, nejsou zachy­ceny pouze ve dvou základních veličinách, ale jsou vyjádřeny komplexem působících dílčích faktorů. </a:t>
            </a:r>
          </a:p>
          <a:p>
            <a:r>
              <a:rPr lang="cs-CZ" sz="2000" dirty="0">
                <a:solidFill>
                  <a:srgbClr val="002060"/>
                </a:solidFill>
              </a:rPr>
              <a:t>Postavení SBU vysvětlují komplexněji než matice BCG.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07504" y="195486"/>
            <a:ext cx="8136904" cy="507703"/>
          </a:xfrm>
        </p:spPr>
        <p:txBody>
          <a:bodyPr/>
          <a:lstStyle/>
          <a:p>
            <a:r>
              <a:rPr lang="en-US" dirty="0"/>
              <a:t>Portfolio </a:t>
            </a:r>
            <a:r>
              <a:rPr lang="en-US" dirty="0" err="1"/>
              <a:t>matice</a:t>
            </a:r>
            <a:r>
              <a:rPr lang="en-US" dirty="0"/>
              <a:t> GE (General Electric Business Screen) </a:t>
            </a:r>
            <a:r>
              <a:rPr lang="en-US" dirty="0" err="1"/>
              <a:t>firmy</a:t>
            </a:r>
            <a:r>
              <a:rPr lang="en-US" dirty="0"/>
              <a:t> McKinsey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0038996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>
                <a:solidFill>
                  <a:srgbClr val="002060"/>
                </a:solidFill>
              </a:rPr>
              <a:t>tržní růst a velikost trhu;</a:t>
            </a:r>
          </a:p>
          <a:p>
            <a:r>
              <a:rPr lang="cs-CZ" sz="2000" dirty="0">
                <a:solidFill>
                  <a:srgbClr val="002060"/>
                </a:solidFill>
              </a:rPr>
              <a:t>kvalitu trhu;</a:t>
            </a:r>
          </a:p>
          <a:p>
            <a:r>
              <a:rPr lang="cs-CZ" sz="2000" dirty="0">
                <a:solidFill>
                  <a:srgbClr val="002060"/>
                </a:solidFill>
              </a:rPr>
              <a:t>ziskovost oboru;</a:t>
            </a:r>
          </a:p>
          <a:p>
            <a:r>
              <a:rPr lang="cs-CZ" sz="2000" dirty="0">
                <a:solidFill>
                  <a:srgbClr val="002060"/>
                </a:solidFill>
              </a:rPr>
              <a:t>stabilitu prodeje;</a:t>
            </a:r>
          </a:p>
          <a:p>
            <a:r>
              <a:rPr lang="cs-CZ" sz="2000" dirty="0">
                <a:solidFill>
                  <a:srgbClr val="002060"/>
                </a:solidFill>
              </a:rPr>
              <a:t>stabilitu cenovou;</a:t>
            </a:r>
          </a:p>
          <a:p>
            <a:r>
              <a:rPr lang="cs-CZ" sz="2000" dirty="0">
                <a:solidFill>
                  <a:srgbClr val="002060"/>
                </a:solidFill>
              </a:rPr>
              <a:t>náročnost a dostupnost vstupů (surovinových, energetických);</a:t>
            </a:r>
          </a:p>
          <a:p>
            <a:r>
              <a:rPr lang="cs-CZ" sz="2000" dirty="0">
                <a:solidFill>
                  <a:srgbClr val="002060"/>
                </a:solidFill>
              </a:rPr>
              <a:t>situaci v okolí firmy (</a:t>
            </a:r>
            <a:r>
              <a:rPr lang="cs-CZ" sz="2000" dirty="0" err="1">
                <a:solidFill>
                  <a:srgbClr val="002060"/>
                </a:solidFill>
              </a:rPr>
              <a:t>makrookolí</a:t>
            </a:r>
            <a:r>
              <a:rPr lang="cs-CZ" sz="2000" dirty="0">
                <a:solidFill>
                  <a:srgbClr val="002060"/>
                </a:solidFill>
              </a:rPr>
              <a:t> – PEST, </a:t>
            </a:r>
            <a:r>
              <a:rPr lang="cs-CZ" sz="2000" dirty="0" err="1">
                <a:solidFill>
                  <a:srgbClr val="002060"/>
                </a:solidFill>
              </a:rPr>
              <a:t>mikrookolí</a:t>
            </a:r>
            <a:r>
              <a:rPr lang="cs-CZ" sz="2000" dirty="0">
                <a:solidFill>
                  <a:srgbClr val="002060"/>
                </a:solidFill>
              </a:rPr>
              <a:t>).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07504" y="195486"/>
            <a:ext cx="8136904" cy="507703"/>
          </a:xfrm>
        </p:spPr>
        <p:txBody>
          <a:bodyPr/>
          <a:lstStyle/>
          <a:p>
            <a:r>
              <a:rPr lang="cs-CZ" dirty="0"/>
              <a:t>Atraktivita oboru zahrnuje tyto dílčí faktory</a:t>
            </a:r>
          </a:p>
        </p:txBody>
      </p:sp>
    </p:spTree>
    <p:extLst>
      <p:ext uri="{BB962C8B-B14F-4D97-AF65-F5344CB8AC3E}">
        <p14:creationId xmlns:p14="http://schemas.microsoft.com/office/powerpoint/2010/main" val="218877994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>
                <a:solidFill>
                  <a:srgbClr val="002060"/>
                </a:solidFill>
              </a:rPr>
              <a:t>relativní pozicí na trhu (relativním tržním podílem);</a:t>
            </a:r>
          </a:p>
          <a:p>
            <a:r>
              <a:rPr lang="cs-CZ" sz="2000" dirty="0">
                <a:solidFill>
                  <a:srgbClr val="002060"/>
                </a:solidFill>
              </a:rPr>
              <a:t>relativním výrobním potenciálem (kapacitou);</a:t>
            </a:r>
          </a:p>
          <a:p>
            <a:r>
              <a:rPr lang="cs-CZ" sz="2000" dirty="0">
                <a:solidFill>
                  <a:srgbClr val="002060"/>
                </a:solidFill>
              </a:rPr>
              <a:t>relativním výzkumným a vývojovým potenciálem;</a:t>
            </a:r>
          </a:p>
          <a:p>
            <a:r>
              <a:rPr lang="cs-CZ" sz="2000" dirty="0">
                <a:solidFill>
                  <a:srgbClr val="002060"/>
                </a:solidFill>
              </a:rPr>
              <a:t>pozicí v distribuci, efektivností marketingové komunikace;</a:t>
            </a:r>
          </a:p>
          <a:p>
            <a:r>
              <a:rPr lang="cs-CZ" sz="2000" dirty="0">
                <a:solidFill>
                  <a:srgbClr val="002060"/>
                </a:solidFill>
              </a:rPr>
              <a:t>postavením SBU v kvalitě, značce, technologii, marketingu, obchodní činnosti;</a:t>
            </a:r>
          </a:p>
          <a:p>
            <a:r>
              <a:rPr lang="cs-CZ" sz="2000" dirty="0">
                <a:solidFill>
                  <a:srgbClr val="002060"/>
                </a:solidFill>
              </a:rPr>
              <a:t>ziskovostí a jejím porovnáním s průměrem dosahovaným v oboru;</a:t>
            </a:r>
          </a:p>
          <a:p>
            <a:r>
              <a:rPr lang="cs-CZ" sz="2000" dirty="0">
                <a:solidFill>
                  <a:srgbClr val="002060"/>
                </a:solidFill>
              </a:rPr>
              <a:t>relativní schopností managementu (kvalifikace, zkušenosti, kreativní úroveň).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07504" y="195486"/>
            <a:ext cx="8136904" cy="507703"/>
          </a:xfrm>
        </p:spPr>
        <p:txBody>
          <a:bodyPr/>
          <a:lstStyle/>
          <a:p>
            <a:r>
              <a:rPr lang="cs-CZ" dirty="0"/>
              <a:t>Faktor „konkurenční přednosti“ je vyjádřen dílčími faktory</a:t>
            </a:r>
          </a:p>
        </p:txBody>
      </p:sp>
    </p:spTree>
    <p:extLst>
      <p:ext uri="{BB962C8B-B14F-4D97-AF65-F5344CB8AC3E}">
        <p14:creationId xmlns:p14="http://schemas.microsoft.com/office/powerpoint/2010/main" val="225624203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703189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>
                <a:solidFill>
                  <a:srgbClr val="002060"/>
                </a:solidFill>
              </a:rPr>
              <a:t>Počet hodnocených faktorů může být rozšířen i zúžen. Faktory je nutné volit s ohledem na konkrétní situaci.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Pro oba faktory jsou podle situace firmy stanovena tři pásma. Na tomto základě se vytvoří celkem devět kombinačních polí.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1, 2, 4 představují výhodné postavení SBU, kdy SBU se nacházejí v tzv. zelené zóně pro investice (firma do strategického záměru investuje, aby si udržela a zlepšila pozici SBU).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3, 5, 7 se nacházejí v tzv. oranžové zóně, kdy firma musí zvažovat možná rizika spojená s investováním, provádí selektivní výběr a dává spíše přednost krátkodobým investicím.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6, 8, 9 jsou v tzv. červené zóně, kdy firma zpravidla neinvestuje, připravuje útlum nebo ukončení podnikání či likvidaci.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07504" y="195486"/>
            <a:ext cx="8136904" cy="507703"/>
          </a:xfrm>
        </p:spPr>
        <p:txBody>
          <a:bodyPr/>
          <a:lstStyle/>
          <a:p>
            <a:r>
              <a:rPr lang="cs-CZ" dirty="0"/>
              <a:t>Použití matice GE</a:t>
            </a:r>
          </a:p>
        </p:txBody>
      </p:sp>
    </p:spTree>
    <p:extLst>
      <p:ext uri="{BB962C8B-B14F-4D97-AF65-F5344CB8AC3E}">
        <p14:creationId xmlns:p14="http://schemas.microsoft.com/office/powerpoint/2010/main" val="386140833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89042" y="195486"/>
            <a:ext cx="8136904" cy="507703"/>
          </a:xfrm>
        </p:spPr>
        <p:txBody>
          <a:bodyPr/>
          <a:lstStyle/>
          <a:p>
            <a:r>
              <a:rPr lang="cs-CZ" dirty="0"/>
              <a:t>GE matice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685" y="843558"/>
            <a:ext cx="6101619" cy="3778752"/>
          </a:xfrm>
        </p:spPr>
      </p:pic>
      <p:pic>
        <p:nvPicPr>
          <p:cNvPr id="5" name="Zástupný symbol pro obsah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703189"/>
            <a:ext cx="6408712" cy="3968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55090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>
                <a:solidFill>
                  <a:srgbClr val="002060"/>
                </a:solidFill>
              </a:rPr>
              <a:t>Výhodou portfolio matice GE ve srovnání s maticí BCG je mnohem širší, realističtější pohled na problematiku SBU.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Nevýhodou portfolio matice GE je to, že výběr kritérií a určení vah jednotlivých hodnocených faktorů je značně subjektivní. Její sestavení vyžaduje zkušené pracovníky.</a:t>
            </a:r>
          </a:p>
          <a:p>
            <a:endParaRPr lang="cs-CZ" sz="2000" dirty="0">
              <a:solidFill>
                <a:srgbClr val="002060"/>
              </a:solidFill>
            </a:endParaRPr>
          </a:p>
          <a:p>
            <a:r>
              <a:rPr lang="cs-CZ" sz="2000" dirty="0">
                <a:solidFill>
                  <a:srgbClr val="002060"/>
                </a:solidFill>
              </a:rPr>
              <a:t>Výsledky v portfoliových modelech jsou velmi citlivé na známkování a určení významnosti jednotlivých faktorů. Může dojít k tomu, že analytici přizpůsobí ocenění faktorů tak, aby výsledné postavení SBU odpovídalo jejich představě.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07504" y="195486"/>
            <a:ext cx="8136904" cy="507703"/>
          </a:xfrm>
        </p:spPr>
        <p:txBody>
          <a:bodyPr/>
          <a:lstStyle/>
          <a:p>
            <a:r>
              <a:rPr lang="cs-CZ" dirty="0"/>
              <a:t>Hodnocení GE a portfoliových modelů obecně</a:t>
            </a:r>
          </a:p>
        </p:txBody>
      </p:sp>
    </p:spTree>
    <p:extLst>
      <p:ext uri="{BB962C8B-B14F-4D97-AF65-F5344CB8AC3E}">
        <p14:creationId xmlns:p14="http://schemas.microsoft.com/office/powerpoint/2010/main" val="12751273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>
                <a:solidFill>
                  <a:srgbClr val="002060"/>
                </a:solidFill>
              </a:rPr>
              <a:t>Rozsah trhu: měříme v absolutních jednotkách (prodejní/tržní potenciál, prognóza prodeje/trhu), rozdílových (porovnání </a:t>
            </a:r>
            <a:r>
              <a:rPr lang="cs-CZ" sz="2000" dirty="0" err="1">
                <a:solidFill>
                  <a:srgbClr val="002060"/>
                </a:solidFill>
              </a:rPr>
              <a:t>abs</a:t>
            </a:r>
            <a:r>
              <a:rPr lang="cs-CZ" sz="2000" dirty="0">
                <a:solidFill>
                  <a:srgbClr val="002060"/>
                </a:solidFill>
              </a:rPr>
              <a:t>. ukazatelů v čase), relativních (tržní podíl, nasycení trhu).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Analýza trhu:</a:t>
            </a:r>
          </a:p>
          <a:p>
            <a:pPr lvl="1"/>
            <a:r>
              <a:rPr lang="cs-CZ" sz="2000" dirty="0">
                <a:solidFill>
                  <a:srgbClr val="002060"/>
                </a:solidFill>
              </a:rPr>
              <a:t>Výběr relevantního trhu (B2C – vzdělání – kurzy).</a:t>
            </a:r>
          </a:p>
          <a:p>
            <a:pPr lvl="1"/>
            <a:r>
              <a:rPr lang="cs-CZ" sz="2000" dirty="0">
                <a:solidFill>
                  <a:srgbClr val="002060"/>
                </a:solidFill>
              </a:rPr>
              <a:t>Analýza primární poptávky (kurzy večerní, škola).</a:t>
            </a:r>
          </a:p>
          <a:p>
            <a:pPr lvl="1"/>
            <a:r>
              <a:rPr lang="cs-CZ" sz="2000" dirty="0">
                <a:solidFill>
                  <a:srgbClr val="002060"/>
                </a:solidFill>
              </a:rPr>
              <a:t>Analýza selektivní poptávky (kurz OPF SLU).</a:t>
            </a:r>
          </a:p>
          <a:p>
            <a:pPr lvl="1"/>
            <a:r>
              <a:rPr lang="cs-CZ" sz="2000" dirty="0">
                <a:solidFill>
                  <a:srgbClr val="002060"/>
                </a:solidFill>
              </a:rPr>
              <a:t>Nalezení tržních segmentů zákazníků (STP).</a:t>
            </a:r>
          </a:p>
          <a:p>
            <a:pPr lvl="1"/>
            <a:r>
              <a:rPr lang="cs-CZ" sz="2000" dirty="0">
                <a:solidFill>
                  <a:srgbClr val="002060"/>
                </a:solidFill>
              </a:rPr>
              <a:t>Definování potenciálních cílových trhů (MS kraj).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07504" y="195486"/>
            <a:ext cx="8136904" cy="507703"/>
          </a:xfrm>
        </p:spPr>
        <p:txBody>
          <a:bodyPr/>
          <a:lstStyle/>
          <a:p>
            <a:r>
              <a:rPr lang="cs-CZ" dirty="0"/>
              <a:t>Analýza trhu – co měříme?</a:t>
            </a:r>
          </a:p>
        </p:txBody>
      </p:sp>
    </p:spTree>
    <p:extLst>
      <p:ext uri="{BB962C8B-B14F-4D97-AF65-F5344CB8AC3E}">
        <p14:creationId xmlns:p14="http://schemas.microsoft.com/office/powerpoint/2010/main" val="127740717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>
                <a:solidFill>
                  <a:srgbClr val="002060"/>
                </a:solidFill>
              </a:rPr>
              <a:t>Jistě znáte: Metoda ABC (P-Q analýza či </a:t>
            </a:r>
            <a:r>
              <a:rPr lang="cs-CZ" sz="2000" dirty="0" err="1">
                <a:solidFill>
                  <a:srgbClr val="002060"/>
                </a:solidFill>
              </a:rPr>
              <a:t>Paretto</a:t>
            </a:r>
            <a:r>
              <a:rPr lang="cs-CZ" sz="2000" dirty="0">
                <a:solidFill>
                  <a:srgbClr val="002060"/>
                </a:solidFill>
              </a:rPr>
              <a:t> analýza), </a:t>
            </a:r>
            <a:r>
              <a:rPr lang="cs-CZ" sz="2000" dirty="0" err="1">
                <a:solidFill>
                  <a:srgbClr val="002060"/>
                </a:solidFill>
              </a:rPr>
              <a:t>Benchmarking</a:t>
            </a:r>
            <a:r>
              <a:rPr lang="cs-CZ" sz="2000" dirty="0">
                <a:solidFill>
                  <a:srgbClr val="002060"/>
                </a:solidFill>
              </a:rPr>
              <a:t>, Analýza konkurenční výhody. </a:t>
            </a:r>
          </a:p>
          <a:p>
            <a:endParaRPr lang="cs-CZ" sz="2000" dirty="0">
              <a:solidFill>
                <a:srgbClr val="002060"/>
              </a:solidFill>
            </a:endParaRPr>
          </a:p>
          <a:p>
            <a:r>
              <a:rPr lang="cs-CZ" sz="2000" dirty="0">
                <a:solidFill>
                  <a:srgbClr val="002060"/>
                </a:solidFill>
              </a:rPr>
              <a:t>Možná neznáte: Analýza struktury sortimentu nabídky – model Petra </a:t>
            </a:r>
            <a:r>
              <a:rPr lang="cs-CZ" sz="2000" dirty="0" err="1">
                <a:solidFill>
                  <a:srgbClr val="002060"/>
                </a:solidFill>
              </a:rPr>
              <a:t>Druckera</a:t>
            </a:r>
            <a:r>
              <a:rPr lang="cs-CZ" sz="2000" dirty="0">
                <a:solidFill>
                  <a:srgbClr val="002060"/>
                </a:solidFill>
              </a:rPr>
              <a:t>, Analýza tržních mezer – GAP analýza, Souřadnicové sítě.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07504" y="195486"/>
            <a:ext cx="8136904" cy="507703"/>
          </a:xfrm>
        </p:spPr>
        <p:txBody>
          <a:bodyPr/>
          <a:lstStyle/>
          <a:p>
            <a:r>
              <a:rPr lang="cs-CZ" dirty="0"/>
              <a:t>Další portfoliové analýzy</a:t>
            </a:r>
          </a:p>
        </p:txBody>
      </p:sp>
    </p:spTree>
    <p:extLst>
      <p:ext uri="{BB962C8B-B14F-4D97-AF65-F5344CB8AC3E}">
        <p14:creationId xmlns:p14="http://schemas.microsoft.com/office/powerpoint/2010/main" val="11859607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Konec prezentace</a:t>
            </a:r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2699792" y="1779662"/>
            <a:ext cx="3888432" cy="237626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Děkuji za pozornost </a:t>
            </a:r>
            <a:r>
              <a:rPr lang="cs-CZ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endParaRPr lang="cs-CZ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334521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23528" y="915566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>
                <a:solidFill>
                  <a:srgbClr val="002060"/>
                </a:solidFill>
              </a:rPr>
              <a:t>Vytvořte analýzu značky pro svou oblíbenou značku.</a:t>
            </a:r>
          </a:p>
          <a:p>
            <a:endParaRPr lang="cs-CZ" sz="2000" dirty="0">
              <a:solidFill>
                <a:srgbClr val="002060"/>
              </a:solidFill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4968552" cy="507703"/>
          </a:xfrm>
        </p:spPr>
        <p:txBody>
          <a:bodyPr/>
          <a:lstStyle/>
          <a:p>
            <a:r>
              <a:rPr lang="cs-CZ" dirty="0"/>
              <a:t>Úkol na seminář</a:t>
            </a:r>
          </a:p>
        </p:txBody>
      </p:sp>
    </p:spTree>
    <p:extLst>
      <p:ext uri="{BB962C8B-B14F-4D97-AF65-F5344CB8AC3E}">
        <p14:creationId xmlns:p14="http://schemas.microsoft.com/office/powerpoint/2010/main" val="8593392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725307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>
                <a:solidFill>
                  <a:srgbClr val="002060"/>
                </a:solidFill>
              </a:rPr>
              <a:t>Určení velikosti trhu na úrovni výrobce:</a:t>
            </a:r>
          </a:p>
          <a:p>
            <a:pPr lvl="1"/>
            <a:r>
              <a:rPr lang="cs-CZ" sz="1600" dirty="0">
                <a:solidFill>
                  <a:srgbClr val="002060"/>
                </a:solidFill>
              </a:rPr>
              <a:t>Přímá metoda: velikost trhu na úrovni výroby = výroba + dovoz – vývoz. (problém zásob)</a:t>
            </a:r>
          </a:p>
          <a:p>
            <a:pPr lvl="1"/>
            <a:r>
              <a:rPr lang="cs-CZ" sz="1600" dirty="0">
                <a:solidFill>
                  <a:srgbClr val="002060"/>
                </a:solidFill>
              </a:rPr>
              <a:t>Nepřímá metoda: velikost trhu na úrovni výroby = počet dodavatelů x průměrný obrat na dodavatele.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Určení velikosti trhu na úrovni obchodu:</a:t>
            </a:r>
          </a:p>
          <a:p>
            <a:pPr lvl="1"/>
            <a:r>
              <a:rPr lang="cs-CZ" sz="1600" dirty="0">
                <a:solidFill>
                  <a:srgbClr val="002060"/>
                </a:solidFill>
              </a:rPr>
              <a:t>Přímá metoda: velikost trhu na úrovni obchodu = počáteční zásoby + nákup – zásoby na konci období.</a:t>
            </a:r>
          </a:p>
          <a:p>
            <a:pPr lvl="1"/>
            <a:r>
              <a:rPr lang="cs-CZ" sz="1600" dirty="0">
                <a:solidFill>
                  <a:srgbClr val="002060"/>
                </a:solidFill>
              </a:rPr>
              <a:t>Nepřímá metoda: velikost trhu na úrovni obchodu = počet prodejních míst x průměrný obrat x průměrný podíl na obratu v%.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Určení velikosti trhu na úrovni spotřeby:</a:t>
            </a:r>
          </a:p>
          <a:p>
            <a:pPr lvl="1"/>
            <a:r>
              <a:rPr lang="cs-CZ" sz="1600" dirty="0">
                <a:solidFill>
                  <a:srgbClr val="002060"/>
                </a:solidFill>
              </a:rPr>
              <a:t>Velikost trhu na úrovni spotřeby = počet spotřebitelských jednotek x průměrná spotřeba.</a:t>
            </a:r>
          </a:p>
          <a:p>
            <a:pPr lvl="1"/>
            <a:r>
              <a:rPr lang="cs-CZ" sz="1600" dirty="0">
                <a:solidFill>
                  <a:srgbClr val="002060"/>
                </a:solidFill>
              </a:rPr>
              <a:t>Stupeň nasycenosti trhu = velikost trhu: potenciál trhu spotřebitelských jednotek.</a:t>
            </a:r>
          </a:p>
          <a:p>
            <a:pPr lvl="1"/>
            <a:r>
              <a:rPr lang="cs-CZ" sz="1600" dirty="0">
                <a:solidFill>
                  <a:srgbClr val="002060"/>
                </a:solidFill>
              </a:rPr>
              <a:t>Úroveň proniknutí = počet spotřebitelských jednotek vlastnících produkt děleno potenciálem trhu (segmentu)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07504" y="195486"/>
            <a:ext cx="8136904" cy="507703"/>
          </a:xfrm>
        </p:spPr>
        <p:txBody>
          <a:bodyPr/>
          <a:lstStyle/>
          <a:p>
            <a:r>
              <a:rPr lang="cs-CZ" dirty="0"/>
              <a:t>Určování a výpočet velikosti trhu 1</a:t>
            </a:r>
          </a:p>
        </p:txBody>
      </p:sp>
    </p:spTree>
    <p:extLst>
      <p:ext uri="{BB962C8B-B14F-4D97-AF65-F5344CB8AC3E}">
        <p14:creationId xmlns:p14="http://schemas.microsoft.com/office/powerpoint/2010/main" val="42401827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>
                <a:solidFill>
                  <a:srgbClr val="002060"/>
                </a:solidFill>
              </a:rPr>
              <a:t>Tržní potenciál = celková </a:t>
            </a:r>
            <a:r>
              <a:rPr lang="cs-CZ" sz="2000" dirty="0" err="1">
                <a:solidFill>
                  <a:srgbClr val="002060"/>
                </a:solidFill>
              </a:rPr>
              <a:t>absorbční</a:t>
            </a:r>
            <a:r>
              <a:rPr lang="cs-CZ" sz="2000" dirty="0">
                <a:solidFill>
                  <a:srgbClr val="002060"/>
                </a:solidFill>
              </a:rPr>
              <a:t> schopnost trhu. (ale dostupný trh = mají na to peníze) (dále řeším celkový potenciál/oblastní)</a:t>
            </a:r>
          </a:p>
          <a:p>
            <a:r>
              <a:rPr lang="cs-CZ" sz="2000" dirty="0">
                <a:solidFill>
                  <a:srgbClr val="002060"/>
                </a:solidFill>
              </a:rPr>
              <a:t>Tržní podíl = obrat dané firmy: obrat daného celkového trhu.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Relativní tržní podíl = obrat dané firmy: obrat hlavního konkurenta.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Růst trhu = velikost trhu v běžném období: velikost trhu v základním období.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Atraktivnost trhu = souhrn rozhodujících faktorů úspěšnosti, resp. neúspěšnosti.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Úroveň penetrace = v % kolik spotřebitelů vlastní produkt. 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07504" y="195486"/>
            <a:ext cx="8136904" cy="507703"/>
          </a:xfrm>
        </p:spPr>
        <p:txBody>
          <a:bodyPr/>
          <a:lstStyle/>
          <a:p>
            <a:r>
              <a:rPr lang="cs-CZ" dirty="0"/>
              <a:t>Určování a výpočet velikosti trhu 2</a:t>
            </a:r>
          </a:p>
        </p:txBody>
      </p:sp>
    </p:spTree>
    <p:extLst>
      <p:ext uri="{BB962C8B-B14F-4D97-AF65-F5344CB8AC3E}">
        <p14:creationId xmlns:p14="http://schemas.microsoft.com/office/powerpoint/2010/main" val="2605774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915566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>
                <a:solidFill>
                  <a:srgbClr val="002060"/>
                </a:solidFill>
              </a:rPr>
              <a:t>Odhad poptávky můžeme dělat vlastními silami, nebo nakoupíme od agentury. </a:t>
            </a:r>
          </a:p>
          <a:p>
            <a:r>
              <a:rPr lang="cs-CZ" sz="2000" dirty="0">
                <a:solidFill>
                  <a:srgbClr val="002060"/>
                </a:solidFill>
              </a:rPr>
              <a:t>Děláme makro předpověď, poté vývoj odvětví, prodeje firmy. </a:t>
            </a:r>
          </a:p>
          <a:p>
            <a:r>
              <a:rPr lang="cs-CZ" sz="2000" dirty="0">
                <a:solidFill>
                  <a:srgbClr val="002060"/>
                </a:solidFill>
              </a:rPr>
              <a:t>Můžeme se dotazovat spotřebitelů – výzkum nákupních záměrů.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Expertní odhady prodejců – výhodou osobního prodeje je styk se zákazníkem.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Názory odborníků – experti, dealeři, poradci, dodavatelé odvětvové asociace.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Analýza historických prodejů – analýza časových řad + prognóza do budoucna.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Tržní test – experiment!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07504" y="195486"/>
            <a:ext cx="8136904" cy="507703"/>
          </a:xfrm>
        </p:spPr>
        <p:txBody>
          <a:bodyPr/>
          <a:lstStyle/>
          <a:p>
            <a:r>
              <a:rPr lang="cs-CZ" dirty="0"/>
              <a:t>Jak to děláme?</a:t>
            </a:r>
          </a:p>
        </p:txBody>
      </p:sp>
    </p:spTree>
    <p:extLst>
      <p:ext uri="{BB962C8B-B14F-4D97-AF65-F5344CB8AC3E}">
        <p14:creationId xmlns:p14="http://schemas.microsoft.com/office/powerpoint/2010/main" val="805220381"/>
      </p:ext>
    </p:extLst>
  </p:cSld>
  <p:clrMapOvr>
    <a:masterClrMapping/>
  </p:clrMapOvr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4235</TotalTime>
  <Words>3892</Words>
  <Application>Microsoft Office PowerPoint</Application>
  <PresentationFormat>Předvádění na obrazovce (16:9)</PresentationFormat>
  <Paragraphs>472</Paragraphs>
  <Slides>62</Slides>
  <Notes>58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62</vt:i4>
      </vt:variant>
    </vt:vector>
  </HeadingPairs>
  <TitlesOfParts>
    <vt:vector size="67" baseType="lpstr">
      <vt:lpstr>Arial</vt:lpstr>
      <vt:lpstr>Calibri</vt:lpstr>
      <vt:lpstr>Times New Roman</vt:lpstr>
      <vt:lpstr>Wingdings</vt:lpstr>
      <vt:lpstr>SLU</vt:lpstr>
      <vt:lpstr>Strategický marketing – marketingové situační analýzy 2</vt:lpstr>
      <vt:lpstr>Obsah přednášky</vt:lpstr>
      <vt:lpstr>Makro a mikro marketingové prostředí</vt:lpstr>
      <vt:lpstr>3.X – Specifické analýzy</vt:lpstr>
      <vt:lpstr>3.1 Analýza trhu – co to je?</vt:lpstr>
      <vt:lpstr>Analýza trhu – co měříme?</vt:lpstr>
      <vt:lpstr>Určování a výpočet velikosti trhu 1</vt:lpstr>
      <vt:lpstr>Určování a výpočet velikosti trhu 2</vt:lpstr>
      <vt:lpstr>Jak to děláme?</vt:lpstr>
      <vt:lpstr>Data pro analýzu poptávky (Kozel, 2011, s. 227)</vt:lpstr>
      <vt:lpstr>3.2 Analýza vědeckotechnického rozvoje</vt:lpstr>
      <vt:lpstr>3.3 Analýza regionu</vt:lpstr>
      <vt:lpstr>3.4 Specifické analýzy pro produkt</vt:lpstr>
      <vt:lpstr>3.5 Specifické analýzy pro cenu</vt:lpstr>
      <vt:lpstr>3.6 Specifické analýzy pro distribuci</vt:lpstr>
      <vt:lpstr>3.7 Specifické analýzy pro komunikaci</vt:lpstr>
      <vt:lpstr>3.8 Analýza značky – velmi častá doplňková analýza</vt:lpstr>
      <vt:lpstr>Jak bych měřil atributy značky?</vt:lpstr>
      <vt:lpstr>Co chci měřit?</vt:lpstr>
      <vt:lpstr>Klasický příklad poziční mapy</vt:lpstr>
      <vt:lpstr>Poziční mapa s pomocí hvězdice</vt:lpstr>
      <vt:lpstr>Indikátory trackingové studie 1</vt:lpstr>
      <vt:lpstr>Indikátory trackingové studie 2</vt:lpstr>
      <vt:lpstr>Výzkum značky 2</vt:lpstr>
      <vt:lpstr>Výzkum značky v praxi ČR</vt:lpstr>
      <vt:lpstr>4 Vnitřní analýzy – analýza firmy</vt:lpstr>
      <vt:lpstr>SWOT analýza</vt:lpstr>
      <vt:lpstr>Silné stránky</vt:lpstr>
      <vt:lpstr>Slabé stránky</vt:lpstr>
      <vt:lpstr>Příležitosti</vt:lpstr>
      <vt:lpstr>Ohrožení</vt:lpstr>
      <vt:lpstr>TOWS</vt:lpstr>
      <vt:lpstr>SWOT v praxi</vt:lpstr>
      <vt:lpstr>Plus minus matice v SWOT</vt:lpstr>
      <vt:lpstr>Příklad +- matice SWOT</vt:lpstr>
      <vt:lpstr>Specifické přednosti firmy</vt:lpstr>
      <vt:lpstr>Jaká značka vlastní jaké značky</vt:lpstr>
      <vt:lpstr>Identifikace strategické obchodní jednotky.</vt:lpstr>
      <vt:lpstr>Definice SPJ (SBU)</vt:lpstr>
      <vt:lpstr>Charakteristiky SPJ (SBU)</vt:lpstr>
      <vt:lpstr>Výrobková organizační struktura UNILEVER-Švýcarsko na úrovni holdingu</vt:lpstr>
      <vt:lpstr>Příklad z praxe</vt:lpstr>
      <vt:lpstr>Racionalizace portfolia značek</vt:lpstr>
      <vt:lpstr>Audit portfolia</vt:lpstr>
      <vt:lpstr>Metoda BCG</vt:lpstr>
      <vt:lpstr> </vt:lpstr>
      <vt:lpstr>Model BCG</vt:lpstr>
      <vt:lpstr>Model BCG</vt:lpstr>
      <vt:lpstr>Model BCG a životní cyklus</vt:lpstr>
      <vt:lpstr> </vt:lpstr>
      <vt:lpstr>Možnosti pro další činnost SBU</vt:lpstr>
      <vt:lpstr>Přednosti BCG</vt:lpstr>
      <vt:lpstr>Nedostatky BCG</vt:lpstr>
      <vt:lpstr>Portfolio matice GE (General Electric Business Screen) firmy McKinsey</vt:lpstr>
      <vt:lpstr>Atraktivita oboru zahrnuje tyto dílčí faktory</vt:lpstr>
      <vt:lpstr>Faktor „konkurenční přednosti“ je vyjádřen dílčími faktory</vt:lpstr>
      <vt:lpstr>Použití matice GE</vt:lpstr>
      <vt:lpstr>GE matice</vt:lpstr>
      <vt:lpstr>Hodnocení GE a portfoliových modelů obecně</vt:lpstr>
      <vt:lpstr>Další portfoliové analýzy</vt:lpstr>
      <vt:lpstr>Konec prezentace</vt:lpstr>
      <vt:lpstr>Úkol na seminář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Michal Stoklasa</cp:lastModifiedBy>
  <cp:revision>121</cp:revision>
  <dcterms:created xsi:type="dcterms:W3CDTF">2016-07-06T15:42:34Z</dcterms:created>
  <dcterms:modified xsi:type="dcterms:W3CDTF">2023-10-02T11:37:12Z</dcterms:modified>
</cp:coreProperties>
</file>