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sldIdLst>
    <p:sldId id="256" r:id="rId2"/>
    <p:sldId id="299" r:id="rId3"/>
    <p:sldId id="318" r:id="rId4"/>
    <p:sldId id="319" r:id="rId5"/>
    <p:sldId id="320" r:id="rId6"/>
    <p:sldId id="300" r:id="rId7"/>
    <p:sldId id="301" r:id="rId8"/>
    <p:sldId id="312" r:id="rId9"/>
    <p:sldId id="313" r:id="rId10"/>
    <p:sldId id="314" r:id="rId11"/>
    <p:sldId id="315" r:id="rId12"/>
    <p:sldId id="316" r:id="rId13"/>
    <p:sldId id="302" r:id="rId14"/>
    <p:sldId id="304" r:id="rId15"/>
    <p:sldId id="305" r:id="rId16"/>
    <p:sldId id="306" r:id="rId17"/>
    <p:sldId id="307" r:id="rId18"/>
    <p:sldId id="308" r:id="rId19"/>
    <p:sldId id="309" r:id="rId20"/>
    <p:sldId id="310" r:id="rId21"/>
    <p:sldId id="321" r:id="rId22"/>
    <p:sldId id="322" r:id="rId23"/>
    <p:sldId id="259" r:id="rId24"/>
    <p:sldId id="274" r:id="rId25"/>
    <p:sldId id="275" r:id="rId26"/>
    <p:sldId id="276" r:id="rId27"/>
    <p:sldId id="277" r:id="rId28"/>
    <p:sldId id="265" r:id="rId29"/>
    <p:sldId id="281" r:id="rId30"/>
    <p:sldId id="288" r:id="rId31"/>
    <p:sldId id="289" r:id="rId32"/>
    <p:sldId id="282" r:id="rId33"/>
    <p:sldId id="323" r:id="rId34"/>
    <p:sldId id="303" r:id="rId35"/>
    <p:sldId id="324" r:id="rId36"/>
    <p:sldId id="325" r:id="rId37"/>
    <p:sldId id="326" r:id="rId38"/>
    <p:sldId id="327" r:id="rId39"/>
    <p:sldId id="328" r:id="rId40"/>
    <p:sldId id="329" r:id="rId41"/>
    <p:sldId id="330" r:id="rId42"/>
    <p:sldId id="297" r:id="rId43"/>
    <p:sldId id="331" r:id="rId44"/>
    <p:sldId id="298" r:id="rId45"/>
    <p:sldId id="278" r:id="rId46"/>
    <p:sldId id="279" r:id="rId47"/>
    <p:sldId id="280" r:id="rId48"/>
    <p:sldId id="268" r:id="rId49"/>
    <p:sldId id="283" r:id="rId50"/>
    <p:sldId id="284" r:id="rId51"/>
    <p:sldId id="285" r:id="rId52"/>
    <p:sldId id="286" r:id="rId53"/>
    <p:sldId id="296" r:id="rId54"/>
    <p:sldId id="295" r:id="rId55"/>
    <p:sldId id="290" r:id="rId56"/>
    <p:sldId id="291" r:id="rId57"/>
    <p:sldId id="293" r:id="rId58"/>
    <p:sldId id="294" r:id="rId59"/>
    <p:sldId id="332" r:id="rId60"/>
    <p:sldId id="292" r:id="rId61"/>
    <p:sldId id="333" r:id="rId62"/>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802"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11.10.2023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Strategie</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Model strategie podniku</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Strategický management</a:t>
            </a: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2. </a:t>
            </a:r>
            <a:r>
              <a:rPr lang="cs-CZ" sz="1400">
                <a:solidFill>
                  <a:schemeClr val="bg1"/>
                </a:solidFill>
                <a:latin typeface="Times New Roman" panose="02020603050405020304" pitchFamily="18" charset="0"/>
                <a:cs typeface="Times New Roman" panose="02020603050405020304" pitchFamily="18" charset="0"/>
              </a:rPr>
              <a:t>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Autoři: G. Johnson a K. </a:t>
            </a:r>
            <a:r>
              <a:rPr lang="cs-CZ" sz="1600" dirty="0" err="1"/>
              <a:t>Scholes</a:t>
            </a:r>
            <a:endParaRPr lang="cs-CZ" sz="1600" dirty="0"/>
          </a:p>
          <a:p>
            <a:pPr marL="0" indent="0" algn="just">
              <a:buNone/>
            </a:pPr>
            <a:r>
              <a:rPr lang="cs-CZ" sz="1600" dirty="0"/>
              <a:t>Tři základní fáze</a:t>
            </a:r>
          </a:p>
          <a:p>
            <a:pPr algn="just"/>
            <a:r>
              <a:rPr lang="cs-CZ" sz="1600" b="1" dirty="0"/>
              <a:t>Strategická analýza</a:t>
            </a:r>
          </a:p>
          <a:p>
            <a:pPr lvl="1" algn="just"/>
            <a:r>
              <a:rPr lang="cs-CZ" sz="1400" dirty="0"/>
              <a:t>Zjištění strategické polohy organizace</a:t>
            </a:r>
          </a:p>
          <a:p>
            <a:pPr lvl="1" algn="just"/>
            <a:r>
              <a:rPr lang="cs-CZ" sz="1400" dirty="0"/>
              <a:t>Okolí organizace</a:t>
            </a:r>
          </a:p>
          <a:p>
            <a:pPr lvl="1" algn="just"/>
            <a:r>
              <a:rPr lang="cs-CZ" sz="1400" dirty="0"/>
              <a:t>Očekávání a záměry organizace</a:t>
            </a:r>
          </a:p>
          <a:p>
            <a:pPr lvl="1" algn="just"/>
            <a:r>
              <a:rPr lang="cs-CZ" sz="1400" dirty="0"/>
              <a:t>Zdroje, kvalifikace a schopnosti organizace</a:t>
            </a:r>
          </a:p>
          <a:p>
            <a:pPr algn="just"/>
            <a:r>
              <a:rPr lang="cs-CZ" sz="1600" b="1" dirty="0"/>
              <a:t>Strategický výběr</a:t>
            </a:r>
          </a:p>
          <a:p>
            <a:pPr lvl="1" algn="just"/>
            <a:r>
              <a:rPr lang="cs-CZ" sz="1200" dirty="0"/>
              <a:t>Identifikace základů strategického výběru </a:t>
            </a:r>
          </a:p>
          <a:p>
            <a:pPr lvl="1" algn="just"/>
            <a:r>
              <a:rPr lang="cs-CZ" sz="1200" dirty="0"/>
              <a:t>Vytváření strategických možností </a:t>
            </a:r>
          </a:p>
          <a:p>
            <a:pPr lvl="1" algn="just"/>
            <a:r>
              <a:rPr lang="cs-CZ" sz="1200" dirty="0"/>
              <a:t>Zhodnocení a výběr strategických možností </a:t>
            </a:r>
          </a:p>
          <a:p>
            <a:pPr algn="just"/>
            <a:r>
              <a:rPr lang="cs-CZ" sz="1600" b="1" dirty="0"/>
              <a:t>Strategická implementace</a:t>
            </a:r>
          </a:p>
          <a:p>
            <a:pPr lvl="1" algn="just"/>
            <a:r>
              <a:rPr lang="cs-CZ" sz="1200" dirty="0"/>
              <a:t>Organizační struktura a design</a:t>
            </a:r>
          </a:p>
          <a:p>
            <a:pPr lvl="1" algn="just"/>
            <a:r>
              <a:rPr lang="cs-CZ" sz="1200" dirty="0"/>
              <a:t>Alokace a kontrola zdrojů</a:t>
            </a:r>
          </a:p>
          <a:p>
            <a:pPr lvl="1" algn="just"/>
            <a:r>
              <a:rPr lang="cs-CZ" sz="1200" dirty="0"/>
              <a:t>Řízení strategické změny</a:t>
            </a:r>
          </a:p>
          <a:p>
            <a:pPr marL="457200" lvl="1" indent="0" algn="just">
              <a:buNone/>
            </a:pPr>
            <a:endParaRPr lang="cs-CZ" sz="1200" b="1" dirty="0"/>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a:t>Model podle Johnsona a </a:t>
            </a:r>
            <a:r>
              <a:rPr lang="cs-CZ" dirty="0" err="1"/>
              <a:t>Scholese</a:t>
            </a:r>
            <a:endParaRPr lang="cs-CZ" dirty="0"/>
          </a:p>
        </p:txBody>
      </p:sp>
    </p:spTree>
    <p:extLst>
      <p:ext uri="{BB962C8B-B14F-4D97-AF65-F5344CB8AC3E}">
        <p14:creationId xmlns:p14="http://schemas.microsoft.com/office/powerpoint/2010/main" val="116727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6">
                                            <p:txEl>
                                              <p:pRg st="11" end="1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
                                            <p:txEl>
                                              <p:pRg st="12" end="1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6">
                                            <p:txEl>
                                              <p:pRg st="13" end="13"/>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6">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Autor: L. A. </a:t>
            </a:r>
            <a:r>
              <a:rPr lang="cs-CZ" sz="1600" dirty="0" err="1"/>
              <a:t>Digman</a:t>
            </a:r>
            <a:endParaRPr lang="cs-CZ" sz="1600" dirty="0"/>
          </a:p>
          <a:p>
            <a:pPr marL="457200" lvl="1" indent="0" algn="just">
              <a:buNone/>
            </a:pPr>
            <a:endParaRPr lang="cs-CZ" sz="1200" b="1" dirty="0"/>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err="1"/>
              <a:t>Digmanův</a:t>
            </a:r>
            <a:r>
              <a:rPr lang="cs-CZ" dirty="0"/>
              <a:t> integrovaný model</a:t>
            </a:r>
          </a:p>
        </p:txBody>
      </p:sp>
      <p:sp>
        <p:nvSpPr>
          <p:cNvPr id="2" name="TextovéPole 1"/>
          <p:cNvSpPr txBox="1"/>
          <p:nvPr/>
        </p:nvSpPr>
        <p:spPr>
          <a:xfrm>
            <a:off x="1691680" y="1257238"/>
            <a:ext cx="2808312" cy="369332"/>
          </a:xfrm>
          <a:prstGeom prst="rect">
            <a:avLst/>
          </a:prstGeom>
          <a:noFill/>
          <a:ln w="3175">
            <a:solidFill>
              <a:schemeClr val="tx1"/>
            </a:solidFill>
          </a:ln>
        </p:spPr>
        <p:txBody>
          <a:bodyPr wrap="square" rtlCol="0">
            <a:spAutoFit/>
          </a:bodyPr>
          <a:lstStyle/>
          <a:p>
            <a:r>
              <a:rPr lang="cs-CZ" dirty="0"/>
              <a:t>Vize, hodnoty a očekávání</a:t>
            </a:r>
          </a:p>
        </p:txBody>
      </p:sp>
      <p:sp>
        <p:nvSpPr>
          <p:cNvPr id="6" name="TextovéPole 5"/>
          <p:cNvSpPr txBox="1"/>
          <p:nvPr/>
        </p:nvSpPr>
        <p:spPr>
          <a:xfrm>
            <a:off x="287524" y="1900397"/>
            <a:ext cx="900100" cy="369332"/>
          </a:xfrm>
          <a:prstGeom prst="rect">
            <a:avLst/>
          </a:prstGeom>
          <a:noFill/>
          <a:ln w="3175">
            <a:solidFill>
              <a:schemeClr val="tx1"/>
            </a:solidFill>
          </a:ln>
        </p:spPr>
        <p:txBody>
          <a:bodyPr wrap="square" rtlCol="0">
            <a:spAutoFit/>
          </a:bodyPr>
          <a:lstStyle/>
          <a:p>
            <a:r>
              <a:rPr lang="cs-CZ" dirty="0"/>
              <a:t>Poslání </a:t>
            </a:r>
          </a:p>
        </p:txBody>
      </p:sp>
      <p:sp>
        <p:nvSpPr>
          <p:cNvPr id="7" name="TextovéPole 6"/>
          <p:cNvSpPr txBox="1"/>
          <p:nvPr/>
        </p:nvSpPr>
        <p:spPr>
          <a:xfrm>
            <a:off x="1403648" y="1908204"/>
            <a:ext cx="900100" cy="646331"/>
          </a:xfrm>
          <a:prstGeom prst="rect">
            <a:avLst/>
          </a:prstGeom>
          <a:noFill/>
          <a:ln w="3175">
            <a:solidFill>
              <a:schemeClr val="tx1"/>
            </a:solidFill>
          </a:ln>
        </p:spPr>
        <p:txBody>
          <a:bodyPr wrap="square" rtlCol="0">
            <a:spAutoFit/>
          </a:bodyPr>
          <a:lstStyle/>
          <a:p>
            <a:r>
              <a:rPr lang="cs-CZ" dirty="0"/>
              <a:t>Záměry a cíle </a:t>
            </a:r>
          </a:p>
        </p:txBody>
      </p:sp>
      <p:sp>
        <p:nvSpPr>
          <p:cNvPr id="8" name="TextovéPole 7"/>
          <p:cNvSpPr txBox="1"/>
          <p:nvPr/>
        </p:nvSpPr>
        <p:spPr>
          <a:xfrm>
            <a:off x="7074278" y="1882556"/>
            <a:ext cx="1350150" cy="646331"/>
          </a:xfrm>
          <a:prstGeom prst="rect">
            <a:avLst/>
          </a:prstGeom>
          <a:noFill/>
          <a:ln w="3175">
            <a:solidFill>
              <a:schemeClr val="tx1"/>
            </a:solidFill>
          </a:ln>
        </p:spPr>
        <p:txBody>
          <a:bodyPr wrap="square" rtlCol="0">
            <a:spAutoFit/>
          </a:bodyPr>
          <a:lstStyle/>
          <a:p>
            <a:r>
              <a:rPr lang="cs-CZ" b="1" dirty="0"/>
              <a:t>Podniková kultura</a:t>
            </a:r>
          </a:p>
        </p:txBody>
      </p:sp>
      <p:sp>
        <p:nvSpPr>
          <p:cNvPr id="9" name="TextovéPole 8"/>
          <p:cNvSpPr txBox="1"/>
          <p:nvPr/>
        </p:nvSpPr>
        <p:spPr>
          <a:xfrm>
            <a:off x="5652120" y="1946563"/>
            <a:ext cx="1170130" cy="646331"/>
          </a:xfrm>
          <a:prstGeom prst="rect">
            <a:avLst/>
          </a:prstGeom>
          <a:noFill/>
          <a:ln w="3175">
            <a:solidFill>
              <a:schemeClr val="tx1"/>
            </a:solidFill>
          </a:ln>
        </p:spPr>
        <p:txBody>
          <a:bodyPr wrap="square" rtlCol="0">
            <a:spAutoFit/>
          </a:bodyPr>
          <a:lstStyle/>
          <a:p>
            <a:r>
              <a:rPr lang="cs-CZ" dirty="0"/>
              <a:t>Formulace strategie</a:t>
            </a:r>
          </a:p>
        </p:txBody>
      </p:sp>
      <p:sp>
        <p:nvSpPr>
          <p:cNvPr id="11" name="TextovéPole 10"/>
          <p:cNvSpPr txBox="1"/>
          <p:nvPr/>
        </p:nvSpPr>
        <p:spPr>
          <a:xfrm>
            <a:off x="5652120" y="2726773"/>
            <a:ext cx="1512168" cy="646331"/>
          </a:xfrm>
          <a:prstGeom prst="rect">
            <a:avLst/>
          </a:prstGeom>
          <a:noFill/>
          <a:ln w="3175">
            <a:solidFill>
              <a:schemeClr val="tx1"/>
            </a:solidFill>
          </a:ln>
        </p:spPr>
        <p:txBody>
          <a:bodyPr wrap="square" rtlCol="0">
            <a:spAutoFit/>
          </a:bodyPr>
          <a:lstStyle/>
          <a:p>
            <a:r>
              <a:rPr lang="cs-CZ" dirty="0"/>
              <a:t>Implementace strategie</a:t>
            </a:r>
          </a:p>
        </p:txBody>
      </p:sp>
      <p:sp>
        <p:nvSpPr>
          <p:cNvPr id="12" name="TextovéPole 11"/>
          <p:cNvSpPr txBox="1"/>
          <p:nvPr/>
        </p:nvSpPr>
        <p:spPr>
          <a:xfrm>
            <a:off x="5688124" y="3830648"/>
            <a:ext cx="1512168" cy="646331"/>
          </a:xfrm>
          <a:prstGeom prst="rect">
            <a:avLst/>
          </a:prstGeom>
          <a:noFill/>
          <a:ln w="3175">
            <a:solidFill>
              <a:schemeClr val="tx1"/>
            </a:solidFill>
          </a:ln>
        </p:spPr>
        <p:txBody>
          <a:bodyPr wrap="square" rtlCol="0">
            <a:spAutoFit/>
          </a:bodyPr>
          <a:lstStyle/>
          <a:p>
            <a:r>
              <a:rPr lang="cs-CZ" dirty="0"/>
              <a:t>Strategická kontrola</a:t>
            </a:r>
          </a:p>
        </p:txBody>
      </p:sp>
      <p:sp>
        <p:nvSpPr>
          <p:cNvPr id="13" name="TextovéPole 12"/>
          <p:cNvSpPr txBox="1"/>
          <p:nvPr/>
        </p:nvSpPr>
        <p:spPr>
          <a:xfrm>
            <a:off x="1946124" y="2601949"/>
            <a:ext cx="2916324" cy="1754326"/>
          </a:xfrm>
          <a:prstGeom prst="rect">
            <a:avLst/>
          </a:prstGeom>
          <a:noFill/>
          <a:ln w="3175">
            <a:solidFill>
              <a:schemeClr val="tx1"/>
            </a:solidFill>
          </a:ln>
        </p:spPr>
        <p:txBody>
          <a:bodyPr wrap="square" rtlCol="0">
            <a:spAutoFit/>
          </a:bodyPr>
          <a:lstStyle/>
          <a:p>
            <a:r>
              <a:rPr lang="cs-CZ" dirty="0"/>
              <a:t>Analýza situace</a:t>
            </a:r>
          </a:p>
          <a:p>
            <a:pPr marL="285750" indent="-285750">
              <a:buFontTx/>
              <a:buChar char="-"/>
            </a:pPr>
            <a:r>
              <a:rPr lang="cs-CZ" dirty="0"/>
              <a:t>Příležitost a hrozby externího prostředí</a:t>
            </a:r>
          </a:p>
          <a:p>
            <a:pPr marL="285750" indent="-285750">
              <a:buFontTx/>
              <a:buChar char="-"/>
            </a:pPr>
            <a:r>
              <a:rPr lang="cs-CZ" dirty="0"/>
              <a:t>Konkurenční síly</a:t>
            </a:r>
          </a:p>
          <a:p>
            <a:pPr marL="285750" indent="-285750">
              <a:buFontTx/>
              <a:buChar char="-"/>
            </a:pPr>
            <a:r>
              <a:rPr lang="cs-CZ" dirty="0"/>
              <a:t>Zdroje podniku a jeho kompetence</a:t>
            </a:r>
          </a:p>
        </p:txBody>
      </p:sp>
      <p:cxnSp>
        <p:nvCxnSpPr>
          <p:cNvPr id="15" name="Přímá spojnice 14"/>
          <p:cNvCxnSpPr/>
          <p:nvPr/>
        </p:nvCxnSpPr>
        <p:spPr>
          <a:xfrm flipH="1">
            <a:off x="611560" y="1419622"/>
            <a:ext cx="10801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Přímá spojnice 17"/>
          <p:cNvCxnSpPr>
            <a:stCxn id="2" idx="3"/>
          </p:cNvCxnSpPr>
          <p:nvPr/>
        </p:nvCxnSpPr>
        <p:spPr>
          <a:xfrm flipV="1">
            <a:off x="4499992" y="1419622"/>
            <a:ext cx="3312368" cy="2228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p:nvPr/>
        </p:nvCxnSpPr>
        <p:spPr>
          <a:xfrm>
            <a:off x="611560" y="1441904"/>
            <a:ext cx="0" cy="4406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Přímá spojnice se šipkou 21"/>
          <p:cNvCxnSpPr/>
          <p:nvPr/>
        </p:nvCxnSpPr>
        <p:spPr>
          <a:xfrm>
            <a:off x="1547664" y="1441904"/>
            <a:ext cx="0" cy="4406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a:off x="6156176" y="1467552"/>
            <a:ext cx="0" cy="4406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Přímá spojnice se šipkou 23"/>
          <p:cNvCxnSpPr/>
          <p:nvPr/>
        </p:nvCxnSpPr>
        <p:spPr>
          <a:xfrm>
            <a:off x="7830972" y="1441904"/>
            <a:ext cx="0" cy="4406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stCxn id="7" idx="3"/>
          </p:cNvCxnSpPr>
          <p:nvPr/>
        </p:nvCxnSpPr>
        <p:spPr>
          <a:xfrm flipV="1">
            <a:off x="2303748" y="2211710"/>
            <a:ext cx="3276364" cy="196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Přímá spojnice se šipkou 38"/>
          <p:cNvCxnSpPr/>
          <p:nvPr/>
        </p:nvCxnSpPr>
        <p:spPr>
          <a:xfrm>
            <a:off x="1187624" y="2139702"/>
            <a:ext cx="2160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Přímá spojnice se šipkou 39"/>
          <p:cNvCxnSpPr/>
          <p:nvPr/>
        </p:nvCxnSpPr>
        <p:spPr>
          <a:xfrm>
            <a:off x="6858254" y="2191902"/>
            <a:ext cx="2160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Přímá spojnice se šipkou 41"/>
          <p:cNvCxnSpPr/>
          <p:nvPr/>
        </p:nvCxnSpPr>
        <p:spPr>
          <a:xfrm>
            <a:off x="4860032" y="3219822"/>
            <a:ext cx="82809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Přímá spojnice se šipkou 42"/>
          <p:cNvCxnSpPr/>
          <p:nvPr/>
        </p:nvCxnSpPr>
        <p:spPr>
          <a:xfrm flipV="1">
            <a:off x="4860032" y="2427734"/>
            <a:ext cx="720080" cy="2990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Přímá spojnice se šipkou 45"/>
          <p:cNvCxnSpPr/>
          <p:nvPr/>
        </p:nvCxnSpPr>
        <p:spPr>
          <a:xfrm flipH="1">
            <a:off x="6822250" y="2067694"/>
            <a:ext cx="2520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Přímá spojnice se šipkou 46"/>
          <p:cNvCxnSpPr/>
          <p:nvPr/>
        </p:nvCxnSpPr>
        <p:spPr>
          <a:xfrm>
            <a:off x="6156316" y="3389996"/>
            <a:ext cx="0" cy="4406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Přímá spojnice se šipkou 48"/>
          <p:cNvCxnSpPr/>
          <p:nvPr/>
        </p:nvCxnSpPr>
        <p:spPr>
          <a:xfrm flipV="1">
            <a:off x="6588224" y="3373104"/>
            <a:ext cx="0" cy="4447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Přímá spojnice 50"/>
          <p:cNvCxnSpPr/>
          <p:nvPr/>
        </p:nvCxnSpPr>
        <p:spPr>
          <a:xfrm>
            <a:off x="7884368" y="2577253"/>
            <a:ext cx="0" cy="1722689"/>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Přímá spojnice se šipkou 52"/>
          <p:cNvCxnSpPr/>
          <p:nvPr/>
        </p:nvCxnSpPr>
        <p:spPr>
          <a:xfrm flipH="1">
            <a:off x="7200292" y="2931790"/>
            <a:ext cx="63068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Přímá spojnice se šipkou 53"/>
          <p:cNvCxnSpPr/>
          <p:nvPr/>
        </p:nvCxnSpPr>
        <p:spPr>
          <a:xfrm flipH="1">
            <a:off x="7253688" y="4299942"/>
            <a:ext cx="63068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Přímá spojnice 57"/>
          <p:cNvCxnSpPr/>
          <p:nvPr/>
        </p:nvCxnSpPr>
        <p:spPr>
          <a:xfrm flipH="1">
            <a:off x="1727684" y="4476979"/>
            <a:ext cx="392443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Přímá spojnice se šipkou 59"/>
          <p:cNvCxnSpPr/>
          <p:nvPr/>
        </p:nvCxnSpPr>
        <p:spPr>
          <a:xfrm flipV="1">
            <a:off x="1691680" y="2592894"/>
            <a:ext cx="0" cy="18840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Přímá spojnice se šipkou 60"/>
          <p:cNvCxnSpPr/>
          <p:nvPr/>
        </p:nvCxnSpPr>
        <p:spPr>
          <a:xfrm flipH="1">
            <a:off x="1691680" y="3348762"/>
            <a:ext cx="2520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2" name="TextovéPole 61"/>
          <p:cNvSpPr txBox="1"/>
          <p:nvPr/>
        </p:nvSpPr>
        <p:spPr>
          <a:xfrm>
            <a:off x="247172" y="4407321"/>
            <a:ext cx="900100" cy="369332"/>
          </a:xfrm>
          <a:prstGeom prst="rect">
            <a:avLst/>
          </a:prstGeom>
          <a:noFill/>
          <a:ln w="3175">
            <a:noFill/>
          </a:ln>
        </p:spPr>
        <p:txBody>
          <a:bodyPr wrap="square" rtlCol="0">
            <a:spAutoFit/>
          </a:bodyPr>
          <a:lstStyle/>
          <a:p>
            <a:r>
              <a:rPr lang="cs-CZ" dirty="0"/>
              <a:t>Proč? </a:t>
            </a:r>
          </a:p>
        </p:txBody>
      </p:sp>
      <p:sp>
        <p:nvSpPr>
          <p:cNvPr id="63" name="TextovéPole 62"/>
          <p:cNvSpPr txBox="1"/>
          <p:nvPr/>
        </p:nvSpPr>
        <p:spPr>
          <a:xfrm>
            <a:off x="1271437" y="4464922"/>
            <a:ext cx="900100" cy="369332"/>
          </a:xfrm>
          <a:prstGeom prst="rect">
            <a:avLst/>
          </a:prstGeom>
          <a:noFill/>
          <a:ln w="3175">
            <a:noFill/>
          </a:ln>
        </p:spPr>
        <p:txBody>
          <a:bodyPr wrap="square" rtlCol="0">
            <a:spAutoFit/>
          </a:bodyPr>
          <a:lstStyle/>
          <a:p>
            <a:r>
              <a:rPr lang="cs-CZ" dirty="0"/>
              <a:t>Co? </a:t>
            </a:r>
          </a:p>
        </p:txBody>
      </p:sp>
      <p:sp>
        <p:nvSpPr>
          <p:cNvPr id="64" name="TextovéPole 63"/>
          <p:cNvSpPr txBox="1"/>
          <p:nvPr/>
        </p:nvSpPr>
        <p:spPr>
          <a:xfrm>
            <a:off x="5876840" y="4447180"/>
            <a:ext cx="900100" cy="369332"/>
          </a:xfrm>
          <a:prstGeom prst="rect">
            <a:avLst/>
          </a:prstGeom>
          <a:noFill/>
          <a:ln w="3175">
            <a:noFill/>
          </a:ln>
        </p:spPr>
        <p:txBody>
          <a:bodyPr wrap="square" rtlCol="0">
            <a:spAutoFit/>
          </a:bodyPr>
          <a:lstStyle/>
          <a:p>
            <a:r>
              <a:rPr lang="cs-CZ" dirty="0"/>
              <a:t>Jak? </a:t>
            </a:r>
          </a:p>
        </p:txBody>
      </p:sp>
      <p:sp>
        <p:nvSpPr>
          <p:cNvPr id="65" name="TextovéPole 64"/>
          <p:cNvSpPr txBox="1"/>
          <p:nvPr/>
        </p:nvSpPr>
        <p:spPr>
          <a:xfrm>
            <a:off x="7569028" y="4441872"/>
            <a:ext cx="1021012" cy="369332"/>
          </a:xfrm>
          <a:prstGeom prst="rect">
            <a:avLst/>
          </a:prstGeom>
          <a:noFill/>
          <a:ln w="3175">
            <a:noFill/>
          </a:ln>
        </p:spPr>
        <p:txBody>
          <a:bodyPr wrap="square" rtlCol="0">
            <a:spAutoFit/>
          </a:bodyPr>
          <a:lstStyle/>
          <a:p>
            <a:r>
              <a:rPr lang="cs-CZ" dirty="0"/>
              <a:t>Pravidla</a:t>
            </a:r>
          </a:p>
        </p:txBody>
      </p:sp>
    </p:spTree>
    <p:extLst>
      <p:ext uri="{BB962C8B-B14F-4D97-AF65-F5344CB8AC3E}">
        <p14:creationId xmlns:p14="http://schemas.microsoft.com/office/powerpoint/2010/main" val="854879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Autor: R. Robinson</a:t>
            </a:r>
          </a:p>
          <a:p>
            <a:pPr marL="457200" lvl="1" indent="0" algn="just">
              <a:buNone/>
            </a:pPr>
            <a:endParaRPr lang="cs-CZ" sz="1200" b="1" dirty="0"/>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a:t>Robinsonův model</a:t>
            </a:r>
          </a:p>
        </p:txBody>
      </p:sp>
      <p:sp>
        <p:nvSpPr>
          <p:cNvPr id="2" name="TextovéPole 1"/>
          <p:cNvSpPr txBox="1"/>
          <p:nvPr/>
        </p:nvSpPr>
        <p:spPr>
          <a:xfrm>
            <a:off x="1979712" y="1243766"/>
            <a:ext cx="1200321" cy="646331"/>
          </a:xfrm>
          <a:prstGeom prst="rect">
            <a:avLst/>
          </a:prstGeom>
          <a:noFill/>
          <a:ln w="3175">
            <a:solidFill>
              <a:schemeClr val="tx1"/>
            </a:solidFill>
          </a:ln>
        </p:spPr>
        <p:txBody>
          <a:bodyPr wrap="square" rtlCol="0">
            <a:spAutoFit/>
          </a:bodyPr>
          <a:lstStyle/>
          <a:p>
            <a:r>
              <a:rPr lang="cs-CZ" dirty="0"/>
              <a:t>Analýza prostředí</a:t>
            </a:r>
          </a:p>
        </p:txBody>
      </p:sp>
      <p:sp>
        <p:nvSpPr>
          <p:cNvPr id="6" name="TextovéPole 5"/>
          <p:cNvSpPr txBox="1"/>
          <p:nvPr/>
        </p:nvSpPr>
        <p:spPr>
          <a:xfrm>
            <a:off x="287524" y="2221540"/>
            <a:ext cx="1260140" cy="923330"/>
          </a:xfrm>
          <a:prstGeom prst="rect">
            <a:avLst/>
          </a:prstGeom>
          <a:noFill/>
          <a:ln w="3175">
            <a:solidFill>
              <a:schemeClr val="tx1"/>
            </a:solidFill>
          </a:ln>
        </p:spPr>
        <p:txBody>
          <a:bodyPr wrap="square" rtlCol="0">
            <a:spAutoFit/>
          </a:bodyPr>
          <a:lstStyle/>
          <a:p>
            <a:r>
              <a:rPr lang="cs-CZ" dirty="0"/>
              <a:t>Současné poslání, cíle, zdroje</a:t>
            </a:r>
          </a:p>
        </p:txBody>
      </p:sp>
      <p:sp>
        <p:nvSpPr>
          <p:cNvPr id="7" name="TextovéPole 6"/>
          <p:cNvSpPr txBox="1"/>
          <p:nvPr/>
        </p:nvSpPr>
        <p:spPr>
          <a:xfrm>
            <a:off x="1979712" y="3437113"/>
            <a:ext cx="1199623" cy="1200329"/>
          </a:xfrm>
          <a:prstGeom prst="rect">
            <a:avLst/>
          </a:prstGeom>
          <a:noFill/>
          <a:ln w="3175">
            <a:solidFill>
              <a:schemeClr val="tx1"/>
            </a:solidFill>
          </a:ln>
        </p:spPr>
        <p:txBody>
          <a:bodyPr wrap="square" rtlCol="0">
            <a:spAutoFit/>
          </a:bodyPr>
          <a:lstStyle/>
          <a:p>
            <a:r>
              <a:rPr lang="cs-CZ" dirty="0"/>
              <a:t>Analýza zdrojů a kapacit organizace</a:t>
            </a:r>
          </a:p>
        </p:txBody>
      </p:sp>
      <p:sp>
        <p:nvSpPr>
          <p:cNvPr id="8" name="TextovéPole 7"/>
          <p:cNvSpPr txBox="1"/>
          <p:nvPr/>
        </p:nvSpPr>
        <p:spPr>
          <a:xfrm>
            <a:off x="7121332" y="2373067"/>
            <a:ext cx="1350150" cy="646331"/>
          </a:xfrm>
          <a:prstGeom prst="rect">
            <a:avLst/>
          </a:prstGeom>
          <a:noFill/>
          <a:ln w="3175">
            <a:solidFill>
              <a:schemeClr val="tx1"/>
            </a:solidFill>
          </a:ln>
        </p:spPr>
        <p:txBody>
          <a:bodyPr wrap="square" rtlCol="0">
            <a:spAutoFit/>
          </a:bodyPr>
          <a:lstStyle/>
          <a:p>
            <a:r>
              <a:rPr lang="cs-CZ" dirty="0"/>
              <a:t>Realizace strategií</a:t>
            </a:r>
          </a:p>
        </p:txBody>
      </p:sp>
      <p:sp>
        <p:nvSpPr>
          <p:cNvPr id="9" name="TextovéPole 8"/>
          <p:cNvSpPr txBox="1"/>
          <p:nvPr/>
        </p:nvSpPr>
        <p:spPr>
          <a:xfrm>
            <a:off x="3391401" y="1243766"/>
            <a:ext cx="1494167" cy="923330"/>
          </a:xfrm>
          <a:prstGeom prst="rect">
            <a:avLst/>
          </a:prstGeom>
          <a:noFill/>
          <a:ln w="3175">
            <a:solidFill>
              <a:schemeClr val="tx1"/>
            </a:solidFill>
          </a:ln>
        </p:spPr>
        <p:txBody>
          <a:bodyPr wrap="square" rtlCol="0">
            <a:spAutoFit/>
          </a:bodyPr>
          <a:lstStyle/>
          <a:p>
            <a:r>
              <a:rPr lang="cs-CZ" dirty="0"/>
              <a:t>Identifikace příležitostí a hrozeb</a:t>
            </a:r>
          </a:p>
        </p:txBody>
      </p:sp>
      <p:sp>
        <p:nvSpPr>
          <p:cNvPr id="11" name="TextovéPole 10"/>
          <p:cNvSpPr txBox="1"/>
          <p:nvPr/>
        </p:nvSpPr>
        <p:spPr>
          <a:xfrm>
            <a:off x="3419510" y="3383323"/>
            <a:ext cx="1512168" cy="1200329"/>
          </a:xfrm>
          <a:prstGeom prst="rect">
            <a:avLst/>
          </a:prstGeom>
          <a:noFill/>
          <a:ln w="3175">
            <a:solidFill>
              <a:schemeClr val="tx1"/>
            </a:solidFill>
          </a:ln>
        </p:spPr>
        <p:txBody>
          <a:bodyPr wrap="square" rtlCol="0">
            <a:spAutoFit/>
          </a:bodyPr>
          <a:lstStyle/>
          <a:p>
            <a:r>
              <a:rPr lang="cs-CZ" dirty="0"/>
              <a:t>Identifikace silných a slabých stránek</a:t>
            </a:r>
          </a:p>
        </p:txBody>
      </p:sp>
      <p:sp>
        <p:nvSpPr>
          <p:cNvPr id="12" name="TextovéPole 11"/>
          <p:cNvSpPr txBox="1"/>
          <p:nvPr/>
        </p:nvSpPr>
        <p:spPr>
          <a:xfrm>
            <a:off x="5357548" y="2402737"/>
            <a:ext cx="1512168" cy="646331"/>
          </a:xfrm>
          <a:prstGeom prst="rect">
            <a:avLst/>
          </a:prstGeom>
          <a:noFill/>
          <a:ln w="3175">
            <a:solidFill>
              <a:schemeClr val="tx1"/>
            </a:solidFill>
          </a:ln>
        </p:spPr>
        <p:txBody>
          <a:bodyPr wrap="square" rtlCol="0">
            <a:spAutoFit/>
          </a:bodyPr>
          <a:lstStyle/>
          <a:p>
            <a:r>
              <a:rPr lang="cs-CZ" dirty="0"/>
              <a:t>Formulování strategií</a:t>
            </a:r>
          </a:p>
        </p:txBody>
      </p:sp>
      <p:cxnSp>
        <p:nvCxnSpPr>
          <p:cNvPr id="39" name="Přímá spojnice se šipkou 38"/>
          <p:cNvCxnSpPr/>
          <p:nvPr/>
        </p:nvCxnSpPr>
        <p:spPr>
          <a:xfrm>
            <a:off x="5141524" y="2752414"/>
            <a:ext cx="2160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Přímá spojnice se šipkou 39"/>
          <p:cNvCxnSpPr/>
          <p:nvPr/>
        </p:nvCxnSpPr>
        <p:spPr>
          <a:xfrm>
            <a:off x="6883324" y="2725901"/>
            <a:ext cx="2160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Přímá spojnice se šipkou 46"/>
          <p:cNvCxnSpPr/>
          <p:nvPr/>
        </p:nvCxnSpPr>
        <p:spPr>
          <a:xfrm>
            <a:off x="7793099" y="3049068"/>
            <a:ext cx="0" cy="4406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5" name="TextovéPole 64"/>
          <p:cNvSpPr txBox="1"/>
          <p:nvPr/>
        </p:nvSpPr>
        <p:spPr>
          <a:xfrm>
            <a:off x="7270701" y="3554445"/>
            <a:ext cx="1200781" cy="646331"/>
          </a:xfrm>
          <a:prstGeom prst="rect">
            <a:avLst/>
          </a:prstGeom>
          <a:noFill/>
          <a:ln w="3175">
            <a:solidFill>
              <a:schemeClr val="tx1"/>
            </a:solidFill>
          </a:ln>
        </p:spPr>
        <p:txBody>
          <a:bodyPr wrap="square" rtlCol="0">
            <a:spAutoFit/>
          </a:bodyPr>
          <a:lstStyle/>
          <a:p>
            <a:r>
              <a:rPr lang="cs-CZ" dirty="0"/>
              <a:t>Hodnocení výsledků</a:t>
            </a:r>
          </a:p>
        </p:txBody>
      </p:sp>
      <p:cxnSp>
        <p:nvCxnSpPr>
          <p:cNvPr id="37" name="Přímá spojnice se šipkou 36"/>
          <p:cNvCxnSpPr/>
          <p:nvPr/>
        </p:nvCxnSpPr>
        <p:spPr>
          <a:xfrm>
            <a:off x="3203486" y="4083918"/>
            <a:ext cx="2160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Přímá spojnice se šipkou 37"/>
          <p:cNvCxnSpPr/>
          <p:nvPr/>
        </p:nvCxnSpPr>
        <p:spPr>
          <a:xfrm>
            <a:off x="3175377" y="1467552"/>
            <a:ext cx="2160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Přímá spojnice 16"/>
          <p:cNvCxnSpPr>
            <a:stCxn id="6" idx="3"/>
          </p:cNvCxnSpPr>
          <p:nvPr/>
        </p:nvCxnSpPr>
        <p:spPr>
          <a:xfrm>
            <a:off x="1547664" y="2683205"/>
            <a:ext cx="1922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Přímá spojnice 27"/>
          <p:cNvCxnSpPr/>
          <p:nvPr/>
        </p:nvCxnSpPr>
        <p:spPr>
          <a:xfrm>
            <a:off x="1739872" y="1467552"/>
            <a:ext cx="0" cy="2569725"/>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Přímá spojnice se šipkou 49"/>
          <p:cNvCxnSpPr/>
          <p:nvPr/>
        </p:nvCxnSpPr>
        <p:spPr>
          <a:xfrm>
            <a:off x="1763688" y="4078270"/>
            <a:ext cx="2160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Přímá spojnice se šipkou 51"/>
          <p:cNvCxnSpPr/>
          <p:nvPr/>
        </p:nvCxnSpPr>
        <p:spPr>
          <a:xfrm>
            <a:off x="1763688" y="1484995"/>
            <a:ext cx="2160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Přímá spojnice 54"/>
          <p:cNvCxnSpPr/>
          <p:nvPr/>
        </p:nvCxnSpPr>
        <p:spPr>
          <a:xfrm>
            <a:off x="5141524" y="1411369"/>
            <a:ext cx="0" cy="2569725"/>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Přímá spojnice 55"/>
          <p:cNvCxnSpPr/>
          <p:nvPr/>
        </p:nvCxnSpPr>
        <p:spPr>
          <a:xfrm>
            <a:off x="4949316" y="3990372"/>
            <a:ext cx="1922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Přímá spojnice 56"/>
          <p:cNvCxnSpPr/>
          <p:nvPr/>
        </p:nvCxnSpPr>
        <p:spPr>
          <a:xfrm>
            <a:off x="4931678" y="1411369"/>
            <a:ext cx="19220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9664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Vize pomáhají popsat cíl organizace. Vyjadřuje co by podnik chtěl dosáhnout a jakým způsobem.</a:t>
            </a:r>
          </a:p>
          <a:p>
            <a:pPr algn="just"/>
            <a:r>
              <a:rPr lang="cs-CZ" sz="1600" dirty="0"/>
              <a:t>Vize podniku představuje model budoucího vývoje a stavu podniku v konkrétně časově vymezeném období.</a:t>
            </a:r>
          </a:p>
          <a:p>
            <a:pPr algn="just"/>
            <a:r>
              <a:rPr lang="cs-CZ" sz="1600" dirty="0"/>
              <a:t>Vize se stává dlouhodobou, přitažlivou, smysluplnou a motivující představou usilující o dosažení pozitivní podnikové budoucnosti</a:t>
            </a:r>
          </a:p>
          <a:p>
            <a:pPr algn="just"/>
            <a:r>
              <a:rPr lang="cs-CZ" sz="1600" dirty="0"/>
              <a:t>Často také zahrnují hodnoty organizace.</a:t>
            </a:r>
          </a:p>
          <a:p>
            <a:pPr algn="just"/>
            <a:r>
              <a:rPr lang="cs-CZ" sz="1600" dirty="0"/>
              <a:t>Měly by být inspirací pro chování zaměstnanců.</a:t>
            </a:r>
          </a:p>
          <a:p>
            <a:pPr algn="just"/>
            <a:r>
              <a:rPr lang="cs-CZ" sz="1600" dirty="0"/>
              <a:t>Vize je určena a slouží především vlastním pracovníkům podniku. </a:t>
            </a:r>
          </a:p>
          <a:p>
            <a:pPr algn="just"/>
            <a:r>
              <a:rPr lang="cs-CZ" sz="1600" b="1" dirty="0"/>
              <a:t>Úkolem vize</a:t>
            </a:r>
            <a:r>
              <a:rPr lang="cs-CZ" sz="1600" dirty="0"/>
              <a:t> je zachytávat a reagovat na podněty o nastupujícím vývoji, které mohou být v současné době mlhavé, nepřesné a nevýrazné, ale v budoucnosti se mohou stát </a:t>
            </a:r>
            <a:r>
              <a:rPr lang="cs-CZ" sz="1600" b="1" dirty="0"/>
              <a:t>impulsem, který ovlivní vývoj podniku.</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Vize</a:t>
            </a:r>
          </a:p>
        </p:txBody>
      </p:sp>
    </p:spTree>
    <p:extLst>
      <p:ext uri="{BB962C8B-B14F-4D97-AF65-F5344CB8AC3E}">
        <p14:creationId xmlns:p14="http://schemas.microsoft.com/office/powerpoint/2010/main" val="3360093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snadno představitelná a uskutečnitelná;</a:t>
            </a:r>
          </a:p>
          <a:p>
            <a:pPr lvl="0" algn="just"/>
            <a:r>
              <a:rPr lang="cs-CZ" sz="1600" dirty="0"/>
              <a:t>adresně přitažlivá pro rozhodující zájmové skupiny v podniku;</a:t>
            </a:r>
          </a:p>
          <a:p>
            <a:pPr lvl="0" algn="just"/>
            <a:r>
              <a:rPr lang="cs-CZ" sz="1600" dirty="0"/>
              <a:t>jasně zaměřená k dosažení cíle čímž je usnadněno zaměření základních rozhodujících procesů;</a:t>
            </a:r>
          </a:p>
          <a:p>
            <a:pPr lvl="0" algn="just"/>
            <a:r>
              <a:rPr lang="cs-CZ" sz="1600" dirty="0"/>
              <a:t>flexibilní, jež umožní reagovat pružně na měnící se podmínky okolí i vhodnou iniciativu jedinců;</a:t>
            </a:r>
          </a:p>
          <a:p>
            <a:pPr lvl="0" algn="just"/>
            <a:r>
              <a:rPr lang="cs-CZ" sz="1600" dirty="0"/>
              <a:t>srozumitelná a snadno sdělitelná a přístupně vysvětlitelná;</a:t>
            </a:r>
          </a:p>
          <a:p>
            <a:pPr lvl="0" algn="just"/>
            <a:r>
              <a:rPr lang="cs-CZ" sz="1600" dirty="0"/>
              <a:t>dostatečně široká, aby byla při implementaci strategie pružná, ale zase nikoliv tak široká, aby se vytratila koncentrace na hlavní cíle;</a:t>
            </a:r>
          </a:p>
          <a:p>
            <a:pPr lvl="0" algn="just"/>
            <a:r>
              <a:rPr lang="cs-CZ" sz="1600" dirty="0"/>
              <a:t>je spojnicí různých dílčích cílů i priorit a vytváří v podniku uznávaný dominantní cíl;</a:t>
            </a:r>
          </a:p>
          <a:p>
            <a:pPr algn="just"/>
            <a:r>
              <a:rPr lang="cs-CZ" sz="1600" dirty="0"/>
              <a:t>současně může vize připomínat chyby, kterých se podnik dopustil v minulosti a tak je i upozorněním na omyly a nedostatky.</a:t>
            </a:r>
            <a:r>
              <a:rPr lang="cs-CZ" sz="1600" b="1" dirty="0"/>
              <a:t>.</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Požadavky na vizi </a:t>
            </a:r>
          </a:p>
        </p:txBody>
      </p:sp>
    </p:spTree>
    <p:extLst>
      <p:ext uri="{BB962C8B-B14F-4D97-AF65-F5344CB8AC3E}">
        <p14:creationId xmlns:p14="http://schemas.microsoft.com/office/powerpoint/2010/main" val="3274304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624078" indent="-514350">
              <a:buAutoNum type="arabicPeriod"/>
            </a:pPr>
            <a:r>
              <a:rPr lang="cs-CZ" sz="1600" dirty="0"/>
              <a:t>Vytvoření představy o své budoucnosti</a:t>
            </a:r>
          </a:p>
          <a:p>
            <a:pPr marL="624078" indent="-514350">
              <a:buAutoNum type="arabicPeriod"/>
            </a:pPr>
            <a:endParaRPr lang="cs-CZ" sz="1600" dirty="0"/>
          </a:p>
          <a:p>
            <a:pPr marL="624078" indent="-514350">
              <a:buAutoNum type="arabicPeriod"/>
            </a:pPr>
            <a:r>
              <a:rPr lang="cs-CZ" sz="1600" dirty="0"/>
              <a:t>Popsat jakých cílů by chtěl podnik v nejbližších asi 5 letech dosáhnout</a:t>
            </a:r>
          </a:p>
          <a:p>
            <a:pPr marL="624078" indent="-514350">
              <a:buAutoNum type="arabicPeriod"/>
            </a:pPr>
            <a:endParaRPr lang="cs-CZ" sz="1600" dirty="0"/>
          </a:p>
          <a:p>
            <a:pPr marL="624078" indent="-514350">
              <a:buAutoNum type="arabicPeriod"/>
            </a:pPr>
            <a:r>
              <a:rPr lang="cs-CZ" sz="1600" dirty="0"/>
              <a:t>Brainstorming s klíčovými zaměstnanci podniku (získat jejich představu)</a:t>
            </a:r>
          </a:p>
          <a:p>
            <a:pPr marL="624078" indent="-514350">
              <a:buAutoNum type="arabicPeriod"/>
            </a:pPr>
            <a:endParaRPr lang="cs-CZ" sz="1600" dirty="0"/>
          </a:p>
          <a:p>
            <a:pPr marL="624078" indent="-514350">
              <a:buAutoNum type="arabicPeriod"/>
            </a:pPr>
            <a:r>
              <a:rPr lang="cs-CZ" sz="1600" dirty="0"/>
              <a:t>Identifikace hlavní, centrální myšlenky (jak a v čem budu lepší než konkurence)</a:t>
            </a:r>
          </a:p>
          <a:p>
            <a:pPr marL="624078" indent="-514350">
              <a:buAutoNum type="arabicPeriod"/>
            </a:pPr>
            <a:endParaRPr lang="cs-CZ" sz="1600" dirty="0"/>
          </a:p>
          <a:p>
            <a:pPr marL="624078" indent="-514350">
              <a:buAutoNum type="arabicPeriod"/>
            </a:pPr>
            <a:r>
              <a:rPr lang="cs-CZ" sz="1600" dirty="0"/>
              <a:t>Způsob měření dosažených výsledků (seznam měřitelných faktorů)</a:t>
            </a:r>
          </a:p>
          <a:p>
            <a:pPr marL="624078" indent="-514350">
              <a:buAutoNum type="arabicPeriod"/>
            </a:pPr>
            <a:endParaRPr lang="cs-CZ" sz="1600" dirty="0"/>
          </a:p>
          <a:p>
            <a:pPr marL="624078" indent="-514350">
              <a:buAutoNum type="arabicPeriod"/>
            </a:pPr>
            <a:r>
              <a:rPr lang="cs-CZ" sz="1600" dirty="0"/>
              <a:t>Popis hodnot podniku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Postup tvorby vize</a:t>
            </a:r>
          </a:p>
        </p:txBody>
      </p:sp>
    </p:spTree>
    <p:extLst>
      <p:ext uri="{BB962C8B-B14F-4D97-AF65-F5344CB8AC3E}">
        <p14:creationId xmlns:p14="http://schemas.microsoft.com/office/powerpoint/2010/main" val="1722382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Mise specifikuje podnikatelské aktivity, ve kterých chce podnik působit a se kterými chce konkurovat.</a:t>
            </a:r>
          </a:p>
          <a:p>
            <a:pPr algn="just"/>
            <a:r>
              <a:rPr lang="cs-CZ" sz="1600" dirty="0"/>
              <a:t>Poslání podniku má být veřejným, jasným a pochopitelným vyhlášením vývojového směru podniku, kterým je informovaná veřejnost a motivací zaměstnanců, jimž má dodat potřebnou sociální jistotu, kterou podnik svou existencí zajišťuje</a:t>
            </a:r>
          </a:p>
          <a:p>
            <a:pPr algn="just"/>
            <a:r>
              <a:rPr lang="cs-CZ" sz="1600" dirty="0"/>
              <a:t>Je více konkrétnější než vize.</a:t>
            </a:r>
          </a:p>
          <a:p>
            <a:pPr algn="just"/>
            <a:r>
              <a:rPr lang="cs-CZ" sz="1600" dirty="0"/>
              <a:t>Mise odůvodňuje a vysvětluje existenci podniku.</a:t>
            </a:r>
          </a:p>
          <a:p>
            <a:pPr algn="just"/>
            <a:r>
              <a:rPr lang="cs-CZ" sz="1600" dirty="0"/>
              <a:t>Mise dává odpověď na otázku: „Jakou přidanou hodnotu může náš podnik nabídnout trhu nebo lidstvu?“</a:t>
            </a:r>
          </a:p>
          <a:p>
            <a:pPr algn="just"/>
            <a:r>
              <a:rPr lang="cs-CZ" sz="1600" dirty="0"/>
              <a:t>Poslání (mise) podniku zdůvodňuje oprávněnost existence podniku a vyjadřuje přání vedení podniku, jak by měl být podnik chápán a přijímán veřejností. </a:t>
            </a:r>
            <a:endParaRPr lang="cs-CZ" sz="1600" i="1"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Mise - poslání</a:t>
            </a:r>
          </a:p>
        </p:txBody>
      </p:sp>
    </p:spTree>
    <p:extLst>
      <p:ext uri="{BB962C8B-B14F-4D97-AF65-F5344CB8AC3E}">
        <p14:creationId xmlns:p14="http://schemas.microsoft.com/office/powerpoint/2010/main" val="716570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V důsledku toho vyplývá, že poslání podniku přímo definuje </a:t>
            </a:r>
            <a:r>
              <a:rPr lang="cs-CZ" sz="1600" b="1" dirty="0"/>
              <a:t>směry podnikatelských aktivit, </a:t>
            </a:r>
            <a:r>
              <a:rPr lang="cs-CZ" sz="1600" dirty="0"/>
              <a:t>stanovuje zásady </a:t>
            </a:r>
            <a:r>
              <a:rPr lang="cs-CZ" sz="1600" b="1" dirty="0"/>
              <a:t>podnikové kultury</a:t>
            </a:r>
            <a:r>
              <a:rPr lang="cs-CZ" sz="1600" dirty="0"/>
              <a:t> spolu s vhodnými </a:t>
            </a:r>
            <a:r>
              <a:rPr lang="cs-CZ" sz="1600" b="1" dirty="0"/>
              <a:t>vazbami na zaměstnance a </a:t>
            </a:r>
            <a:r>
              <a:rPr lang="cs-CZ" sz="1600" dirty="0"/>
              <a:t>vytváří </a:t>
            </a:r>
            <a:r>
              <a:rPr lang="cs-CZ" sz="1600" b="1" dirty="0"/>
              <a:t>vztah k zákazníkovi i konkurenci. </a:t>
            </a:r>
            <a:r>
              <a:rPr lang="cs-CZ" sz="1600" dirty="0"/>
              <a:t>Proto dobře vytvořené poslání podniku by mělo obsahovat:</a:t>
            </a:r>
          </a:p>
          <a:p>
            <a:pPr algn="just"/>
            <a:r>
              <a:rPr lang="cs-CZ" sz="1600" dirty="0"/>
              <a:t>Cíl podniku.</a:t>
            </a:r>
          </a:p>
          <a:p>
            <a:pPr algn="just"/>
            <a:r>
              <a:rPr lang="cs-CZ" sz="1600" dirty="0"/>
              <a:t>Zdůvodnění existence podniku (</a:t>
            </a:r>
            <a:r>
              <a:rPr lang="cs-CZ" sz="1600" i="1" dirty="0" err="1"/>
              <a:t>Be</a:t>
            </a:r>
            <a:r>
              <a:rPr lang="cs-CZ" sz="1600" i="1" dirty="0"/>
              <a:t> </a:t>
            </a:r>
            <a:r>
              <a:rPr lang="cs-CZ" sz="1600" i="1" dirty="0" err="1"/>
              <a:t>the</a:t>
            </a:r>
            <a:r>
              <a:rPr lang="cs-CZ" sz="1600" i="1" dirty="0"/>
              <a:t> </a:t>
            </a:r>
            <a:r>
              <a:rPr lang="cs-CZ" sz="1600" i="1" dirty="0" err="1"/>
              <a:t>best</a:t>
            </a:r>
            <a:r>
              <a:rPr lang="cs-CZ" sz="1600" i="1" dirty="0"/>
              <a:t> </a:t>
            </a:r>
            <a:r>
              <a:rPr lang="cs-CZ" sz="1600" i="1" dirty="0" err="1"/>
              <a:t>employer</a:t>
            </a:r>
            <a:r>
              <a:rPr lang="cs-CZ" sz="1600" i="1" dirty="0"/>
              <a:t> </a:t>
            </a:r>
            <a:r>
              <a:rPr lang="cs-CZ" sz="1600" i="1" dirty="0" err="1"/>
              <a:t>for</a:t>
            </a:r>
            <a:r>
              <a:rPr lang="cs-CZ" sz="1600" i="1" dirty="0"/>
              <a:t> </a:t>
            </a:r>
            <a:r>
              <a:rPr lang="cs-CZ" sz="1600" i="1" dirty="0" err="1"/>
              <a:t>our</a:t>
            </a:r>
            <a:r>
              <a:rPr lang="cs-CZ" sz="1600" i="1" dirty="0"/>
              <a:t> </a:t>
            </a:r>
            <a:r>
              <a:rPr lang="cs-CZ" sz="1600" i="1" dirty="0" err="1"/>
              <a:t>people</a:t>
            </a:r>
            <a:r>
              <a:rPr lang="cs-CZ" sz="1600" i="1" dirty="0"/>
              <a:t> in </a:t>
            </a:r>
            <a:r>
              <a:rPr lang="cs-CZ" sz="1600" i="1" dirty="0" err="1"/>
              <a:t>each</a:t>
            </a:r>
            <a:r>
              <a:rPr lang="cs-CZ" sz="1600" i="1" dirty="0"/>
              <a:t> </a:t>
            </a:r>
            <a:r>
              <a:rPr lang="cs-CZ" sz="1600" i="1" dirty="0" err="1"/>
              <a:t>community</a:t>
            </a:r>
            <a:r>
              <a:rPr lang="cs-CZ" sz="1600" i="1" dirty="0"/>
              <a:t> </a:t>
            </a:r>
            <a:r>
              <a:rPr lang="cs-CZ" sz="1600" i="1" dirty="0" err="1"/>
              <a:t>around</a:t>
            </a:r>
            <a:r>
              <a:rPr lang="cs-CZ" sz="1600" i="1" dirty="0"/>
              <a:t> </a:t>
            </a:r>
            <a:r>
              <a:rPr lang="cs-CZ" sz="1600" i="1" dirty="0" err="1"/>
              <a:t>the</a:t>
            </a:r>
            <a:r>
              <a:rPr lang="cs-CZ" sz="1600" i="1" dirty="0"/>
              <a:t> </a:t>
            </a:r>
            <a:r>
              <a:rPr lang="cs-CZ" sz="1600" i="1" dirty="0" err="1"/>
              <a:t>world</a:t>
            </a:r>
            <a:r>
              <a:rPr lang="cs-CZ" sz="1600" i="1" dirty="0"/>
              <a:t> and </a:t>
            </a:r>
            <a:r>
              <a:rPr lang="cs-CZ" sz="1600" i="1" dirty="0" err="1"/>
              <a:t>deliver</a:t>
            </a:r>
            <a:r>
              <a:rPr lang="cs-CZ" sz="1600" i="1" dirty="0"/>
              <a:t> </a:t>
            </a:r>
            <a:r>
              <a:rPr lang="cs-CZ" sz="1600" i="1" dirty="0" err="1"/>
              <a:t>operational</a:t>
            </a:r>
            <a:r>
              <a:rPr lang="cs-CZ" sz="1600" i="1" dirty="0"/>
              <a:t> excellence to </a:t>
            </a:r>
            <a:r>
              <a:rPr lang="cs-CZ" sz="1600" i="1" dirty="0" err="1"/>
              <a:t>our</a:t>
            </a:r>
            <a:r>
              <a:rPr lang="cs-CZ" sz="1600" i="1" dirty="0"/>
              <a:t> </a:t>
            </a:r>
            <a:r>
              <a:rPr lang="cs-CZ" sz="1600" i="1" dirty="0" err="1"/>
              <a:t>customers</a:t>
            </a:r>
            <a:r>
              <a:rPr lang="cs-CZ" sz="1600" i="1" dirty="0"/>
              <a:t> in </a:t>
            </a:r>
            <a:r>
              <a:rPr lang="cs-CZ" sz="1600" i="1" dirty="0" err="1"/>
              <a:t>each</a:t>
            </a:r>
            <a:r>
              <a:rPr lang="cs-CZ" sz="1600" i="1" dirty="0"/>
              <a:t> </a:t>
            </a:r>
            <a:r>
              <a:rPr lang="cs-CZ" sz="1600" i="1" dirty="0" err="1"/>
              <a:t>of</a:t>
            </a:r>
            <a:r>
              <a:rPr lang="cs-CZ" sz="1600" i="1" dirty="0"/>
              <a:t> </a:t>
            </a:r>
            <a:r>
              <a:rPr lang="cs-CZ" sz="1600" i="1" dirty="0" err="1"/>
              <a:t>our</a:t>
            </a:r>
            <a:r>
              <a:rPr lang="cs-CZ" sz="1600" i="1" dirty="0"/>
              <a:t> </a:t>
            </a:r>
            <a:r>
              <a:rPr lang="cs-CZ" sz="1600" i="1" dirty="0" err="1"/>
              <a:t>restaurants</a:t>
            </a:r>
            <a:r>
              <a:rPr lang="cs-CZ" sz="1600" i="1" dirty="0"/>
              <a:t> (</a:t>
            </a:r>
            <a:r>
              <a:rPr lang="cs-CZ" sz="1600" i="1" dirty="0" err="1"/>
              <a:t>McDonald´s</a:t>
            </a:r>
            <a:r>
              <a:rPr lang="cs-CZ" sz="1600" i="1" dirty="0"/>
              <a:t>)</a:t>
            </a:r>
            <a:r>
              <a:rPr lang="cs-CZ" sz="1600" dirty="0"/>
              <a:t>).</a:t>
            </a:r>
          </a:p>
          <a:p>
            <a:pPr algn="just"/>
            <a:r>
              <a:rPr lang="cs-CZ" sz="1600" dirty="0"/>
              <a:t>Étos podniku: kultura, základní hodnoty, ambice.</a:t>
            </a:r>
          </a:p>
          <a:p>
            <a:pPr algn="just"/>
            <a:r>
              <a:rPr lang="cs-CZ" sz="1600" dirty="0"/>
              <a:t>Čím se odlišujeme od konkurence (</a:t>
            </a:r>
            <a:r>
              <a:rPr lang="cs-CZ" sz="1600" i="1" dirty="0" err="1"/>
              <a:t>Be</a:t>
            </a:r>
            <a:r>
              <a:rPr lang="cs-CZ" sz="1600" i="1" dirty="0"/>
              <a:t> </a:t>
            </a:r>
            <a:r>
              <a:rPr lang="cs-CZ" sz="1600" i="1" dirty="0" err="1"/>
              <a:t>America´s</a:t>
            </a:r>
            <a:r>
              <a:rPr lang="cs-CZ" sz="1600" i="1" dirty="0"/>
              <a:t> Best </a:t>
            </a:r>
            <a:r>
              <a:rPr lang="cs-CZ" sz="1600" i="1" dirty="0" err="1"/>
              <a:t>Quick-Service</a:t>
            </a:r>
            <a:r>
              <a:rPr lang="cs-CZ" sz="1600" i="1" dirty="0"/>
              <a:t> Restaurant</a:t>
            </a:r>
            <a:r>
              <a:rPr lang="cs-CZ" sz="1600" dirty="0"/>
              <a:t>).</a:t>
            </a:r>
          </a:p>
          <a:p>
            <a:pPr algn="just"/>
            <a:r>
              <a:rPr lang="cs-CZ" sz="1600" dirty="0"/>
              <a:t>Konkurenční výhoda (</a:t>
            </a:r>
            <a:r>
              <a:rPr lang="cs-CZ" sz="1600" i="1" dirty="0"/>
              <a:t>To </a:t>
            </a:r>
            <a:r>
              <a:rPr lang="cs-CZ" sz="1600" i="1" dirty="0" err="1"/>
              <a:t>be</a:t>
            </a:r>
            <a:r>
              <a:rPr lang="cs-CZ" sz="1600" i="1" dirty="0"/>
              <a:t> </a:t>
            </a:r>
            <a:r>
              <a:rPr lang="cs-CZ" sz="1600" i="1" dirty="0" err="1"/>
              <a:t>the</a:t>
            </a:r>
            <a:r>
              <a:rPr lang="cs-CZ" sz="1600" i="1" dirty="0"/>
              <a:t> </a:t>
            </a:r>
            <a:r>
              <a:rPr lang="cs-CZ" sz="1600" i="1" dirty="0" err="1"/>
              <a:t>world´s</a:t>
            </a:r>
            <a:r>
              <a:rPr lang="cs-CZ" sz="1600" i="1" dirty="0"/>
              <a:t> </a:t>
            </a:r>
            <a:r>
              <a:rPr lang="cs-CZ" sz="1600" i="1" dirty="0" err="1"/>
              <a:t>largest</a:t>
            </a:r>
            <a:r>
              <a:rPr lang="cs-CZ" sz="1600" i="1" dirty="0"/>
              <a:t> mobile </a:t>
            </a:r>
            <a:r>
              <a:rPr lang="cs-CZ" sz="1600" i="1" dirty="0" err="1"/>
              <a:t>apps</a:t>
            </a:r>
            <a:r>
              <a:rPr lang="cs-CZ" sz="1600" i="1" dirty="0"/>
              <a:t> developer</a:t>
            </a:r>
            <a:r>
              <a:rPr lang="cs-CZ" sz="1600" dirty="0"/>
              <a:t>).</a:t>
            </a:r>
          </a:p>
          <a:p>
            <a:pPr algn="just"/>
            <a:r>
              <a:rPr lang="cs-CZ" sz="1600" dirty="0"/>
              <a:t>Identifikace trhu a zákazníků (</a:t>
            </a:r>
            <a:r>
              <a:rPr lang="cs-CZ" sz="1600" i="1" dirty="0"/>
              <a:t>To </a:t>
            </a:r>
            <a:r>
              <a:rPr lang="cs-CZ" sz="1600" i="1" dirty="0" err="1"/>
              <a:t>be</a:t>
            </a:r>
            <a:r>
              <a:rPr lang="cs-CZ" sz="1600" i="1" dirty="0"/>
              <a:t> </a:t>
            </a:r>
            <a:r>
              <a:rPr lang="cs-CZ" sz="1600" i="1" dirty="0" err="1"/>
              <a:t>the</a:t>
            </a:r>
            <a:r>
              <a:rPr lang="cs-CZ" sz="1600" i="1" dirty="0"/>
              <a:t> </a:t>
            </a:r>
            <a:r>
              <a:rPr lang="cs-CZ" sz="1600" i="1" dirty="0" err="1"/>
              <a:t>largest</a:t>
            </a:r>
            <a:r>
              <a:rPr lang="cs-CZ" sz="1600" i="1" dirty="0"/>
              <a:t> </a:t>
            </a:r>
            <a:r>
              <a:rPr lang="cs-CZ" sz="1600" i="1" dirty="0" err="1"/>
              <a:t>oncology</a:t>
            </a:r>
            <a:r>
              <a:rPr lang="cs-CZ" sz="1600" i="1" dirty="0"/>
              <a:t> </a:t>
            </a:r>
            <a:r>
              <a:rPr lang="cs-CZ" sz="1600" i="1" dirty="0" err="1"/>
              <a:t>practice</a:t>
            </a:r>
            <a:r>
              <a:rPr lang="cs-CZ" sz="1600" i="1" dirty="0"/>
              <a:t> in St. Louis</a:t>
            </a:r>
            <a:r>
              <a:rPr lang="cs-CZ" sz="1600" dirty="0"/>
              <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Co by měla obsahovat mise</a:t>
            </a:r>
          </a:p>
        </p:txBody>
      </p:sp>
    </p:spTree>
    <p:extLst>
      <p:ext uri="{BB962C8B-B14F-4D97-AF65-F5344CB8AC3E}">
        <p14:creationId xmlns:p14="http://schemas.microsoft.com/office/powerpoint/2010/main" val="2210510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Informativní </a:t>
            </a:r>
          </a:p>
          <a:p>
            <a:pPr algn="just"/>
            <a:r>
              <a:rPr lang="cs-CZ" sz="1600" dirty="0"/>
              <a:t>Jednoduchá</a:t>
            </a:r>
          </a:p>
          <a:p>
            <a:pPr algn="just"/>
            <a:r>
              <a:rPr lang="cs-CZ" sz="1600" dirty="0"/>
              <a:t>Zapamatovatelná</a:t>
            </a:r>
          </a:p>
          <a:p>
            <a:pPr algn="just"/>
            <a:r>
              <a:rPr lang="cs-CZ" sz="1600" dirty="0"/>
              <a:t>Dosažitelná</a:t>
            </a:r>
          </a:p>
          <a:p>
            <a:pPr algn="just"/>
            <a:r>
              <a:rPr lang="cs-CZ" sz="1600" dirty="0"/>
              <a:t>Získávající zaměstnance</a:t>
            </a:r>
          </a:p>
          <a:p>
            <a:pPr lvl="0" algn="just"/>
            <a:r>
              <a:rPr lang="cs-CZ" sz="1600" dirty="0"/>
              <a:t>Tržně orientovaná</a:t>
            </a:r>
          </a:p>
          <a:p>
            <a:pPr lvl="0" algn="just"/>
            <a:r>
              <a:rPr lang="cs-CZ" sz="1600" dirty="0"/>
              <a:t>Realizovatelná</a:t>
            </a:r>
          </a:p>
          <a:p>
            <a:pPr lvl="0" algn="just"/>
            <a:r>
              <a:rPr lang="cs-CZ" sz="1600" dirty="0"/>
              <a:t>Mít motivační dopad</a:t>
            </a:r>
          </a:p>
          <a:p>
            <a:pPr lvl="0" algn="just"/>
            <a:r>
              <a:rPr lang="cs-CZ" sz="1600" dirty="0"/>
              <a:t>Být specifická, originální, přitažlivá</a:t>
            </a:r>
          </a:p>
          <a:p>
            <a:pPr algn="just"/>
            <a:r>
              <a:rPr lang="cs-CZ" sz="1600" dirty="0"/>
              <a:t>Nabízet nejen výrobek, ale i služby spojené s jeho servisem a případně i s ekologickou likvidací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Základní pravidla pro tvorbu mise</a:t>
            </a:r>
          </a:p>
        </p:txBody>
      </p:sp>
    </p:spTree>
    <p:extLst>
      <p:ext uri="{BB962C8B-B14F-4D97-AF65-F5344CB8AC3E}">
        <p14:creationId xmlns:p14="http://schemas.microsoft.com/office/powerpoint/2010/main" val="1577857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Hodnoty podniku představují skutečnosti, které podnik vyznává, dodržuje, považuje je za významné a řídí se jimi.</a:t>
            </a:r>
          </a:p>
          <a:p>
            <a:r>
              <a:rPr lang="cs-CZ" sz="1600" dirty="0"/>
              <a:t>Hodnoty podniku jsou zásady, které organizace přijala za vlastní. Tvoří mantinely její činnosti a pomáhají při rozhodování v nerozhodných situacích</a:t>
            </a:r>
          </a:p>
          <a:p>
            <a:pPr algn="just"/>
            <a:r>
              <a:rPr lang="cs-CZ" sz="1600" dirty="0"/>
              <a:t>Tím se vytváří dobré </a:t>
            </a:r>
            <a:r>
              <a:rPr lang="cs-CZ" sz="1600" b="1" dirty="0"/>
              <a:t>image</a:t>
            </a:r>
            <a:r>
              <a:rPr lang="cs-CZ" sz="1600" dirty="0"/>
              <a:t> podniku, které vždy přitahuje zákazníky i dodavatele a je oceňováno veřejností. Stanovené podnikové hodnoty, aby mohly úspěšně plnit svou úlohu, musí se stát </a:t>
            </a:r>
            <a:r>
              <a:rPr lang="cs-CZ" sz="1600" b="1" dirty="0"/>
              <a:t>sdílenými, společnými hodnotami</a:t>
            </a:r>
            <a:r>
              <a:rPr lang="cs-CZ" sz="1600" dirty="0"/>
              <a:t>, které mají řadu úkolů:</a:t>
            </a:r>
          </a:p>
          <a:p>
            <a:pPr lvl="1" algn="just"/>
            <a:r>
              <a:rPr lang="cs-CZ" sz="1600" dirty="0"/>
              <a:t>jsou návodem pro rozhodování a aktivity manažerů;</a:t>
            </a:r>
          </a:p>
          <a:p>
            <a:pPr lvl="1" algn="just"/>
            <a:r>
              <a:rPr lang="cs-CZ" sz="1600" dirty="0"/>
              <a:t>ovlivňují způsoby chování i komunikaci zaměstnanců;</a:t>
            </a:r>
          </a:p>
          <a:p>
            <a:pPr lvl="1" algn="just"/>
            <a:r>
              <a:rPr lang="cs-CZ" sz="1600" dirty="0"/>
              <a:t>mají vliv na charakter aktivit podniku na trhu a jeho vztahy ke konkurenci, zákazníkům i dodavatelům;</a:t>
            </a:r>
          </a:p>
          <a:p>
            <a:pPr lvl="1" algn="just"/>
            <a:r>
              <a:rPr lang="cs-CZ" sz="1600" dirty="0"/>
              <a:t>uplatňují se při formulování týmového ducha podniku;</a:t>
            </a:r>
          </a:p>
          <a:p>
            <a:pPr lvl="1" algn="just"/>
            <a:r>
              <a:rPr lang="cs-CZ" sz="1600" dirty="0"/>
              <a:t>pomáhají účinně formulovat podnikovou kulturu.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Hodnoty podniku</a:t>
            </a:r>
          </a:p>
        </p:txBody>
      </p:sp>
    </p:spTree>
    <p:extLst>
      <p:ext uri="{BB962C8B-B14F-4D97-AF65-F5344CB8AC3E}">
        <p14:creationId xmlns:p14="http://schemas.microsoft.com/office/powerpoint/2010/main" val="2615801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Strategie představuje kroky, které vedou k naplnění stanoveného strategického cíle, přičemž strategický cíl podniku představuje konkrétní žádoucí stav, jehož dosažení je předpokládáno v určitém časovém období.</a:t>
            </a:r>
          </a:p>
          <a:p>
            <a:pPr algn="just"/>
            <a:r>
              <a:rPr lang="cs-CZ" sz="1600" dirty="0"/>
              <a:t>Strategie  je soubor cílených kroků, které firma podniká, aby získala a udržela si lepší výkonnost ve srovnání s konkurencí. (</a:t>
            </a:r>
            <a:r>
              <a:rPr lang="cs-CZ" sz="1600" dirty="0" err="1"/>
              <a:t>Rothaermel</a:t>
            </a:r>
            <a:r>
              <a:rPr lang="cs-CZ" sz="1600" dirty="0"/>
              <a:t>, 2017)</a:t>
            </a:r>
          </a:p>
          <a:p>
            <a:pPr algn="just"/>
            <a:r>
              <a:rPr lang="cs-CZ" sz="1600" dirty="0"/>
              <a:t>Strategie je soubor cíleně řízených aktivit, které podniku umožní získat a udržet prvotřídní výkon vzhledem ke konkurentům. Jedná se o koncepci dlouhodobé povahy, která má přinést organizaci dlouhodobě udržitelnou konkurenční výhodu a tím upevnit její postavení na trhu. (</a:t>
            </a:r>
            <a:r>
              <a:rPr lang="cs-CZ" sz="1600" dirty="0" err="1"/>
              <a:t>McGrath</a:t>
            </a:r>
            <a:r>
              <a:rPr lang="cs-CZ" sz="1600" dirty="0"/>
              <a:t>, 2013)</a:t>
            </a:r>
          </a:p>
          <a:p>
            <a:pPr algn="just"/>
            <a:r>
              <a:rPr lang="cs-CZ" sz="1600" dirty="0"/>
              <a:t>Strategie definuje osobitý přístup společnosti ke konkurenci a konkurenční výhody, na kterých bude založena. (M.E. Porter)</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336704" cy="507703"/>
          </a:xfrm>
        </p:spPr>
        <p:txBody>
          <a:bodyPr/>
          <a:lstStyle/>
          <a:p>
            <a:r>
              <a:rPr lang="cs-CZ" dirty="0"/>
              <a:t>Strategie</a:t>
            </a:r>
          </a:p>
        </p:txBody>
      </p:sp>
    </p:spTree>
    <p:extLst>
      <p:ext uri="{BB962C8B-B14F-4D97-AF65-F5344CB8AC3E}">
        <p14:creationId xmlns:p14="http://schemas.microsoft.com/office/powerpoint/2010/main" val="1998929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8154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400" dirty="0"/>
              <a:t>Podnikové hodnoty podniku </a:t>
            </a:r>
            <a:r>
              <a:rPr lang="cs-CZ" sz="1400" dirty="0" err="1"/>
              <a:t>Wicona</a:t>
            </a:r>
            <a:r>
              <a:rPr lang="cs-CZ" sz="1400" dirty="0"/>
              <a:t> Česká republika:</a:t>
            </a:r>
          </a:p>
          <a:p>
            <a:pPr lvl="1" algn="just"/>
            <a:r>
              <a:rPr lang="cs-CZ" sz="1400" dirty="0"/>
              <a:t>ODVAHA: Vytvářet si pro sebe výzvy a akceptovat vypočitatelná rizika, i když je výsledek v nedohlednu. Jednat na vlastní odpovědnost. Rozhodovat se. Nezůstat stát. Něčím chtít pohnout.</a:t>
            </a:r>
          </a:p>
          <a:p>
            <a:pPr lvl="1" algn="just"/>
            <a:r>
              <a:rPr lang="cs-CZ" sz="1400" dirty="0"/>
              <a:t>RESPEKT: Upřímné jednání a respekt k individuální hodnotě každého jednotlivce, k hodnotě země a jejích zdrojů. Ať děláme cokoliv, děláme to s integritou. Porušení integrity nebo základních pravidel respektu se netoleruje, tj. vždy je třeba jednat s respektem vůči partnerovi nebo organizaci.</a:t>
            </a:r>
          </a:p>
          <a:p>
            <a:pPr lvl="1" algn="just"/>
            <a:r>
              <a:rPr lang="cs-CZ" sz="1400" dirty="0"/>
              <a:t>SPOLUPRÁCE: Spolupracovat s ostatními a nikoho nevylučovat. Partnerské myšlení a týmově orientované jednání. Výměna informací a zkušeností k oboustrannému užitku. Snaha o oboustranně výhodné situace typu „</a:t>
            </a:r>
            <a:r>
              <a:rPr lang="cs-CZ" sz="1400" dirty="0" err="1"/>
              <a:t>win-win</a:t>
            </a:r>
            <a:r>
              <a:rPr lang="cs-CZ" sz="1400" dirty="0"/>
              <a:t>“, tj. interní spolupráce a externí kooperace.</a:t>
            </a:r>
          </a:p>
          <a:p>
            <a:pPr lvl="1" algn="just"/>
            <a:r>
              <a:rPr lang="cs-CZ" sz="1400" dirty="0"/>
              <a:t>ROZHODNOST: Stanovit si cíl a držet se ho, tj. jednat rozhodně - to zvyšuje sebejistotu a přináší úspěch rozhodovat se odpovědně (ve spojení se čtyřmi ostatními zásadami).</a:t>
            </a:r>
          </a:p>
          <a:p>
            <a:pPr lvl="1" algn="just"/>
            <a:r>
              <a:rPr lang="cs-CZ" sz="1400" dirty="0"/>
              <a:t>PROZÍRAVOST: Dívat se dále než za další roh a dlouhodobě rozeznávat šance. Kontinuálně sledovat cíle. Myslet dlouhodobě. Pracovat kontinuálně, tj. poučit se i z "prohraných bitev" a s odvahou a rozhodností setrvale pokračovat v práci zaměřené na cíl.</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Příklad hodnot podniku</a:t>
            </a:r>
          </a:p>
        </p:txBody>
      </p:sp>
    </p:spTree>
    <p:extLst>
      <p:ext uri="{BB962C8B-B14F-4D97-AF65-F5344CB8AC3E}">
        <p14:creationId xmlns:p14="http://schemas.microsoft.com/office/powerpoint/2010/main" val="2564834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8154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Strategické vedení popisuje úspěšné využívání moci a vlivu vedoucích pracovníků k usměrňování činností ostatních při dosahování cílů organizace.</a:t>
            </a:r>
          </a:p>
          <a:p>
            <a:pPr marL="0" indent="0" algn="just">
              <a:buNone/>
            </a:pPr>
            <a:endParaRPr lang="cs-CZ" sz="2000" dirty="0"/>
          </a:p>
          <a:p>
            <a:pPr algn="just"/>
            <a:r>
              <a:rPr lang="cs-CZ" sz="2000" dirty="0"/>
              <a:t>Způsoby vedení/řízení strategického procesu:</a:t>
            </a:r>
          </a:p>
          <a:p>
            <a:pPr lvl="1" algn="just"/>
            <a:r>
              <a:rPr lang="cs-CZ" sz="1600" dirty="0"/>
              <a:t>Strategické plánování top-</a:t>
            </a:r>
            <a:r>
              <a:rPr lang="cs-CZ" sz="1600" dirty="0" err="1"/>
              <a:t>down</a:t>
            </a:r>
            <a:endParaRPr lang="cs-CZ" sz="1600" dirty="0"/>
          </a:p>
          <a:p>
            <a:pPr lvl="1" algn="just"/>
            <a:r>
              <a:rPr lang="cs-CZ" sz="1600" dirty="0"/>
              <a:t>Plánování scénářů</a:t>
            </a:r>
          </a:p>
          <a:p>
            <a:pPr lvl="1" algn="just"/>
            <a:r>
              <a:rPr lang="cs-CZ" sz="1600" dirty="0"/>
              <a:t>Strategické plánování </a:t>
            </a:r>
            <a:r>
              <a:rPr lang="cs-CZ" sz="1600" dirty="0" err="1"/>
              <a:t>bottom</a:t>
            </a:r>
            <a:r>
              <a:rPr lang="cs-CZ" sz="1600" dirty="0"/>
              <a:t>-up</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Strategické vedení</a:t>
            </a:r>
          </a:p>
        </p:txBody>
      </p:sp>
    </p:spTree>
    <p:extLst>
      <p:ext uri="{BB962C8B-B14F-4D97-AF65-F5344CB8AC3E}">
        <p14:creationId xmlns:p14="http://schemas.microsoft.com/office/powerpoint/2010/main" val="872883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Strategická analýza </a:t>
            </a:r>
            <a:r>
              <a:rPr lang="cs-CZ" sz="4000" b="1">
                <a:solidFill>
                  <a:schemeClr val="bg1"/>
                </a:solidFill>
                <a:latin typeface="Times New Roman" panose="02020603050405020304" pitchFamily="18" charset="0"/>
                <a:cs typeface="Times New Roman" panose="02020603050405020304" pitchFamily="18" charset="0"/>
              </a:rPr>
              <a:t>externího prostředí</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p:txBody>
      </p:sp>
    </p:spTree>
    <p:extLst>
      <p:ext uri="{BB962C8B-B14F-4D97-AF65-F5344CB8AC3E}">
        <p14:creationId xmlns:p14="http://schemas.microsoft.com/office/powerpoint/2010/main" val="29986485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Strategická analýza představuje identifikaci a ocenění veškerých relevantních faktorů, o nichž lze předpokládat, že budou nebo mohou mít vliv na strategii a na strategické cíle podniku. </a:t>
            </a:r>
          </a:p>
          <a:p>
            <a:pPr algn="just"/>
            <a:r>
              <a:rPr lang="cs-CZ" sz="1600" dirty="0"/>
              <a:t>Strategická analýza představuje systematické, pravidelné, důkladné, kritické a nestranné zkoumání a posouzení vnitřní situace podniku (interní analýza) a vnějšího prostředí (externí analýza). </a:t>
            </a:r>
          </a:p>
          <a:p>
            <a:pPr algn="just"/>
            <a:r>
              <a:rPr lang="cs-CZ" sz="1600" dirty="0"/>
              <a:t>Analýza se provádí v určitých časových intervalech a zkoumá minulý, současný a budoucí vývoj. </a:t>
            </a:r>
          </a:p>
          <a:p>
            <a:pPr algn="just"/>
            <a:r>
              <a:rPr lang="cs-CZ" sz="1600" dirty="0"/>
              <a:t>Analýza posuzuje celkovou podnikovou situaci, určuje jeho místo v prostředí a vymezuje vývoj jeho budoucích aktivit.</a:t>
            </a:r>
          </a:p>
          <a:p>
            <a:pPr algn="just"/>
            <a:r>
              <a:rPr lang="cs-CZ" sz="1600" dirty="0"/>
              <a:t>Je prvním krokem strategického plánovacího procesu.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Podstata strategické analýzy</a:t>
            </a:r>
          </a:p>
        </p:txBody>
      </p:sp>
    </p:spTree>
    <p:extLst>
      <p:ext uri="{BB962C8B-B14F-4D97-AF65-F5344CB8AC3E}">
        <p14:creationId xmlns:p14="http://schemas.microsoft.com/office/powerpoint/2010/main" val="232099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Analýza externího prostředí </a:t>
            </a:r>
            <a:r>
              <a:rPr lang="cs-CZ" sz="1600" dirty="0"/>
              <a:t>– poskytuje informace o charakteru externího  prostředí a jeho případných vlivech na podnik s cílem zjištění možných příležitostí a hrozeb </a:t>
            </a:r>
          </a:p>
          <a:p>
            <a:pPr lvl="1" algn="just"/>
            <a:r>
              <a:rPr lang="cs-CZ" sz="1600" dirty="0"/>
              <a:t>Analýza vzdáleného prostředí – makroprostředí</a:t>
            </a:r>
          </a:p>
          <a:p>
            <a:pPr lvl="1" algn="just"/>
            <a:r>
              <a:rPr lang="cs-CZ" sz="1600" dirty="0"/>
              <a:t>Analýza blízkého prostředí – trh, odvětví</a:t>
            </a:r>
          </a:p>
          <a:p>
            <a:pPr marL="457200" lvl="1" indent="0" algn="just">
              <a:buNone/>
            </a:pPr>
            <a:endParaRPr lang="cs-CZ" sz="1600" dirty="0"/>
          </a:p>
          <a:p>
            <a:pPr algn="just"/>
            <a:r>
              <a:rPr lang="cs-CZ" sz="1600" b="1" dirty="0"/>
              <a:t>Analýza interního prostředí </a:t>
            </a:r>
            <a:r>
              <a:rPr lang="cs-CZ" sz="1600" dirty="0"/>
              <a:t>– podává informaci o interním prostředí a vnitřních zdrojích podniku, výsledkem je zjištění předností (silných stránek) a slabin (slabých) podniku</a:t>
            </a:r>
          </a:p>
          <a:p>
            <a:pPr marL="0" indent="0" algn="just">
              <a:buNone/>
            </a:pPr>
            <a:endParaRPr lang="cs-CZ" sz="1600" dirty="0"/>
          </a:p>
          <a:p>
            <a:pPr algn="just"/>
            <a:r>
              <a:rPr lang="cs-CZ" sz="1600" b="1" dirty="0"/>
              <a:t>Syntéza</a:t>
            </a:r>
            <a:r>
              <a:rPr lang="cs-CZ" sz="1600" dirty="0"/>
              <a:t> – konfrontuje silné/slabé stránky podniku s příležitostmi a hrozbami z prostředí s cílem určení adekvátního strategického směru.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Struktura strategické analýzy</a:t>
            </a:r>
          </a:p>
        </p:txBody>
      </p:sp>
    </p:spTree>
    <p:extLst>
      <p:ext uri="{BB962C8B-B14F-4D97-AF65-F5344CB8AC3E}">
        <p14:creationId xmlns:p14="http://schemas.microsoft.com/office/powerpoint/2010/main" val="996446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Podnikatelské prostředí </a:t>
            </a:r>
            <a:r>
              <a:rPr lang="cs-CZ" sz="1600" dirty="0"/>
              <a:t>představuje veškeré síly a vlivy, které působí na konkrétní podnikatelský subjekt, ať už z vnějšího (externího) prostředí nebo z vnitřního (interního) prostředí. </a:t>
            </a:r>
          </a:p>
          <a:p>
            <a:pPr algn="just"/>
            <a:r>
              <a:rPr lang="cs-CZ" sz="1600" b="1" dirty="0"/>
              <a:t>Externí podnikatelské prostředí </a:t>
            </a:r>
            <a:r>
              <a:rPr lang="cs-CZ" sz="1600" dirty="0"/>
              <a:t>je vnějším prostředím podniku, které na podnik působí a ovlivňuje jej. </a:t>
            </a:r>
          </a:p>
          <a:p>
            <a:pPr algn="just"/>
            <a:r>
              <a:rPr lang="cs-CZ" sz="1600" dirty="0"/>
              <a:t>Externí podnikatelské prostředí můžeme rozčlenit do dvou úrovní, a to na vzdálenější a bližší prostředí (okolí). Vzdálenější prostředí se obvykle nazývá makroprostředí a bližší prostředí jako tržní prostředí  (trh a odvětví).</a:t>
            </a:r>
          </a:p>
          <a:p>
            <a:pPr algn="just"/>
            <a:r>
              <a:rPr lang="cs-CZ" sz="1600" b="1" dirty="0"/>
              <a:t>Analýza externího prostředí </a:t>
            </a:r>
            <a:r>
              <a:rPr lang="cs-CZ" sz="1600" dirty="0"/>
              <a:t>je kontinuální proces získávání informací o událostech (změnách) odehrávajících se mimo organizaci, který slouží k identifikaci a interpretaci potenciálních trendů v externím prostředí.</a:t>
            </a:r>
          </a:p>
          <a:p>
            <a:pPr algn="just"/>
            <a:r>
              <a:rPr lang="cs-CZ" sz="1600" dirty="0"/>
              <a:t>Analýza externího prostředí pracuje s těmito informačními zdroji: </a:t>
            </a:r>
          </a:p>
          <a:p>
            <a:pPr lvl="1" algn="just"/>
            <a:r>
              <a:rPr lang="cs-CZ" sz="1400" dirty="0"/>
              <a:t>sekundární zdroje o makroprostředí a dílčích trzích, studie, rešerše, statistické soubory, statě odborných časopisů, sekundární informace vztahující se k cílovému trhu;</a:t>
            </a:r>
          </a:p>
          <a:p>
            <a:pPr lvl="1" algn="just"/>
            <a:r>
              <a:rPr lang="cs-CZ" sz="1400" dirty="0"/>
              <a:t>primární informace získané výzkumem, informace z informačního systému podniku atd.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Charakteristika externího prostředí </a:t>
            </a:r>
          </a:p>
        </p:txBody>
      </p:sp>
    </p:spTree>
    <p:extLst>
      <p:ext uri="{BB962C8B-B14F-4D97-AF65-F5344CB8AC3E}">
        <p14:creationId xmlns:p14="http://schemas.microsoft.com/office/powerpoint/2010/main" val="365485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Makroprostředí, nebo také vzdálenější podnikatelské prostředí, je nejširším prostředím, které působí na podnikatelský subjekt. </a:t>
            </a:r>
          </a:p>
          <a:p>
            <a:pPr algn="just"/>
            <a:r>
              <a:rPr lang="cs-CZ" sz="1600" dirty="0"/>
              <a:t>Samotný podnikatelský subjekt nemůže ovlivnit makroprostředí a jeho části. </a:t>
            </a:r>
          </a:p>
          <a:p>
            <a:pPr algn="just"/>
            <a:r>
              <a:rPr lang="cs-CZ" sz="1600" dirty="0"/>
              <a:t>Podnik faktory z makroprostředí pouze reflektuje, může je využívat a negativním faktorům se případně bránit. </a:t>
            </a:r>
          </a:p>
          <a:p>
            <a:pPr algn="just"/>
            <a:r>
              <a:rPr lang="cs-CZ" sz="1600" dirty="0"/>
              <a:t>Makroprostředí je vytvořeno společenským a historickým vývojem konkrétní společnosti v konkrétní lokalitě, proto se také označuje jako „kontextuální úroveň“. Což znamená, že podnik funguje a existuje v určitém širším kontextu, širších souvislostech. </a:t>
            </a:r>
          </a:p>
          <a:p>
            <a:pPr algn="just"/>
            <a:r>
              <a:rPr lang="cs-CZ" sz="1600" dirty="0"/>
              <a:t>Makroprostředí nevytváří stát ani vláda.</a:t>
            </a:r>
          </a:p>
          <a:p>
            <a:pPr algn="just"/>
            <a:r>
              <a:rPr lang="cs-CZ" sz="1600" dirty="0"/>
              <a:t>Makroprostředí je tvořeno těmito prvky: demografické prostředí, politické prostředí, legislativní prostředí, ekonomické prostředí, sociální prostředí, kulturní prostředí, přírodní prostředí, technologické prostředí</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Makroprostředí</a:t>
            </a:r>
          </a:p>
        </p:txBody>
      </p:sp>
    </p:spTree>
    <p:extLst>
      <p:ext uri="{BB962C8B-B14F-4D97-AF65-F5344CB8AC3E}">
        <p14:creationId xmlns:p14="http://schemas.microsoft.com/office/powerpoint/2010/main" val="885029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500" b="1" dirty="0"/>
              <a:t>Demografické prostředí</a:t>
            </a:r>
            <a:r>
              <a:rPr lang="cs-CZ" sz="1500" dirty="0"/>
              <a:t> je tvořeno lidmi, kteří žijí v určitém teritoriu. </a:t>
            </a:r>
          </a:p>
          <a:p>
            <a:pPr algn="just"/>
            <a:r>
              <a:rPr lang="cs-CZ" sz="1500" b="1" dirty="0"/>
              <a:t>Ekonomické prostředí</a:t>
            </a:r>
            <a:r>
              <a:rPr lang="cs-CZ" sz="1500" dirty="0"/>
              <a:t> se zaměřuje hlavně na disponibilní kupní sílu obyvatel, na ceny, úspory, dluhy a dostupnost peněžních prostředků (úvěrů).</a:t>
            </a:r>
          </a:p>
          <a:p>
            <a:pPr algn="just"/>
            <a:r>
              <a:rPr lang="cs-CZ" sz="1500" b="1" dirty="0"/>
              <a:t>Politické prostředí</a:t>
            </a:r>
            <a:r>
              <a:rPr lang="cs-CZ" sz="1500" dirty="0"/>
              <a:t> a jeho vliv vychází z politických rozhodnutí nebo politických událostí v zemi.</a:t>
            </a:r>
          </a:p>
          <a:p>
            <a:pPr algn="just"/>
            <a:r>
              <a:rPr lang="cs-CZ" sz="1500" b="1" dirty="0"/>
              <a:t>Legislativní prostředí</a:t>
            </a:r>
            <a:r>
              <a:rPr lang="cs-CZ" sz="1500" dirty="0"/>
              <a:t> vytváří legislativní rámec pro aktivity podnikatelských subjektů prostřednictvím právních norem regulujících podnikatelské postupy, práva a povinnosti při realizaci těchto aktivit.</a:t>
            </a:r>
          </a:p>
          <a:p>
            <a:pPr algn="just"/>
            <a:r>
              <a:rPr lang="cs-CZ" sz="1500" b="1" dirty="0"/>
              <a:t>Sociální prostředí</a:t>
            </a:r>
            <a:r>
              <a:rPr lang="cs-CZ" sz="1500" dirty="0"/>
              <a:t> formuje základní mínění, hodnoty a normy lidí v něm žijící. </a:t>
            </a:r>
          </a:p>
          <a:p>
            <a:pPr algn="just"/>
            <a:r>
              <a:rPr lang="cs-CZ" sz="1500" b="1" dirty="0"/>
              <a:t>Kulturní prostředí</a:t>
            </a:r>
            <a:r>
              <a:rPr lang="cs-CZ" sz="1500" dirty="0"/>
              <a:t> je dáno kulturou, která je obecně chápána jako komplex hodnot, zvyklostí, tradic, jednání a dalších faktorů osvojených a sdílených osobami určité skupiny, společnosti.</a:t>
            </a:r>
          </a:p>
          <a:p>
            <a:pPr algn="just"/>
            <a:r>
              <a:rPr lang="cs-CZ" sz="1500" b="1" dirty="0"/>
              <a:t>Technologické prostředí</a:t>
            </a:r>
            <a:r>
              <a:rPr lang="cs-CZ" sz="1500" dirty="0"/>
              <a:t> sleduje vývoj a využívání nových technologií v aktivitách podniku.</a:t>
            </a:r>
          </a:p>
          <a:p>
            <a:pPr algn="just"/>
            <a:r>
              <a:rPr lang="cs-CZ" sz="1500" b="1" dirty="0"/>
              <a:t>Přírodní prostředí</a:t>
            </a:r>
            <a:r>
              <a:rPr lang="cs-CZ" sz="1500" dirty="0"/>
              <a:t> je zaměřeno na současný stav a zhoršování životního prostředí, na ubývání přírodních zdrojů a zvyšující se náklady na energii.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Prvky makroprostředí</a:t>
            </a:r>
          </a:p>
        </p:txBody>
      </p:sp>
    </p:spTree>
    <p:extLst>
      <p:ext uri="{BB962C8B-B14F-4D97-AF65-F5344CB8AC3E}">
        <p14:creationId xmlns:p14="http://schemas.microsoft.com/office/powerpoint/2010/main" val="1319837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Hlavními zdroji dat pro analýzu makroprostředí jsou sekundární zdroje:  různé statistiky, analýzy, studie, rešerše, statě odborných časopisů apod. </a:t>
            </a:r>
          </a:p>
          <a:p>
            <a:pPr marL="0" indent="0" algn="just">
              <a:buNone/>
            </a:pPr>
            <a:endParaRPr lang="cs-CZ" sz="1600" dirty="0"/>
          </a:p>
          <a:p>
            <a:pPr algn="just"/>
            <a:r>
              <a:rPr lang="cs-CZ" sz="1600" dirty="0"/>
              <a:t>PEST, PESTLE, STEP, STEEPLED, STEER</a:t>
            </a:r>
          </a:p>
          <a:p>
            <a:pPr algn="just"/>
            <a:r>
              <a:rPr lang="cs-CZ" sz="1600" dirty="0"/>
              <a:t>Extrapolace trendů (prognózování) - prognostická metoda určující pravděpodobný průběh určitého jevu z jeho dosavadního vývoje.  </a:t>
            </a:r>
          </a:p>
          <a:p>
            <a:pPr algn="just"/>
            <a:r>
              <a:rPr lang="cs-CZ" sz="1600" dirty="0"/>
              <a:t>Expertní metody – Metoda QUEST (</a:t>
            </a:r>
            <a:r>
              <a:rPr lang="cs-CZ" sz="1600" dirty="0" err="1"/>
              <a:t>Quick</a:t>
            </a:r>
            <a:r>
              <a:rPr lang="cs-CZ" sz="1600" dirty="0"/>
              <a:t> </a:t>
            </a:r>
            <a:r>
              <a:rPr lang="cs-CZ" sz="1600" dirty="0" err="1"/>
              <a:t>Environmental</a:t>
            </a:r>
            <a:r>
              <a:rPr lang="cs-CZ" sz="1600" dirty="0"/>
              <a:t> </a:t>
            </a:r>
            <a:r>
              <a:rPr lang="cs-CZ" sz="1600" dirty="0" err="1"/>
              <a:t>Scanning</a:t>
            </a:r>
            <a:r>
              <a:rPr lang="cs-CZ" sz="1600" dirty="0"/>
              <a:t> </a:t>
            </a:r>
            <a:r>
              <a:rPr lang="cs-CZ" sz="1600" dirty="0" err="1"/>
              <a:t>Technique</a:t>
            </a:r>
            <a:r>
              <a:rPr lang="cs-CZ" sz="1600" dirty="0"/>
              <a:t>), Delfská metoda, Brainstorming – využití oborníků pro činnost vyžadující zvláštní znalosti a odborné posouzení problému a jeho dalšího vývoje v budoucnosti.</a:t>
            </a:r>
          </a:p>
          <a:p>
            <a:pPr algn="just"/>
            <a:r>
              <a:rPr lang="cs-CZ" sz="1600" dirty="0"/>
              <a:t>Metoda scénářů</a:t>
            </a:r>
          </a:p>
          <a:p>
            <a:pPr algn="just"/>
            <a:r>
              <a:rPr lang="cs-CZ" sz="1600" dirty="0"/>
              <a:t>Metody statistické analýzy (analýzy časových řad, regresní a korelační analýzy)</a:t>
            </a:r>
          </a:p>
          <a:p>
            <a:pPr algn="just"/>
            <a:r>
              <a:rPr lang="cs-CZ" sz="1600" dirty="0"/>
              <a:t>Metody demografické statistiky</a:t>
            </a:r>
          </a:p>
          <a:p>
            <a:pPr algn="just"/>
            <a:r>
              <a:rPr lang="cs-CZ" sz="1600" dirty="0"/>
              <a:t>Politologie a makroekonomické teorie </a:t>
            </a:r>
          </a:p>
          <a:p>
            <a:pPr algn="just"/>
            <a:r>
              <a:rPr lang="cs-CZ" sz="1600" dirty="0"/>
              <a:t>Metody kauzální analýzy</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Metody analýzy makroprostředí</a:t>
            </a:r>
          </a:p>
        </p:txBody>
      </p:sp>
    </p:spTree>
    <p:extLst>
      <p:ext uri="{BB962C8B-B14F-4D97-AF65-F5344CB8AC3E}">
        <p14:creationId xmlns:p14="http://schemas.microsoft.com/office/powerpoint/2010/main" val="541454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PEST analýza</a:t>
            </a:r>
            <a:r>
              <a:rPr lang="cs-CZ" sz="1600" dirty="0"/>
              <a:t> je moderní metoda rozboru makroprostředí. </a:t>
            </a:r>
          </a:p>
          <a:p>
            <a:pPr algn="just"/>
            <a:r>
              <a:rPr lang="cs-CZ" sz="1600" dirty="0"/>
              <a:t>Jejím cílem je najít a analyzovat ty složky prostředí, které mají pro podnik význam a mohou pro něj znamenat příležitost nebo hrozbu. Analýza sleduje také vývoj kritických faktorů v čase. </a:t>
            </a:r>
          </a:p>
          <a:p>
            <a:pPr algn="just"/>
            <a:r>
              <a:rPr lang="cs-CZ" sz="1600" dirty="0"/>
              <a:t>PEST analýza se zaměřuje na to prostředí, na kterém podnik skutečně působí. </a:t>
            </a:r>
          </a:p>
          <a:p>
            <a:pPr algn="just"/>
            <a:r>
              <a:rPr lang="cs-CZ" sz="1600" dirty="0"/>
              <a:t>PEST analýza sleduje makroprostředí podniku z pohledu čtyř základních skupin faktorů: politické a legislativní </a:t>
            </a:r>
            <a:r>
              <a:rPr lang="cs-CZ" sz="1600" b="1" dirty="0"/>
              <a:t>P</a:t>
            </a:r>
            <a:r>
              <a:rPr lang="cs-CZ" sz="1600" dirty="0"/>
              <a:t>, ekonomické </a:t>
            </a:r>
            <a:r>
              <a:rPr lang="cs-CZ" sz="1600" b="1" dirty="0"/>
              <a:t>E</a:t>
            </a:r>
            <a:r>
              <a:rPr lang="cs-CZ" sz="1600" dirty="0"/>
              <a:t>, sociální a demografické </a:t>
            </a:r>
            <a:r>
              <a:rPr lang="cs-CZ" sz="1600" b="1" dirty="0"/>
              <a:t>S</a:t>
            </a:r>
            <a:r>
              <a:rPr lang="cs-CZ" sz="1600" dirty="0"/>
              <a:t>, technické a technologické </a:t>
            </a:r>
            <a:r>
              <a:rPr lang="cs-CZ" sz="1600" b="1" dirty="0"/>
              <a:t>T</a:t>
            </a:r>
            <a:r>
              <a:rPr lang="cs-CZ" sz="1600" dirty="0"/>
              <a:t>. </a:t>
            </a:r>
          </a:p>
          <a:p>
            <a:pPr algn="just"/>
            <a:r>
              <a:rPr lang="cs-CZ" sz="1600" dirty="0"/>
              <a:t>Tato původní podoba metody byla v průběhu času modifikována a rozšiřována o další prvky. Takže se dnes setkáváme s těmito podobami: PESTLE analýza (přidán legislativní a environmentální prostředí), SLEPT analýza, STEEP analýza. </a:t>
            </a:r>
          </a:p>
          <a:p>
            <a:pPr algn="just"/>
            <a:r>
              <a:rPr lang="cs-CZ" sz="1600" dirty="0"/>
              <a:t>Společným účelem všech těchto analýz je identifikace konkrétních hrozeb a příležitostí, což pomáhá podniku zaměřit se na klíčové aspekty makroprostředí a ty komplexně vyhodnocovat.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PEST analýza</a:t>
            </a:r>
          </a:p>
        </p:txBody>
      </p:sp>
    </p:spTree>
    <p:extLst>
      <p:ext uri="{BB962C8B-B14F-4D97-AF65-F5344CB8AC3E}">
        <p14:creationId xmlns:p14="http://schemas.microsoft.com/office/powerpoint/2010/main" val="1330969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err="1"/>
              <a:t>Rumelt</a:t>
            </a:r>
            <a:r>
              <a:rPr lang="cs-CZ" sz="1600" dirty="0"/>
              <a:t> (2011) poukazuje na to, co strategie není:</a:t>
            </a:r>
          </a:p>
          <a:p>
            <a:pPr marL="342900" lvl="1" indent="-342900" algn="just">
              <a:buFont typeface="Arial" panose="020B0604020202020204" pitchFamily="34" charset="0"/>
              <a:buChar char="•"/>
            </a:pPr>
            <a:r>
              <a:rPr lang="cs-CZ" sz="1600" b="1" dirty="0"/>
              <a:t>Strategie není bombastické prohlášení </a:t>
            </a:r>
            <a:r>
              <a:rPr lang="cs-CZ" sz="1600" dirty="0"/>
              <a:t>(jako třeba: Naše strategie je zvítězit), které je pouhou propagací vlastních přání a myšlenek.</a:t>
            </a:r>
          </a:p>
          <a:p>
            <a:pPr marL="342900" lvl="1" indent="-342900" algn="just">
              <a:buFont typeface="Arial" panose="020B0604020202020204" pitchFamily="34" charset="0"/>
              <a:buChar char="•"/>
            </a:pPr>
            <a:r>
              <a:rPr lang="cs-CZ" sz="1600" b="1" dirty="0"/>
              <a:t>Strategie není neschopnost čelit konkurenčním výzvám</a:t>
            </a:r>
            <a:r>
              <a:rPr lang="cs-CZ" sz="1600" dirty="0"/>
              <a:t>, kdy podnik nemá jasně definované konkurenční možnosti a manažeři nemají přesně stanovený postup.</a:t>
            </a:r>
          </a:p>
          <a:p>
            <a:pPr marL="342900" lvl="1" indent="-342900" algn="just">
              <a:buFont typeface="Arial" panose="020B0604020202020204" pitchFamily="34" charset="0"/>
              <a:buChar char="•"/>
            </a:pPr>
            <a:r>
              <a:rPr lang="cs-CZ" sz="1600" b="1" dirty="0"/>
              <a:t>Strategie nejsou operativní opatření, konkurenční srovnání nebo taktické nástroje </a:t>
            </a:r>
            <a:r>
              <a:rPr lang="cs-CZ" sz="1600" dirty="0"/>
              <a:t>(jako např. slevy, marketingová opatření apod.).</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336704" cy="507703"/>
          </a:xfrm>
        </p:spPr>
        <p:txBody>
          <a:bodyPr/>
          <a:lstStyle/>
          <a:p>
            <a:r>
              <a:rPr lang="cs-CZ" dirty="0"/>
              <a:t>Co strategie není</a:t>
            </a:r>
          </a:p>
        </p:txBody>
      </p:sp>
    </p:spTree>
    <p:extLst>
      <p:ext uri="{BB962C8B-B14F-4D97-AF65-F5344CB8AC3E}">
        <p14:creationId xmlns:p14="http://schemas.microsoft.com/office/powerpoint/2010/main" val="1285104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Jednou z modifikací PEST analýzy je hodnotící </a:t>
            </a:r>
            <a:r>
              <a:rPr lang="cs-CZ" sz="1600" b="1" dirty="0"/>
              <a:t>metoda PESTLE, v </a:t>
            </a:r>
            <a:r>
              <a:rPr lang="cs-CZ" sz="1600" dirty="0"/>
              <a:t>níž každé písmeno představuje určitý segment podnikového vnějšího prostředí (okolí). </a:t>
            </a:r>
          </a:p>
          <a:p>
            <a:pPr algn="just"/>
            <a:r>
              <a:rPr lang="cs-CZ" sz="1600" dirty="0"/>
              <a:t>Tento metodický přístup spojuje dříve používané metody „PEST“ a „SLEPT“.</a:t>
            </a:r>
          </a:p>
          <a:p>
            <a:pPr algn="just"/>
            <a:r>
              <a:rPr lang="cs-CZ" sz="1600" dirty="0"/>
              <a:t>Z jednotlivých písmen názvu metody, provádíme následující analýzu těchto segmentů vnějšího podnikového prostředí:</a:t>
            </a:r>
          </a:p>
          <a:p>
            <a:pPr lvl="1" algn="just"/>
            <a:r>
              <a:rPr lang="cs-CZ" sz="1600" dirty="0"/>
              <a:t>P – politický segment</a:t>
            </a:r>
          </a:p>
          <a:p>
            <a:pPr lvl="1" algn="just"/>
            <a:r>
              <a:rPr lang="cs-CZ" sz="1600" dirty="0"/>
              <a:t>E – ekonomický segment</a:t>
            </a:r>
          </a:p>
          <a:p>
            <a:pPr lvl="1" algn="just"/>
            <a:r>
              <a:rPr lang="cs-CZ" sz="1600" dirty="0"/>
              <a:t>S – sociální segment</a:t>
            </a:r>
          </a:p>
          <a:p>
            <a:pPr lvl="1" algn="just"/>
            <a:r>
              <a:rPr lang="cs-CZ" sz="1600" dirty="0"/>
              <a:t>T – technologický segment</a:t>
            </a:r>
          </a:p>
          <a:p>
            <a:pPr lvl="1" algn="just"/>
            <a:r>
              <a:rPr lang="cs-CZ" sz="1600" dirty="0"/>
              <a:t>L – legislativní segment</a:t>
            </a:r>
          </a:p>
          <a:p>
            <a:pPr lvl="1" algn="just"/>
            <a:r>
              <a:rPr lang="cs-CZ" sz="1600" dirty="0"/>
              <a:t>E – ekologický segment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PESTLE analýza</a:t>
            </a:r>
          </a:p>
        </p:txBody>
      </p:sp>
    </p:spTree>
    <p:extLst>
      <p:ext uri="{BB962C8B-B14F-4D97-AF65-F5344CB8AC3E}">
        <p14:creationId xmlns:p14="http://schemas.microsoft.com/office/powerpoint/2010/main" val="1937471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Dalšími modifikacemi PESTLE analýzy je STEER analýza a  STEEPLED analýza.</a:t>
            </a:r>
          </a:p>
          <a:p>
            <a:pPr marL="0" indent="0">
              <a:buNone/>
            </a:pPr>
            <a:r>
              <a:rPr lang="cs-CZ" sz="1600" dirty="0"/>
              <a:t> </a:t>
            </a:r>
          </a:p>
          <a:p>
            <a:r>
              <a:rPr lang="cs-CZ" sz="1600" b="1" dirty="0"/>
              <a:t>STEER analýza </a:t>
            </a:r>
            <a:r>
              <a:rPr lang="cs-CZ" sz="1600" dirty="0"/>
              <a:t>má faktory uspořádány takto:</a:t>
            </a:r>
          </a:p>
          <a:p>
            <a:pPr lvl="1"/>
            <a:r>
              <a:rPr lang="cs-CZ" sz="1600" b="1" dirty="0"/>
              <a:t>S</a:t>
            </a:r>
            <a:r>
              <a:rPr lang="cs-CZ" sz="1600" dirty="0"/>
              <a:t> – (</a:t>
            </a:r>
            <a:r>
              <a:rPr lang="cs-CZ" sz="1600" dirty="0" err="1"/>
              <a:t>socio-cultural</a:t>
            </a:r>
            <a:r>
              <a:rPr lang="cs-CZ" sz="1600" dirty="0"/>
              <a:t>) </a:t>
            </a:r>
            <a:r>
              <a:rPr lang="cs-CZ" sz="1600" dirty="0" err="1"/>
              <a:t>socio</a:t>
            </a:r>
            <a:r>
              <a:rPr lang="cs-CZ" sz="1600" dirty="0"/>
              <a:t>-kulturní faktory</a:t>
            </a:r>
          </a:p>
          <a:p>
            <a:pPr lvl="1"/>
            <a:r>
              <a:rPr lang="cs-CZ" sz="1600" b="1" dirty="0"/>
              <a:t>T</a:t>
            </a:r>
            <a:r>
              <a:rPr lang="cs-CZ" sz="1600" dirty="0"/>
              <a:t> – (</a:t>
            </a:r>
            <a:r>
              <a:rPr lang="cs-CZ" sz="1600" dirty="0" err="1"/>
              <a:t>technological</a:t>
            </a:r>
            <a:r>
              <a:rPr lang="cs-CZ" sz="1600" dirty="0"/>
              <a:t>) technologické faktory</a:t>
            </a:r>
          </a:p>
          <a:p>
            <a:pPr lvl="1"/>
            <a:r>
              <a:rPr lang="cs-CZ" sz="1600" b="1" dirty="0"/>
              <a:t>E</a:t>
            </a:r>
            <a:r>
              <a:rPr lang="cs-CZ" sz="1600" dirty="0"/>
              <a:t> – (</a:t>
            </a:r>
            <a:r>
              <a:rPr lang="cs-CZ" sz="1600" dirty="0" err="1"/>
              <a:t>economic</a:t>
            </a:r>
            <a:r>
              <a:rPr lang="cs-CZ" sz="1600" dirty="0"/>
              <a:t>) ekonomické faktory</a:t>
            </a:r>
          </a:p>
          <a:p>
            <a:pPr lvl="1"/>
            <a:r>
              <a:rPr lang="cs-CZ" sz="1600" b="1" dirty="0"/>
              <a:t>E</a:t>
            </a:r>
            <a:r>
              <a:rPr lang="cs-CZ" sz="1600" dirty="0"/>
              <a:t> – (</a:t>
            </a:r>
            <a:r>
              <a:rPr lang="cs-CZ" sz="1600" dirty="0" err="1"/>
              <a:t>ecological</a:t>
            </a:r>
            <a:r>
              <a:rPr lang="cs-CZ" sz="1600" dirty="0"/>
              <a:t>) ekologické faktory</a:t>
            </a:r>
          </a:p>
          <a:p>
            <a:pPr lvl="1"/>
            <a:r>
              <a:rPr lang="cs-CZ" sz="1600" b="1" dirty="0"/>
              <a:t>R</a:t>
            </a:r>
            <a:r>
              <a:rPr lang="cs-CZ" sz="1600" dirty="0"/>
              <a:t> – (regulátory) regulující faktory (legislativa jako regulace)</a:t>
            </a:r>
          </a:p>
          <a:p>
            <a:endParaRPr lang="cs-CZ" sz="1600" dirty="0"/>
          </a:p>
          <a:p>
            <a:r>
              <a:rPr lang="cs-CZ" sz="1600" b="1" dirty="0"/>
              <a:t>STEEPLED analýza </a:t>
            </a:r>
            <a:r>
              <a:rPr lang="cs-CZ" sz="1600" dirty="0"/>
              <a:t>přidává faktory etické (E – </a:t>
            </a:r>
            <a:r>
              <a:rPr lang="cs-CZ" sz="1600" dirty="0" err="1"/>
              <a:t>ethics</a:t>
            </a:r>
            <a:r>
              <a:rPr lang="cs-CZ" sz="1600" dirty="0"/>
              <a:t>) a demografické (D – </a:t>
            </a:r>
            <a:r>
              <a:rPr lang="cs-CZ" sz="1600" dirty="0" err="1"/>
              <a:t>demographic</a:t>
            </a:r>
            <a:r>
              <a:rPr lang="cs-CZ" sz="1600" dirty="0"/>
              <a:t>).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a:t>STEER analýza a STEEPLED analýza</a:t>
            </a:r>
          </a:p>
        </p:txBody>
      </p:sp>
    </p:spTree>
    <p:extLst>
      <p:ext uri="{BB962C8B-B14F-4D97-AF65-F5344CB8AC3E}">
        <p14:creationId xmlns:p14="http://schemas.microsoft.com/office/powerpoint/2010/main" val="3171079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LONGPEST analýza</a:t>
            </a:r>
            <a:r>
              <a:rPr lang="cs-CZ" sz="1600" dirty="0"/>
              <a:t>, která je další modifikací PEST analýzy, bere v úvahu lokální LO, národní N a globální G úroveň politicko-legislativních, ekonomických, sociálně-demografických a </a:t>
            </a:r>
            <a:r>
              <a:rPr lang="cs-CZ" sz="1600" dirty="0" err="1"/>
              <a:t>technicko-technologických</a:t>
            </a:r>
            <a:r>
              <a:rPr lang="cs-CZ" sz="1600" dirty="0"/>
              <a:t> faktorů. </a:t>
            </a:r>
          </a:p>
          <a:p>
            <a:pPr algn="just"/>
            <a:endParaRPr lang="cs-CZ" sz="1600" dirty="0"/>
          </a:p>
          <a:p>
            <a:pPr algn="just"/>
            <a:r>
              <a:rPr lang="cs-CZ" sz="1600" dirty="0"/>
              <a:t>Výsledkem je strategický profil okolí. Postup obsahuje tyto kroky: </a:t>
            </a:r>
          </a:p>
          <a:p>
            <a:pPr lvl="1" algn="just"/>
            <a:r>
              <a:rPr lang="cs-CZ" sz="1600" dirty="0"/>
              <a:t>Vytvoření seznamu faktorů, které budou analyzovány.</a:t>
            </a:r>
          </a:p>
          <a:p>
            <a:pPr lvl="1" algn="just"/>
            <a:r>
              <a:rPr lang="cs-CZ" sz="1600" dirty="0"/>
              <a:t>Ohodnocení významu faktorů pomocí </a:t>
            </a:r>
            <a:r>
              <a:rPr lang="cs-CZ" sz="1600" dirty="0" err="1"/>
              <a:t>Likertovy</a:t>
            </a:r>
            <a:r>
              <a:rPr lang="cs-CZ" sz="1600" dirty="0"/>
              <a:t> stupnice.</a:t>
            </a:r>
          </a:p>
          <a:p>
            <a:pPr lvl="1" algn="just"/>
            <a:r>
              <a:rPr lang="cs-CZ" sz="1600" dirty="0"/>
              <a:t>Vyhodnocení faktorů, které nejvíce působí na podnik (dopady na rentabilitu, likviditu, růst) a možnosti reakce podniku na tyto faktory.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LONGPEST analýza</a:t>
            </a:r>
          </a:p>
        </p:txBody>
      </p:sp>
    </p:spTree>
    <p:extLst>
      <p:ext uri="{BB962C8B-B14F-4D97-AF65-F5344CB8AC3E}">
        <p14:creationId xmlns:p14="http://schemas.microsoft.com/office/powerpoint/2010/main" val="1572974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Prognózování </a:t>
            </a:r>
            <a:r>
              <a:rPr lang="cs-CZ" sz="1600" dirty="0"/>
              <a:t>– odborné posouzení budoucího vývoje, kdy na základě zkoumání minulých a stávajících procesů a jevů jsou určovány možné budoucí procesy a jevy, přičemž charakteristickým rysem těchto procesů a jevů je jejich nejistota, resp. neurčitost. </a:t>
            </a:r>
          </a:p>
          <a:p>
            <a:pPr algn="just"/>
            <a:r>
              <a:rPr lang="cs-CZ" sz="1600" dirty="0"/>
              <a:t>Výsledkem prognózování je prognóza.</a:t>
            </a:r>
          </a:p>
          <a:p>
            <a:pPr algn="just"/>
            <a:r>
              <a:rPr lang="cs-CZ" sz="1600" dirty="0"/>
              <a:t>Bývá realizováno v úvodní, plánovací fázi strategického procesu.</a:t>
            </a:r>
          </a:p>
          <a:p>
            <a:pPr algn="just"/>
            <a:r>
              <a:rPr lang="cs-CZ" sz="1600" dirty="0"/>
              <a:t>Každá prognóza má určité časové i prostorové rozměry musíme si být vědomi, že přesnost předpovědi budoucnosti klesá s delším časovým obdobím a zvětšujícím se prostorem, pro něž je prognóza určena.</a:t>
            </a:r>
          </a:p>
          <a:p>
            <a:pPr algn="just"/>
            <a:r>
              <a:rPr lang="cs-CZ" sz="1600" dirty="0"/>
              <a:t>Prognózování se stává významnou </a:t>
            </a:r>
            <a:r>
              <a:rPr lang="cs-CZ" sz="1600" b="1" dirty="0"/>
              <a:t>komparativní výhodou</a:t>
            </a:r>
            <a:r>
              <a:rPr lang="cs-CZ" sz="1600" dirty="0"/>
              <a:t> v konkurenčním soupeření na trhu</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Prognózování a tvorba strategie</a:t>
            </a:r>
          </a:p>
        </p:txBody>
      </p:sp>
    </p:spTree>
    <p:extLst>
      <p:ext uri="{BB962C8B-B14F-4D97-AF65-F5344CB8AC3E}">
        <p14:creationId xmlns:p14="http://schemas.microsoft.com/office/powerpoint/2010/main" val="1372546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Prognóza </a:t>
            </a:r>
            <a:r>
              <a:rPr lang="cs-CZ" sz="1600" dirty="0"/>
              <a:t>(Dvořáček, 1996) </a:t>
            </a:r>
            <a:r>
              <a:rPr lang="cs-CZ" sz="1600" i="1" dirty="0"/>
              <a:t>- </a:t>
            </a:r>
            <a:r>
              <a:rPr lang="cs-CZ" sz="1600" dirty="0"/>
              <a:t>kvalifikované a zdůvodněné vyjádření vztahující se k neznámé budoucí události, jejímž obsahem je pravděpodobnostní výpověď o budoucnosti s relativně vysokým stupněm spolehlivosti.</a:t>
            </a:r>
          </a:p>
          <a:p>
            <a:pPr algn="just">
              <a:buNone/>
            </a:pPr>
            <a:endParaRPr lang="cs-CZ" sz="1600" dirty="0"/>
          </a:p>
          <a:p>
            <a:pPr algn="just"/>
            <a:r>
              <a:rPr lang="cs-CZ" sz="1600" b="1" dirty="0"/>
              <a:t>Prognóza</a:t>
            </a:r>
            <a:r>
              <a:rPr lang="cs-CZ" sz="1600" dirty="0"/>
              <a:t> (</a:t>
            </a:r>
            <a:r>
              <a:rPr lang="cs-CZ" sz="1600" dirty="0" err="1"/>
              <a:t>Grasseová</a:t>
            </a:r>
            <a:r>
              <a:rPr lang="cs-CZ" sz="1600" dirty="0"/>
              <a:t>, 2013) - systém alternativních možných budoucích a variantních cest k nim vedoucích.</a:t>
            </a:r>
          </a:p>
          <a:p>
            <a:pPr algn="just">
              <a:buNone/>
            </a:pPr>
            <a:endParaRPr lang="cs-CZ" sz="1600" dirty="0"/>
          </a:p>
          <a:p>
            <a:pPr algn="just"/>
            <a:r>
              <a:rPr lang="cs-CZ" sz="1600" dirty="0"/>
              <a:t>Opírá se o vědecké poznatky a konkrétní metody.</a:t>
            </a:r>
          </a:p>
          <a:p>
            <a:pPr algn="just"/>
            <a:endParaRPr lang="cs-CZ" sz="1600" dirty="0"/>
          </a:p>
          <a:p>
            <a:pPr algn="just"/>
            <a:r>
              <a:rPr lang="cs-CZ" sz="1600" dirty="0"/>
              <a:t>Je systematicky odvozená, spolehlivě ohodnotitelná a nastává za určitých podmínek a v určitém čase.</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Vymezení pojmu prognóza</a:t>
            </a:r>
          </a:p>
        </p:txBody>
      </p:sp>
    </p:spTree>
    <p:extLst>
      <p:ext uri="{BB962C8B-B14F-4D97-AF65-F5344CB8AC3E}">
        <p14:creationId xmlns:p14="http://schemas.microsoft.com/office/powerpoint/2010/main" val="3818344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Kvalitní, nezkreslené a komplexní </a:t>
            </a:r>
            <a:r>
              <a:rPr lang="cs-CZ" sz="1600" b="1" dirty="0"/>
              <a:t>informace.</a:t>
            </a:r>
          </a:p>
          <a:p>
            <a:pPr lvl="0" algn="just"/>
            <a:endParaRPr lang="cs-CZ" sz="1600" dirty="0"/>
          </a:p>
          <a:p>
            <a:pPr lvl="0" algn="just"/>
            <a:r>
              <a:rPr lang="cs-CZ" sz="1600" dirty="0"/>
              <a:t>Dobré a objektivní </a:t>
            </a:r>
            <a:r>
              <a:rPr lang="cs-CZ" sz="1600" b="1" dirty="0"/>
              <a:t>zpracování informačních vstupů.</a:t>
            </a:r>
          </a:p>
          <a:p>
            <a:pPr lvl="0" algn="just"/>
            <a:endParaRPr lang="cs-CZ" sz="1600" dirty="0"/>
          </a:p>
          <a:p>
            <a:pPr lvl="0" algn="just"/>
            <a:r>
              <a:rPr lang="cs-CZ" sz="1600" dirty="0"/>
              <a:t>Postoje a schopnosti </a:t>
            </a:r>
            <a:r>
              <a:rPr lang="cs-CZ" sz="1600" b="1" dirty="0"/>
              <a:t>zpracovatelů.</a:t>
            </a:r>
          </a:p>
          <a:p>
            <a:pPr lvl="0" algn="just"/>
            <a:endParaRPr lang="cs-CZ" sz="1600" dirty="0"/>
          </a:p>
          <a:p>
            <a:pPr lvl="0" algn="just"/>
            <a:r>
              <a:rPr lang="cs-CZ" sz="1600" dirty="0"/>
              <a:t>Pochopení a vhodná aplikace světových </a:t>
            </a:r>
            <a:r>
              <a:rPr lang="cs-CZ" sz="1600" b="1" dirty="0" err="1"/>
              <a:t>megatrendů</a:t>
            </a:r>
            <a:r>
              <a:rPr lang="cs-CZ" sz="1600" b="1" dirty="0"/>
              <a:t> </a:t>
            </a:r>
            <a:r>
              <a:rPr lang="cs-CZ" sz="1600" dirty="0"/>
              <a:t>do vnitřní oblasti vlastního podnikání daného podniku.</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Faktory ovlivňující kvalitu prognózy</a:t>
            </a:r>
          </a:p>
        </p:txBody>
      </p:sp>
    </p:spTree>
    <p:extLst>
      <p:ext uri="{BB962C8B-B14F-4D97-AF65-F5344CB8AC3E}">
        <p14:creationId xmlns:p14="http://schemas.microsoft.com/office/powerpoint/2010/main" val="2856431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95478" lvl="1">
              <a:lnSpc>
                <a:spcPct val="80000"/>
              </a:lnSpc>
              <a:spcBef>
                <a:spcPts val="400"/>
              </a:spcBef>
              <a:buSzPct val="68000"/>
              <a:buFont typeface="Arial" panose="020B0604020202020204" pitchFamily="34" charset="0"/>
              <a:buChar char="•"/>
            </a:pPr>
            <a:r>
              <a:rPr lang="cs-CZ" sz="1600" dirty="0"/>
              <a:t>Převratné technické a technologické vynálezy</a:t>
            </a:r>
          </a:p>
          <a:p>
            <a:pPr marL="395478" lvl="1">
              <a:lnSpc>
                <a:spcPct val="80000"/>
              </a:lnSpc>
              <a:spcBef>
                <a:spcPts val="400"/>
              </a:spcBef>
              <a:buSzPct val="68000"/>
              <a:buFont typeface="Arial" panose="020B0604020202020204" pitchFamily="34" charset="0"/>
              <a:buChar char="•"/>
            </a:pPr>
            <a:endParaRPr lang="cs-CZ" sz="1600" dirty="0"/>
          </a:p>
          <a:p>
            <a:pPr marL="395478" lvl="1">
              <a:lnSpc>
                <a:spcPct val="80000"/>
              </a:lnSpc>
              <a:spcBef>
                <a:spcPts val="400"/>
              </a:spcBef>
              <a:buSzPct val="68000"/>
              <a:buFont typeface="Arial" panose="020B0604020202020204" pitchFamily="34" charset="0"/>
              <a:buChar char="•"/>
            </a:pPr>
            <a:r>
              <a:rPr lang="cs-CZ" sz="1600" dirty="0"/>
              <a:t>Směry základního výzkumu a směry aplikačního výzkumu</a:t>
            </a:r>
          </a:p>
          <a:p>
            <a:pPr marL="395478" lvl="1">
              <a:lnSpc>
                <a:spcPct val="80000"/>
              </a:lnSpc>
              <a:spcBef>
                <a:spcPts val="400"/>
              </a:spcBef>
              <a:buSzPct val="68000"/>
              <a:buFont typeface="Arial" panose="020B0604020202020204" pitchFamily="34" charset="0"/>
              <a:buChar char="•"/>
            </a:pPr>
            <a:endParaRPr lang="cs-CZ" sz="1600" dirty="0"/>
          </a:p>
          <a:p>
            <a:pPr marL="395478" lvl="1">
              <a:lnSpc>
                <a:spcPct val="80000"/>
              </a:lnSpc>
              <a:spcBef>
                <a:spcPts val="400"/>
              </a:spcBef>
              <a:buSzPct val="68000"/>
              <a:buFont typeface="Arial" panose="020B0604020202020204" pitchFamily="34" charset="0"/>
              <a:buChar char="•"/>
            </a:pPr>
            <a:r>
              <a:rPr lang="cs-CZ" sz="1600" dirty="0"/>
              <a:t>Parametry výrobků, funkční charakteristiky technologií a zařízení</a:t>
            </a:r>
          </a:p>
          <a:p>
            <a:pPr marL="395478" lvl="1">
              <a:lnSpc>
                <a:spcPct val="80000"/>
              </a:lnSpc>
              <a:spcBef>
                <a:spcPts val="400"/>
              </a:spcBef>
              <a:buSzPct val="68000"/>
              <a:buFont typeface="Arial" panose="020B0604020202020204" pitchFamily="34" charset="0"/>
              <a:buChar char="•"/>
            </a:pPr>
            <a:endParaRPr lang="cs-CZ" sz="1600" dirty="0"/>
          </a:p>
          <a:p>
            <a:pPr marL="395478" lvl="1">
              <a:lnSpc>
                <a:spcPct val="80000"/>
              </a:lnSpc>
              <a:spcBef>
                <a:spcPts val="400"/>
              </a:spcBef>
              <a:buSzPct val="68000"/>
              <a:buFont typeface="Arial" panose="020B0604020202020204" pitchFamily="34" charset="0"/>
              <a:buChar char="•"/>
            </a:pPr>
            <a:r>
              <a:rPr lang="cs-CZ" sz="1600" dirty="0"/>
              <a:t>Vývojové tendence a trendy</a:t>
            </a:r>
          </a:p>
          <a:p>
            <a:pPr marL="395478" lvl="1">
              <a:lnSpc>
                <a:spcPct val="80000"/>
              </a:lnSpc>
              <a:spcBef>
                <a:spcPts val="400"/>
              </a:spcBef>
              <a:buSzPct val="68000"/>
              <a:buFont typeface="Arial" panose="020B0604020202020204" pitchFamily="34" charset="0"/>
              <a:buChar char="•"/>
            </a:pPr>
            <a:endParaRPr lang="cs-CZ" sz="1600" dirty="0"/>
          </a:p>
          <a:p>
            <a:pPr marL="395478" lvl="1">
              <a:lnSpc>
                <a:spcPct val="80000"/>
              </a:lnSpc>
              <a:spcBef>
                <a:spcPts val="400"/>
              </a:spcBef>
              <a:buSzPct val="68000"/>
              <a:buFont typeface="Arial" panose="020B0604020202020204" pitchFamily="34" charset="0"/>
              <a:buChar char="•"/>
            </a:pPr>
            <a:r>
              <a:rPr lang="cs-CZ" sz="1600" dirty="0"/>
              <a:t>Společenské důsledky možných trendů a technického rozvoje</a:t>
            </a:r>
          </a:p>
          <a:p>
            <a:pPr marL="395478" lvl="1">
              <a:lnSpc>
                <a:spcPct val="80000"/>
              </a:lnSpc>
              <a:spcBef>
                <a:spcPts val="400"/>
              </a:spcBef>
              <a:buSzPct val="68000"/>
              <a:buFont typeface="Arial" panose="020B0604020202020204" pitchFamily="34" charset="0"/>
              <a:buChar char="•"/>
            </a:pPr>
            <a:endParaRPr lang="cs-CZ" sz="1600" dirty="0"/>
          </a:p>
          <a:p>
            <a:pPr marL="395478" lvl="1">
              <a:lnSpc>
                <a:spcPct val="80000"/>
              </a:lnSpc>
              <a:spcBef>
                <a:spcPts val="400"/>
              </a:spcBef>
              <a:buSzPct val="68000"/>
              <a:buFont typeface="Arial" panose="020B0604020202020204" pitchFamily="34" charset="0"/>
              <a:buChar char="•"/>
            </a:pPr>
            <a:r>
              <a:rPr lang="cs-CZ" sz="1600" dirty="0"/>
              <a:t>Alternativní řešení celospolečenských cílů</a:t>
            </a:r>
          </a:p>
          <a:p>
            <a:pPr marL="395478" lvl="1">
              <a:lnSpc>
                <a:spcPct val="80000"/>
              </a:lnSpc>
              <a:spcBef>
                <a:spcPts val="400"/>
              </a:spcBef>
              <a:buSzPct val="68000"/>
              <a:buFont typeface="Arial" panose="020B0604020202020204" pitchFamily="34" charset="0"/>
              <a:buChar char="•"/>
            </a:pPr>
            <a:endParaRPr lang="cs-CZ" sz="1600" dirty="0"/>
          </a:p>
          <a:p>
            <a:pPr marL="395478" lvl="1">
              <a:lnSpc>
                <a:spcPct val="80000"/>
              </a:lnSpc>
              <a:spcBef>
                <a:spcPts val="400"/>
              </a:spcBef>
              <a:buSzPct val="68000"/>
              <a:buFont typeface="Arial" panose="020B0604020202020204" pitchFamily="34" charset="0"/>
              <a:buChar char="•"/>
            </a:pPr>
            <a:r>
              <a:rPr lang="cs-CZ" sz="1600" dirty="0"/>
              <a:t>Alternativní řešení a předvídaní cílů na nižších úrovních organizace</a:t>
            </a:r>
          </a:p>
          <a:p>
            <a:pPr marL="395478" lvl="1">
              <a:lnSpc>
                <a:spcPct val="80000"/>
              </a:lnSpc>
              <a:spcBef>
                <a:spcPts val="400"/>
              </a:spcBef>
              <a:buSzPct val="68000"/>
              <a:buFont typeface="Arial" panose="020B0604020202020204" pitchFamily="34" charset="0"/>
              <a:buChar char="•"/>
            </a:pPr>
            <a:endParaRPr lang="cs-CZ" sz="1600" dirty="0"/>
          </a:p>
          <a:p>
            <a:pPr marL="395478" lvl="1">
              <a:lnSpc>
                <a:spcPct val="80000"/>
              </a:lnSpc>
              <a:spcBef>
                <a:spcPts val="400"/>
              </a:spcBef>
              <a:buSzPct val="68000"/>
              <a:buFont typeface="Arial" panose="020B0604020202020204" pitchFamily="34" charset="0"/>
              <a:buChar char="•"/>
            </a:pPr>
            <a:r>
              <a:rPr lang="cs-CZ" sz="1600" dirty="0"/>
              <a:t>Předvídání chování trhu, pohyby cen, poptávky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Použitelnost prognostických metod</a:t>
            </a:r>
          </a:p>
        </p:txBody>
      </p:sp>
    </p:spTree>
    <p:extLst>
      <p:ext uri="{BB962C8B-B14F-4D97-AF65-F5344CB8AC3E}">
        <p14:creationId xmlns:p14="http://schemas.microsoft.com/office/powerpoint/2010/main" val="3342660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8" end="8"/>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10" end="1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12" end="1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Prognostické metody </a:t>
            </a:r>
            <a:r>
              <a:rPr lang="cs-CZ" sz="1600" dirty="0"/>
              <a:t>(</a:t>
            </a:r>
            <a:r>
              <a:rPr lang="cs-CZ" sz="1600" dirty="0" err="1"/>
              <a:t>Makridakis</a:t>
            </a:r>
            <a:r>
              <a:rPr lang="cs-CZ" sz="1600" dirty="0"/>
              <a:t> et al., 1998) jsou soustavy teoretických a praktických pravidel převzatých z různých vědních oborů, které vedou k sestavení prognózy s určitou vypovídací schopností.</a:t>
            </a:r>
          </a:p>
          <a:p>
            <a:pPr algn="just"/>
            <a:endParaRPr lang="cs-CZ" sz="1600" dirty="0"/>
          </a:p>
          <a:p>
            <a:pPr algn="just"/>
            <a:r>
              <a:rPr lang="cs-CZ" sz="1600" dirty="0"/>
              <a:t>Úspěch - správné ocenění jejich použitelnosti pro daný účel.</a:t>
            </a:r>
          </a:p>
          <a:p>
            <a:pPr algn="just"/>
            <a:endParaRPr lang="cs-CZ" sz="1600" dirty="0"/>
          </a:p>
          <a:p>
            <a:pPr algn="just"/>
            <a:r>
              <a:rPr lang="cs-CZ" sz="1600" dirty="0"/>
              <a:t>Využití více a principálně odlišných metod.</a:t>
            </a:r>
          </a:p>
          <a:p>
            <a:pPr algn="just"/>
            <a:endParaRPr lang="cs-CZ" sz="1600" dirty="0"/>
          </a:p>
          <a:p>
            <a:pPr algn="just"/>
            <a:r>
              <a:rPr lang="cs-CZ" sz="1600" dirty="0"/>
              <a:t>Volba metody závisí na </a:t>
            </a:r>
          </a:p>
          <a:p>
            <a:pPr lvl="1" algn="just"/>
            <a:r>
              <a:rPr lang="cs-CZ" sz="1600" dirty="0"/>
              <a:t>předmětu prognózy, </a:t>
            </a:r>
          </a:p>
          <a:p>
            <a:pPr lvl="1" algn="just"/>
            <a:r>
              <a:rPr lang="cs-CZ" sz="1600" dirty="0"/>
              <a:t>věcné náplni daného jevu, </a:t>
            </a:r>
          </a:p>
          <a:p>
            <a:pPr lvl="1" algn="just"/>
            <a:r>
              <a:rPr lang="cs-CZ" sz="1600" dirty="0"/>
              <a:t>časovém horizontu, </a:t>
            </a:r>
          </a:p>
          <a:p>
            <a:pPr lvl="1" algn="just"/>
            <a:r>
              <a:rPr lang="cs-CZ" sz="1600" dirty="0"/>
              <a:t>čase a nákladech nutných pro zpracování prognózy, </a:t>
            </a:r>
          </a:p>
          <a:p>
            <a:pPr lvl="1" algn="just"/>
            <a:r>
              <a:rPr lang="cs-CZ" sz="1600" dirty="0"/>
              <a:t>požadavku přesnosti a spolehlivosti předpovědi.</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Prognostické metody</a:t>
            </a:r>
          </a:p>
        </p:txBody>
      </p:sp>
    </p:spTree>
    <p:extLst>
      <p:ext uri="{BB962C8B-B14F-4D97-AF65-F5344CB8AC3E}">
        <p14:creationId xmlns:p14="http://schemas.microsoft.com/office/powerpoint/2010/main" val="128154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Z hlediska přístupu k prognózování</a:t>
            </a:r>
          </a:p>
          <a:p>
            <a:pPr algn="just"/>
            <a:r>
              <a:rPr lang="cs-CZ" sz="1600" i="1" dirty="0"/>
              <a:t>Kvantitativní metody </a:t>
            </a:r>
            <a:r>
              <a:rPr lang="cs-CZ" sz="1600" dirty="0"/>
              <a:t>– jsou založeny na předpokladu, že budoucí vývoj je předvídatelným a přímým pokračováním (extrapolací) existujících trendů. Aplikuje se v tomto případě statistická analýza dat z minulosti v různých časových pohledech. Prognostik s využitím historických dat identifikuje cestu předpovědi, k ní přidá vhodný matematický model a pomocí rovnic modelu předpovídá body v budoucnosti. Takový přístup předpokládá, že identifikovaná cesta pro předpověď pokračuje i do budoucnosti.</a:t>
            </a:r>
          </a:p>
          <a:p>
            <a:pPr algn="just"/>
            <a:r>
              <a:rPr lang="cs-CZ" sz="1600" i="1" dirty="0"/>
              <a:t>Kvalitativní metody </a:t>
            </a:r>
            <a:r>
              <a:rPr lang="cs-CZ" sz="1600" dirty="0"/>
              <a:t>– využívají lidského činitele, vycházejí z variantnosti, mnohoznačnosti a pravděpodobnostního charakteru vývoje budoucích událostí. Někdy též nazývané subjektivní či úvahové, jsou v prvém případě uplatněny tehdy, pokud historická data, týkající se k předpovídané události, jsou nedostačující nebo nejsou k dispozici a ve druhém případě pokud předpovídané události nelze postihnout kvantifikovatelnými informacemi či se jedná o technologické změny.</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a:t>Klasifikace prognostických metod I</a:t>
            </a:r>
          </a:p>
        </p:txBody>
      </p:sp>
    </p:spTree>
    <p:extLst>
      <p:ext uri="{BB962C8B-B14F-4D97-AF65-F5344CB8AC3E}">
        <p14:creationId xmlns:p14="http://schemas.microsoft.com/office/powerpoint/2010/main" val="172236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Dle míry subjektivity</a:t>
            </a:r>
          </a:p>
          <a:p>
            <a:pPr lvl="1" algn="just"/>
            <a:r>
              <a:rPr lang="cs-CZ" sz="1600" dirty="0"/>
              <a:t>Subjektivní metody</a:t>
            </a:r>
          </a:p>
          <a:p>
            <a:pPr lvl="1" algn="just"/>
            <a:r>
              <a:rPr lang="cs-CZ" sz="1600" dirty="0"/>
              <a:t>Objektivní metody</a:t>
            </a:r>
          </a:p>
          <a:p>
            <a:pPr lvl="1" algn="just"/>
            <a:r>
              <a:rPr lang="cs-CZ" sz="1600" dirty="0"/>
              <a:t>Systémové metody</a:t>
            </a:r>
          </a:p>
          <a:p>
            <a:pPr algn="just"/>
            <a:endParaRPr lang="cs-CZ" sz="1600" dirty="0"/>
          </a:p>
          <a:p>
            <a:pPr marL="0" indent="0" algn="just">
              <a:buNone/>
            </a:pPr>
            <a:r>
              <a:rPr lang="cs-CZ" sz="1600" b="1" dirty="0"/>
              <a:t>Další členění metod</a:t>
            </a:r>
          </a:p>
          <a:p>
            <a:pPr algn="just"/>
            <a:r>
              <a:rPr lang="cs-CZ" sz="1600" dirty="0"/>
              <a:t>Metoda explorativní (průzkumná)</a:t>
            </a:r>
          </a:p>
          <a:p>
            <a:pPr algn="just"/>
            <a:r>
              <a:rPr lang="cs-CZ" sz="1600" dirty="0"/>
              <a:t>Metoda normativní (cílová)</a:t>
            </a:r>
          </a:p>
          <a:p>
            <a:pPr algn="just"/>
            <a:r>
              <a:rPr lang="cs-CZ" sz="1600" dirty="0"/>
              <a:t>Metoda integrálního prognózování</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a:t>Klasifikace prognostických metod II</a:t>
            </a:r>
          </a:p>
        </p:txBody>
      </p:sp>
    </p:spTree>
    <p:extLst>
      <p:ext uri="{BB962C8B-B14F-4D97-AF65-F5344CB8AC3E}">
        <p14:creationId xmlns:p14="http://schemas.microsoft.com/office/powerpoint/2010/main" val="856978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„Dobrá strategie“ je tvořena třemi elementy (</a:t>
            </a:r>
            <a:r>
              <a:rPr lang="cs-CZ" sz="1600" dirty="0" err="1"/>
              <a:t>Rothaermel</a:t>
            </a:r>
            <a:r>
              <a:rPr lang="cs-CZ" sz="1600" dirty="0"/>
              <a:t>, 2017):</a:t>
            </a:r>
          </a:p>
          <a:p>
            <a:pPr marL="342900" lvl="1" indent="-342900" algn="just">
              <a:buFont typeface="Arial" panose="020B0604020202020204" pitchFamily="34" charset="0"/>
              <a:buChar char="•"/>
            </a:pPr>
            <a:r>
              <a:rPr lang="cs-CZ" sz="1600" b="1" dirty="0"/>
              <a:t>Diagnostika konkurenční výzvy</a:t>
            </a:r>
          </a:p>
          <a:p>
            <a:pPr marL="342900" lvl="1" indent="-342900" algn="just">
              <a:buFont typeface="Arial" panose="020B0604020202020204" pitchFamily="34" charset="0"/>
              <a:buChar char="•"/>
            </a:pPr>
            <a:r>
              <a:rPr lang="cs-CZ" sz="1600" b="1" dirty="0"/>
              <a:t>Hlavní politika k řešení konkurenční výzvy</a:t>
            </a:r>
          </a:p>
          <a:p>
            <a:pPr marL="342900" lvl="1" indent="-342900" algn="just">
              <a:buFont typeface="Arial" panose="020B0604020202020204" pitchFamily="34" charset="0"/>
              <a:buChar char="•"/>
            </a:pPr>
            <a:r>
              <a:rPr lang="cs-CZ" sz="1600" b="1" dirty="0"/>
              <a:t>Soubor ucelených opatření k realizaci hlavní politiky podniku</a:t>
            </a:r>
          </a:p>
          <a:p>
            <a:pPr marL="342900" lvl="1" indent="-342900" algn="just">
              <a:buFont typeface="Arial" panose="020B0604020202020204" pitchFamily="34" charset="0"/>
              <a:buChar char="•"/>
            </a:pPr>
            <a:endParaRPr lang="cs-CZ" sz="1600" b="1" dirty="0"/>
          </a:p>
          <a:p>
            <a:pPr marL="0" lvl="1" indent="0" algn="just">
              <a:buNone/>
            </a:pPr>
            <a:r>
              <a:rPr lang="cs-CZ" sz="1600" dirty="0"/>
              <a:t>Koncepční rámec strategie podle M.E. </a:t>
            </a:r>
            <a:r>
              <a:rPr lang="cs-CZ" sz="1600" dirty="0" err="1"/>
              <a:t>Portera</a:t>
            </a:r>
            <a:r>
              <a:rPr lang="cs-CZ" sz="1600" dirty="0"/>
              <a:t>:</a:t>
            </a:r>
          </a:p>
          <a:p>
            <a:pPr marL="342900" lvl="1" indent="-342900" algn="just">
              <a:buFont typeface="Arial" panose="020B0604020202020204" pitchFamily="34" charset="0"/>
              <a:buChar char="•"/>
            </a:pPr>
            <a:r>
              <a:rPr lang="cs-CZ" sz="1600" b="1" dirty="0"/>
              <a:t>Jedinečnost (unikátnost)</a:t>
            </a:r>
          </a:p>
          <a:p>
            <a:pPr marL="342900" lvl="1" indent="-342900" algn="just">
              <a:buFont typeface="Arial" panose="020B0604020202020204" pitchFamily="34" charset="0"/>
              <a:buChar char="•"/>
            </a:pPr>
            <a:r>
              <a:rPr lang="cs-CZ" sz="1600" b="1" dirty="0"/>
              <a:t>Vytváření kompromisů</a:t>
            </a:r>
          </a:p>
          <a:p>
            <a:pPr marL="342900" lvl="1" indent="-342900" algn="just">
              <a:buFont typeface="Arial" panose="020B0604020202020204" pitchFamily="34" charset="0"/>
              <a:buChar char="•"/>
            </a:pPr>
            <a:r>
              <a:rPr lang="cs-CZ" sz="1600" b="1" dirty="0"/>
              <a:t>Soulad v celém hodnotovém řetězci</a:t>
            </a:r>
          </a:p>
          <a:p>
            <a:pPr marL="342900" lvl="1" indent="-342900" algn="just">
              <a:buFont typeface="Arial" panose="020B0604020202020204" pitchFamily="34" charset="0"/>
              <a:buChar char="•"/>
            </a:pPr>
            <a:endParaRPr lang="cs-CZ" sz="1600" b="1" dirty="0"/>
          </a:p>
          <a:p>
            <a:pPr marL="342900" lvl="1" indent="-342900" algn="just">
              <a:buFont typeface="Arial" panose="020B0604020202020204" pitchFamily="34" charset="0"/>
              <a:buChar char="•"/>
            </a:pPr>
            <a:r>
              <a:rPr lang="cs-CZ" sz="1600" b="1" dirty="0"/>
              <a:t>M.E. Porter: být nejlepší x být jedinečný</a:t>
            </a:r>
          </a:p>
          <a:p>
            <a:pPr marL="342900" lvl="1" indent="-342900" algn="just">
              <a:buFont typeface="Arial" panose="020B0604020202020204" pitchFamily="34" charset="0"/>
              <a:buChar char="•"/>
            </a:pP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336704" cy="507703"/>
          </a:xfrm>
        </p:spPr>
        <p:txBody>
          <a:bodyPr/>
          <a:lstStyle/>
          <a:p>
            <a:r>
              <a:rPr lang="cs-CZ" dirty="0"/>
              <a:t>„Dobrá strategie“</a:t>
            </a:r>
          </a:p>
        </p:txBody>
      </p:sp>
    </p:spTree>
    <p:extLst>
      <p:ext uri="{BB962C8B-B14F-4D97-AF65-F5344CB8AC3E}">
        <p14:creationId xmlns:p14="http://schemas.microsoft.com/office/powerpoint/2010/main" val="3639488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Statistické metody</a:t>
            </a:r>
          </a:p>
          <a:p>
            <a:pPr lvl="1" algn="just"/>
            <a:r>
              <a:rPr lang="cs-CZ" sz="1600" dirty="0"/>
              <a:t>Metoda extrapolace trendu a časové řady, metoda regresní a korelační analýzy, metody založené na Box-</a:t>
            </a:r>
            <a:r>
              <a:rPr lang="cs-CZ" sz="1600" dirty="0" err="1"/>
              <a:t>Jenkinsově</a:t>
            </a:r>
            <a:r>
              <a:rPr lang="cs-CZ" sz="1600" dirty="0"/>
              <a:t> metodologii, klasifikační a regresní stromy, metody shlukové analýzy, metody spektrální analýzy časových řad, metody faktorové analýzy, adaptivní metody</a:t>
            </a:r>
          </a:p>
          <a:p>
            <a:pPr algn="just">
              <a:buNone/>
            </a:pPr>
            <a:endParaRPr lang="cs-CZ" sz="1600" dirty="0"/>
          </a:p>
          <a:p>
            <a:pPr algn="just"/>
            <a:r>
              <a:rPr lang="cs-CZ" sz="1600" b="1" dirty="0"/>
              <a:t>Metody operačního výzkumu</a:t>
            </a:r>
          </a:p>
          <a:p>
            <a:pPr lvl="1" algn="just"/>
            <a:r>
              <a:rPr lang="cs-CZ" sz="1600" dirty="0"/>
              <a:t>Metody matematického programování, simulační metody a hry, metody teorie rozhodování, modifikované síťové grafy</a:t>
            </a:r>
          </a:p>
          <a:p>
            <a:pPr lvl="1" algn="just">
              <a:buNone/>
            </a:pPr>
            <a:endParaRPr lang="cs-CZ" sz="1600" dirty="0"/>
          </a:p>
          <a:p>
            <a:pPr algn="just"/>
            <a:r>
              <a:rPr lang="cs-CZ" sz="1600" b="1" dirty="0"/>
              <a:t>Metody modelových experimentů</a:t>
            </a:r>
          </a:p>
          <a:p>
            <a:pPr lvl="1" algn="just"/>
            <a:r>
              <a:rPr lang="cs-CZ" sz="1600" dirty="0"/>
              <a:t>Modely růstové, modely strukturování, modely globální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Kvantitativní prognostické metody</a:t>
            </a:r>
          </a:p>
        </p:txBody>
      </p:sp>
    </p:spTree>
    <p:extLst>
      <p:ext uri="{BB962C8B-B14F-4D97-AF65-F5344CB8AC3E}">
        <p14:creationId xmlns:p14="http://schemas.microsoft.com/office/powerpoint/2010/main" val="2800665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b="1" dirty="0"/>
              <a:t>Heuristické metody</a:t>
            </a:r>
          </a:p>
          <a:p>
            <a:pPr lvl="1"/>
            <a:r>
              <a:rPr lang="cs-CZ" sz="1600" dirty="0"/>
              <a:t>Metoda delfská</a:t>
            </a:r>
          </a:p>
          <a:p>
            <a:pPr lvl="1"/>
            <a:r>
              <a:rPr lang="cs-CZ" sz="1600" dirty="0"/>
              <a:t>Metoda brainstormingu</a:t>
            </a:r>
          </a:p>
          <a:p>
            <a:pPr lvl="1"/>
            <a:r>
              <a:rPr lang="cs-CZ" sz="1600" dirty="0"/>
              <a:t>Metoda </a:t>
            </a:r>
            <a:r>
              <a:rPr lang="cs-CZ" sz="1600" dirty="0" err="1"/>
              <a:t>brainwritingu</a:t>
            </a:r>
            <a:endParaRPr lang="cs-CZ" sz="1600" dirty="0"/>
          </a:p>
          <a:p>
            <a:pPr lvl="1"/>
            <a:r>
              <a:rPr lang="cs-CZ" sz="1600" dirty="0"/>
              <a:t>Panelová metoda</a:t>
            </a:r>
          </a:p>
          <a:p>
            <a:pPr lvl="1"/>
            <a:r>
              <a:rPr lang="cs-CZ" sz="1600" dirty="0"/>
              <a:t>Osobní hodnocení</a:t>
            </a:r>
          </a:p>
          <a:p>
            <a:pPr lvl="1"/>
            <a:r>
              <a:rPr lang="cs-CZ" sz="1600" dirty="0"/>
              <a:t>Výzkum trhu</a:t>
            </a:r>
          </a:p>
          <a:p>
            <a:pPr lvl="1"/>
            <a:r>
              <a:rPr lang="cs-CZ" sz="1600" dirty="0"/>
              <a:t>Scénáře budoucnosti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Kvalitativní prognostické metody</a:t>
            </a:r>
          </a:p>
        </p:txBody>
      </p:sp>
    </p:spTree>
    <p:extLst>
      <p:ext uri="{BB962C8B-B14F-4D97-AF65-F5344CB8AC3E}">
        <p14:creationId xmlns:p14="http://schemas.microsoft.com/office/powerpoint/2010/main" val="1318827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2768"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Volná diskuse týmu k získání nových tvůrčích nápadů a myšlenek na zlepšení nebo nalezení správného řešení v krátkém čase.</a:t>
            </a:r>
          </a:p>
          <a:p>
            <a:pPr algn="just"/>
            <a:r>
              <a:rPr lang="cs-CZ" sz="1600" dirty="0"/>
              <a:t>Logické myšlení je nahrazeno intuitivním</a:t>
            </a:r>
          </a:p>
          <a:p>
            <a:pPr algn="just"/>
            <a:r>
              <a:rPr lang="cs-CZ" sz="1600" dirty="0"/>
              <a:t>Při řešení zamlženého problému, rámcově vymezená oblast</a:t>
            </a:r>
          </a:p>
          <a:p>
            <a:pPr algn="just"/>
            <a:r>
              <a:rPr lang="cs-CZ" sz="1600" dirty="0"/>
              <a:t>Účastníci – odborníci z oboru 50%, odborníci z příbuzných oborů 30%, osoby bez spojitosti s daným oborem 20%</a:t>
            </a:r>
          </a:p>
          <a:p>
            <a:pPr algn="just"/>
            <a:r>
              <a:rPr lang="cs-CZ" sz="1600" dirty="0"/>
              <a:t>Pravidla – zákaz kritiky, uvolnění fantazie, vzájemná inspirace, co největší množství, rovnost účastníků</a:t>
            </a:r>
          </a:p>
          <a:p>
            <a:pPr algn="just"/>
            <a:r>
              <a:rPr lang="cs-CZ" sz="1600" dirty="0"/>
              <a:t>Průběh brainstormingu:</a:t>
            </a:r>
          </a:p>
          <a:p>
            <a:pPr marL="514350" indent="-514350" algn="just">
              <a:buFont typeface="+mj-lt"/>
              <a:buAutoNum type="arabicPeriod"/>
            </a:pPr>
            <a:r>
              <a:rPr lang="cs-CZ" sz="1600" dirty="0"/>
              <a:t>Vedoucí zopakuje základní pravidla brainstormingu</a:t>
            </a:r>
          </a:p>
          <a:p>
            <a:pPr marL="514350" indent="-514350" algn="just">
              <a:buFont typeface="+mj-lt"/>
              <a:buAutoNum type="arabicPeriod"/>
            </a:pPr>
            <a:r>
              <a:rPr lang="cs-CZ" sz="1600" dirty="0"/>
              <a:t>Seznámení účastníků s problémem, který bude diskutován a řešen</a:t>
            </a:r>
          </a:p>
          <a:p>
            <a:pPr marL="514350" indent="-514350" algn="just">
              <a:buFont typeface="+mj-lt"/>
              <a:buAutoNum type="arabicPeriod"/>
            </a:pPr>
            <a:r>
              <a:rPr lang="cs-CZ" sz="1600" dirty="0"/>
              <a:t>Rozcvička – odreagování účastníků a naladění na tvůrčí myšlení</a:t>
            </a:r>
          </a:p>
          <a:p>
            <a:pPr marL="514350" indent="-514350" algn="just">
              <a:buFont typeface="+mj-lt"/>
              <a:buAutoNum type="arabicPeriod"/>
            </a:pPr>
            <a:r>
              <a:rPr lang="cs-CZ" sz="1600" dirty="0"/>
              <a:t>Diskuse k samotnému tématu </a:t>
            </a:r>
          </a:p>
          <a:p>
            <a:pPr marL="514350" indent="-514350" algn="just">
              <a:buFont typeface="+mj-lt"/>
              <a:buAutoNum type="arabicPeriod"/>
            </a:pPr>
            <a:r>
              <a:rPr lang="cs-CZ" sz="1600" dirty="0"/>
              <a:t>Zpracování a vyhodnocení námětů</a:t>
            </a:r>
          </a:p>
          <a:p>
            <a:pPr algn="just"/>
            <a:endParaRPr lang="cs-CZ" sz="1600" dirty="0"/>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Brainstorming</a:t>
            </a:r>
          </a:p>
        </p:txBody>
      </p:sp>
    </p:spTree>
    <p:extLst>
      <p:ext uri="{BB962C8B-B14F-4D97-AF65-F5344CB8AC3E}">
        <p14:creationId xmlns:p14="http://schemas.microsoft.com/office/powerpoint/2010/main" val="2421547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Účelem je získání prognostických informací nebo názorů od vybrané skupiny expertů vztahujících se k identifikaci nebo předpovědi budoucích událostí, vývojových problémů nebo trendů</a:t>
            </a:r>
          </a:p>
          <a:p>
            <a:pPr algn="just"/>
            <a:r>
              <a:rPr lang="cs-CZ" sz="1600" b="1" i="1" dirty="0"/>
              <a:t>Formy</a:t>
            </a:r>
            <a:r>
              <a:rPr lang="cs-CZ" sz="1600" dirty="0"/>
              <a:t>: </a:t>
            </a:r>
            <a:r>
              <a:rPr lang="cs-CZ" sz="1600" dirty="0" err="1"/>
              <a:t>Conventional</a:t>
            </a:r>
            <a:r>
              <a:rPr lang="cs-CZ" sz="1600" dirty="0"/>
              <a:t> </a:t>
            </a:r>
            <a:r>
              <a:rPr lang="cs-CZ" sz="1600" dirty="0" err="1"/>
              <a:t>Delphi</a:t>
            </a:r>
            <a:r>
              <a:rPr lang="cs-CZ" sz="1600" dirty="0"/>
              <a:t>, Argument </a:t>
            </a:r>
            <a:r>
              <a:rPr lang="cs-CZ" sz="1600" dirty="0" err="1"/>
              <a:t>Delphi</a:t>
            </a:r>
            <a:r>
              <a:rPr lang="cs-CZ" sz="1600" dirty="0"/>
              <a:t>, </a:t>
            </a:r>
            <a:r>
              <a:rPr lang="cs-CZ" sz="1600" dirty="0" err="1"/>
              <a:t>Policy</a:t>
            </a:r>
            <a:r>
              <a:rPr lang="cs-CZ" sz="1600" dirty="0"/>
              <a:t> </a:t>
            </a:r>
            <a:r>
              <a:rPr lang="cs-CZ" sz="1600" dirty="0" err="1"/>
              <a:t>Delphi</a:t>
            </a:r>
            <a:endParaRPr lang="cs-CZ" sz="1600" dirty="0"/>
          </a:p>
          <a:p>
            <a:pPr algn="just"/>
            <a:r>
              <a:rPr lang="cs-CZ" sz="1600" b="1" i="1" dirty="0"/>
              <a:t>Základní principy</a:t>
            </a:r>
            <a:r>
              <a:rPr lang="cs-CZ" sz="1600" dirty="0"/>
              <a:t>: anonymita, interakce, kontrolovaná zpětná vazba, statistické vyhodnocení odpovědí</a:t>
            </a:r>
          </a:p>
          <a:p>
            <a:pPr algn="just"/>
            <a:r>
              <a:rPr lang="cs-CZ" sz="1600" b="1" i="1" dirty="0"/>
              <a:t>Podstata</a:t>
            </a:r>
            <a:r>
              <a:rPr lang="cs-CZ" sz="1600" dirty="0"/>
              <a:t>: </a:t>
            </a:r>
          </a:p>
          <a:p>
            <a:pPr lvl="1" algn="just"/>
            <a:r>
              <a:rPr lang="cs-CZ" sz="1600" dirty="0"/>
              <a:t>Zasílání promyšleně volené série otázek (formalizovaný dotazník)</a:t>
            </a:r>
          </a:p>
          <a:p>
            <a:pPr lvl="1" algn="just"/>
            <a:r>
              <a:rPr lang="cs-CZ" sz="1600" dirty="0"/>
              <a:t>Nezávislí odborníci</a:t>
            </a:r>
          </a:p>
          <a:p>
            <a:pPr lvl="1" algn="just"/>
            <a:r>
              <a:rPr lang="cs-CZ" sz="1600" dirty="0"/>
              <a:t>Opakované zasílání – sblížení názorů</a:t>
            </a:r>
          </a:p>
          <a:p>
            <a:pPr lvl="1" algn="just"/>
            <a:r>
              <a:rPr lang="cs-CZ" sz="1600" dirty="0"/>
              <a:t>Konsenzu je dosaženo teprve nad správným řešením</a:t>
            </a:r>
          </a:p>
          <a:p>
            <a:pPr lvl="1" algn="just"/>
            <a:r>
              <a:rPr lang="cs-CZ" sz="1600" dirty="0"/>
              <a:t>Nahrazuje přímou diskusi nebo seminář</a:t>
            </a:r>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Metoda DELPHI</a:t>
            </a:r>
          </a:p>
        </p:txBody>
      </p:sp>
    </p:spTree>
    <p:extLst>
      <p:ext uri="{BB962C8B-B14F-4D97-AF65-F5344CB8AC3E}">
        <p14:creationId xmlns:p14="http://schemas.microsoft.com/office/powerpoint/2010/main" val="194040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Využívána v případě existence nekontinuálních změn v okolí podniku.</a:t>
            </a:r>
          </a:p>
          <a:p>
            <a:pPr algn="just"/>
            <a:r>
              <a:rPr lang="cs-CZ" sz="1600" b="1" dirty="0"/>
              <a:t>Scénář</a:t>
            </a:r>
            <a:r>
              <a:rPr lang="cs-CZ" sz="1600" dirty="0"/>
              <a:t> je obraz uspořádaný ze všech dosažitelných a významných prognóz a informací. orientační, kontextově závislý popis možné budoucí situace, která vede z výchozího (současného) stavu skrze logické souvislosti řetězce událostí k předpokládanému stavu konečné situace </a:t>
            </a:r>
          </a:p>
          <a:p>
            <a:pPr algn="just"/>
            <a:r>
              <a:rPr lang="cs-CZ" sz="1600" dirty="0"/>
              <a:t>Cílem scénářů je určit kritické okamžiky vývoje, u který je třeba uskutečnit zásadní rozhodnutí.</a:t>
            </a:r>
          </a:p>
          <a:p>
            <a:pPr algn="just"/>
            <a:endParaRPr lang="cs-CZ" sz="1600" dirty="0"/>
          </a:p>
          <a:p>
            <a:pPr algn="just"/>
            <a:r>
              <a:rPr lang="cs-CZ" sz="1600" dirty="0"/>
              <a:t>Základní skupiny scénářů:</a:t>
            </a:r>
          </a:p>
          <a:p>
            <a:pPr lvl="1" algn="just"/>
            <a:r>
              <a:rPr lang="cs-CZ" sz="1600" dirty="0"/>
              <a:t>Scénáře možných událostí</a:t>
            </a:r>
          </a:p>
          <a:p>
            <a:pPr lvl="1" algn="just"/>
            <a:r>
              <a:rPr lang="cs-CZ" sz="1600" dirty="0"/>
              <a:t>Simulační scénáře</a:t>
            </a:r>
          </a:p>
          <a:p>
            <a:pPr lvl="1" algn="just"/>
            <a:r>
              <a:rPr lang="cs-CZ" sz="1600" dirty="0"/>
              <a:t>Scénáře stavu okolí</a:t>
            </a:r>
          </a:p>
          <a:p>
            <a:pPr lvl="1" algn="just"/>
            <a:r>
              <a:rPr lang="cs-CZ" sz="1600" dirty="0"/>
              <a:t>Scénáře procesu okolí</a:t>
            </a:r>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Metoda scénářů</a:t>
            </a:r>
          </a:p>
        </p:txBody>
      </p:sp>
    </p:spTree>
    <p:extLst>
      <p:ext uri="{BB962C8B-B14F-4D97-AF65-F5344CB8AC3E}">
        <p14:creationId xmlns:p14="http://schemas.microsoft.com/office/powerpoint/2010/main" val="2709884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07504" y="771550"/>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Spíše než pojem bližší podnikatelské prostředí se používá pojem trh nebo odvětví, nebo také </a:t>
            </a:r>
            <a:r>
              <a:rPr lang="cs-CZ" sz="1600" dirty="0" err="1"/>
              <a:t>mezoprostředí</a:t>
            </a:r>
            <a:r>
              <a:rPr lang="cs-CZ" sz="1600" dirty="0"/>
              <a:t>. Někteří autoři začleňují toto prostředí do mikroprostředí, tj. do interního prostředí podniku. </a:t>
            </a:r>
          </a:p>
          <a:p>
            <a:pPr algn="just"/>
            <a:r>
              <a:rPr lang="cs-CZ" sz="1600" dirty="0"/>
              <a:t>Základní charakteristikou tohoto podnikatelského prostředí je to, že podniky mohou ovlivňovat subjekty a síly tohoto podnikatelského prostředí. Toto ovlivňování je cílené a záměrné. </a:t>
            </a:r>
          </a:p>
          <a:p>
            <a:pPr algn="just"/>
            <a:r>
              <a:rPr lang="cs-CZ" sz="1600" dirty="0"/>
              <a:t>Tržní prostředí můžeme označit jako úroveň transakční, protože právě v tomto prostředí dochází k transakcím spojených s realizací podnikatelských aktivit.</a:t>
            </a:r>
          </a:p>
          <a:p>
            <a:pPr algn="just"/>
            <a:r>
              <a:rPr lang="cs-CZ" sz="1600" dirty="0"/>
              <a:t>Subjekty tržního prostředí zahrnují skupiny lidí nebo organizace mající bezprostřední vztah ke konkrétnímu podnikatelskému subjektu. Mezi subjekty tržního prostředí patří: zákazníci, konkurence, distribuční články, veřejnost, vnější </a:t>
            </a:r>
            <a:r>
              <a:rPr lang="cs-CZ" sz="1600" dirty="0" err="1"/>
              <a:t>ovlivňovatelé</a:t>
            </a:r>
            <a:r>
              <a:rPr lang="cs-CZ" sz="1600" dirty="0"/>
              <a:t>.</a:t>
            </a:r>
          </a:p>
          <a:p>
            <a:pPr algn="just"/>
            <a:r>
              <a:rPr lang="cs-CZ" sz="1600" dirty="0"/>
              <a:t>Analýza tržního prostředí se zaměřuje na hodnocení základních parametrů trhu a situaci v konkrétním odvětví. Proto analýzu tržního prostředí lze rozdělit na analýzu odvětví a analýzu trhu.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Tržní prostředí</a:t>
            </a:r>
          </a:p>
        </p:txBody>
      </p:sp>
    </p:spTree>
    <p:extLst>
      <p:ext uri="{BB962C8B-B14F-4D97-AF65-F5344CB8AC3E}">
        <p14:creationId xmlns:p14="http://schemas.microsoft.com/office/powerpoint/2010/main" val="3721645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500" b="1" dirty="0"/>
              <a:t>Trh</a:t>
            </a:r>
            <a:r>
              <a:rPr lang="cs-CZ" sz="1500" dirty="0"/>
              <a:t> představuje, z pohledu podniku a marketingového chápání, skupinu zákazníků podniku, ať už cílových nebo potenciálních. </a:t>
            </a:r>
          </a:p>
          <a:p>
            <a:pPr algn="just"/>
            <a:r>
              <a:rPr lang="cs-CZ" sz="1500" dirty="0"/>
              <a:t>Podle typu zákazníků rozlišujeme trh spotřebitelský a trh organizací. </a:t>
            </a:r>
            <a:r>
              <a:rPr lang="cs-CZ" sz="1500" i="1" dirty="0"/>
              <a:t>Na trhu spotřebitelském </a:t>
            </a:r>
            <a:r>
              <a:rPr lang="cs-CZ" sz="1500" dirty="0"/>
              <a:t>se pohybují jednotlivci a domácnosti, které nakupují produkty a služby za účelem spotřeby (hovoříme o nich jako o konečných spotřebitelích). </a:t>
            </a:r>
            <a:r>
              <a:rPr lang="cs-CZ" sz="1500" i="1" dirty="0"/>
              <a:t>Na trhu organizací </a:t>
            </a:r>
            <a:r>
              <a:rPr lang="cs-CZ" sz="1500" dirty="0"/>
              <a:t>působí podniky, organizace, které nakupují zboží a služby za účelem dalšího prodeje (obchodní podniky), přepracování (výrobní podniky) nebo užití pro společnost (vláda, neziskové organizace). Odvětví pak produkuje a poté prodává výrobky a služby pro zákazníky s cílem uspokojení jejich potřeb.</a:t>
            </a:r>
          </a:p>
          <a:p>
            <a:r>
              <a:rPr lang="cs-CZ" sz="1500" i="1" dirty="0" err="1"/>
              <a:t>Kotler</a:t>
            </a:r>
            <a:r>
              <a:rPr lang="cs-CZ" sz="1500" i="1" dirty="0"/>
              <a:t> a Keller </a:t>
            </a:r>
            <a:r>
              <a:rPr lang="cs-CZ" sz="1500" dirty="0"/>
              <a:t>(2013, s. 38) člení trhy do pěti skupin, které jsou vzájemně provázány určitými vazbami směny a probíhají mezi nimi toky: trh zdrojů (trh surovin, práce a peněz), trh výrobců, trh prostředníků, spotřební trh a vládní trh. </a:t>
            </a:r>
          </a:p>
          <a:p>
            <a:r>
              <a:rPr lang="cs-CZ" sz="1500" i="1" dirty="0"/>
              <a:t>Michael E. Porter </a:t>
            </a:r>
            <a:r>
              <a:rPr lang="cs-CZ" sz="1500" dirty="0"/>
              <a:t>rozdělil trh (na základě životního cyklu odvětví, míry koncentrace podniků v odvětví, fází cyklu produktu a míře vystavení trhu mezinárodní konkurenci) na pět typů (Jakubíková 2013, s. 160): trhy nově vznikající, rostoucí trhy, dospělé a upadající trhy, globální trhy.</a:t>
            </a:r>
          </a:p>
          <a:p>
            <a:pPr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Trh</a:t>
            </a:r>
          </a:p>
        </p:txBody>
      </p:sp>
    </p:spTree>
    <p:extLst>
      <p:ext uri="{BB962C8B-B14F-4D97-AF65-F5344CB8AC3E}">
        <p14:creationId xmlns:p14="http://schemas.microsoft.com/office/powerpoint/2010/main" val="1794502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Odvětví</a:t>
            </a:r>
            <a:r>
              <a:rPr lang="cs-CZ" sz="1600" dirty="0"/>
              <a:t> je konkrétní oblast podnikatelského působení podniku. Odvětví zahrnuje podniky s velice podobnými činnostmi. Odvětví pak produkuje a poté prodává výrobky a služby pro zákazníky s cílem uspokojení jejich potřeb.</a:t>
            </a:r>
          </a:p>
          <a:p>
            <a:pPr algn="just"/>
            <a:r>
              <a:rPr lang="cs-CZ" sz="1600" dirty="0"/>
              <a:t>Odvětví je tak představováno specifickou skupinou podniků, které operují v témže sektoru ekonomiky. Přičemž sektor je jedním ze základních elementů každé národní ekonomiky. Ekonomika se zpravidla člení podle základních činností, které se v ní odehrávají, na čtyři sektory: primární, sekundární, terciární, kvartérní.</a:t>
            </a:r>
          </a:p>
          <a:p>
            <a:pPr algn="just"/>
            <a:r>
              <a:rPr lang="cs-CZ" sz="1600" dirty="0"/>
              <a:t>Odvětví, resp. ekonomické činnosti jsou v ČR i v rámci Evropské unie povinně zatřiďovány podle klasifikace NACE-CZ, která je odvozena z mezinárodní klasifikace ISIC (Mezinárodní klasifikace všech ekonomických činností), kterou používá mezinárodní organizace OSN.</a:t>
            </a:r>
          </a:p>
          <a:p>
            <a:pPr algn="just"/>
            <a:r>
              <a:rPr lang="cs-CZ" sz="1600" dirty="0"/>
              <a:t>Postavení jednotlivých odvětví v ekonomice státu pak vyjadřuje odvětvová struktura, kterou tvoří jednotlivé ekonomické činnosti podle NACE-CZ a vztahy mezi nimi.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Odvětví</a:t>
            </a:r>
          </a:p>
        </p:txBody>
      </p:sp>
    </p:spTree>
    <p:extLst>
      <p:ext uri="{BB962C8B-B14F-4D97-AF65-F5344CB8AC3E}">
        <p14:creationId xmlns:p14="http://schemas.microsoft.com/office/powerpoint/2010/main" val="1600348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Analýza tržního prostředí probíhá ve dvou rovinách. </a:t>
            </a:r>
            <a:r>
              <a:rPr lang="cs-CZ" sz="1600" b="1" dirty="0"/>
              <a:t>Analýzy odvětví </a:t>
            </a:r>
            <a:r>
              <a:rPr lang="cs-CZ" sz="1600" dirty="0"/>
              <a:t>se zaměřují na identifikaci hlavních konkurentů daného podniku, jejich sílu a celkovou strukturu odvětví. </a:t>
            </a:r>
            <a:r>
              <a:rPr lang="cs-CZ" sz="1600" b="1" dirty="0"/>
              <a:t>Analýza trhu </a:t>
            </a:r>
            <a:r>
              <a:rPr lang="cs-CZ" sz="1600" dirty="0"/>
              <a:t>se poté zaměřuje na specifikaci a popis zákazníků a zákaznických skupin. Informačními zdroji k analýze tržního prostředí jsou především sekundární informace vztahující se k cílovému trhu, primární informace získané výzkumem, informace z  informačního systému podniku.</a:t>
            </a:r>
          </a:p>
          <a:p>
            <a:pPr algn="just"/>
            <a:r>
              <a:rPr lang="cs-CZ" sz="1600" dirty="0"/>
              <a:t>Metody analýzy odvětví a trhu:</a:t>
            </a:r>
          </a:p>
          <a:p>
            <a:pPr lvl="1" algn="just"/>
            <a:r>
              <a:rPr lang="cs-CZ" sz="1600" dirty="0"/>
              <a:t>Analýza odvětví – hybné síly odvětví, atraktivita odvětví</a:t>
            </a:r>
          </a:p>
          <a:p>
            <a:pPr lvl="1" algn="just"/>
            <a:r>
              <a:rPr lang="cs-CZ" sz="1600" dirty="0"/>
              <a:t>Analýza konkurence – Porter, mapa konkurenčních skupin</a:t>
            </a:r>
          </a:p>
          <a:p>
            <a:pPr lvl="1" algn="just"/>
            <a:r>
              <a:rPr lang="cs-CZ" sz="1600" dirty="0"/>
              <a:t>Analýza zákazníků</a:t>
            </a:r>
          </a:p>
          <a:p>
            <a:pPr lvl="1" algn="just"/>
            <a:r>
              <a:rPr lang="cs-CZ" sz="1600" dirty="0"/>
              <a:t>Výzkum trhu</a:t>
            </a:r>
          </a:p>
          <a:p>
            <a:pPr lvl="1" algn="just"/>
            <a:r>
              <a:rPr lang="cs-CZ" sz="1600" dirty="0"/>
              <a:t>Strategické mapy</a:t>
            </a:r>
          </a:p>
          <a:p>
            <a:pPr lvl="1" algn="just"/>
            <a:r>
              <a:rPr lang="cs-CZ" sz="1600" dirty="0"/>
              <a:t>Analýza globalizačních trendů</a:t>
            </a:r>
          </a:p>
          <a:p>
            <a:pPr lvl="1" algn="just"/>
            <a:r>
              <a:rPr lang="cs-CZ" sz="1600" dirty="0"/>
              <a:t>Analýza strategické mezery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Metody analýzy odvětví a trhu</a:t>
            </a:r>
          </a:p>
        </p:txBody>
      </p:sp>
    </p:spTree>
    <p:extLst>
      <p:ext uri="{BB962C8B-B14F-4D97-AF65-F5344CB8AC3E}">
        <p14:creationId xmlns:p14="http://schemas.microsoft.com/office/powerpoint/2010/main" val="1745224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2753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Objektem analýzy odvětví jsou podnikatelské subjekty v konkrétním odvětví. Analýza odvětví pak má za cíl popsat strukturu konkrétního odvětví, identifikovat hlavní hybné síly odvětví, zhodnotit atraktivitu odvětví a úroveň odvětví.</a:t>
            </a:r>
          </a:p>
          <a:p>
            <a:pPr algn="just"/>
            <a:r>
              <a:rPr lang="cs-CZ" sz="1600" b="1" dirty="0"/>
              <a:t>Odvětvová struktura</a:t>
            </a:r>
            <a:r>
              <a:rPr lang="cs-CZ" sz="1600" dirty="0"/>
              <a:t> sleduje základní charakteristiky konkrétního odvětví :</a:t>
            </a:r>
          </a:p>
          <a:p>
            <a:pPr lvl="1" algn="just"/>
            <a:r>
              <a:rPr lang="cs-CZ" sz="1400" dirty="0"/>
              <a:t>počet a velikosti podniků v odvětví;</a:t>
            </a:r>
          </a:p>
          <a:p>
            <a:pPr lvl="1" algn="just"/>
            <a:r>
              <a:rPr lang="cs-CZ" sz="1400" dirty="0"/>
              <a:t>typy produktů a služeb na daném odvětví;</a:t>
            </a:r>
          </a:p>
          <a:p>
            <a:pPr lvl="1" algn="just"/>
            <a:r>
              <a:rPr lang="cs-CZ" sz="1400" dirty="0"/>
              <a:t>sílu jednotlivých podniků v daném odvětví;</a:t>
            </a:r>
          </a:p>
          <a:p>
            <a:pPr lvl="1" algn="just"/>
            <a:r>
              <a:rPr lang="cs-CZ" sz="1400" dirty="0"/>
              <a:t>velikost tržních bariér daného odvětví.</a:t>
            </a:r>
          </a:p>
          <a:p>
            <a:pPr algn="just"/>
            <a:r>
              <a:rPr lang="cs-CZ" sz="1600" b="1" dirty="0"/>
              <a:t>Analýza hybných sil</a:t>
            </a:r>
            <a:r>
              <a:rPr lang="cs-CZ" sz="1600" dirty="0"/>
              <a:t> odvětví má za účel vymezit síly v odvětví, které jsou určující pro podnik v konkrétním odvětví. Postup při analýze hybných sil odvětví zahrnuje tyto kroky :</a:t>
            </a:r>
          </a:p>
          <a:p>
            <a:pPr lvl="1" algn="just"/>
            <a:r>
              <a:rPr lang="cs-CZ" sz="1400" dirty="0"/>
              <a:t>definování relevantního odvětví;</a:t>
            </a:r>
          </a:p>
          <a:p>
            <a:pPr lvl="1" algn="just"/>
            <a:r>
              <a:rPr lang="cs-CZ" sz="1400" dirty="0"/>
              <a:t>identifikace klíčových hráčů, sil v jednotlivých skupinách podle </a:t>
            </a:r>
            <a:r>
              <a:rPr lang="cs-CZ" sz="1400" dirty="0" err="1"/>
              <a:t>Porterovy</a:t>
            </a:r>
            <a:r>
              <a:rPr lang="cs-CZ" sz="1400" dirty="0"/>
              <a:t> analýzy konkurence;</a:t>
            </a:r>
          </a:p>
          <a:p>
            <a:pPr lvl="1" algn="just"/>
            <a:r>
              <a:rPr lang="cs-CZ" sz="1400" dirty="0"/>
              <a:t>určení síly jednotlivých sil a zdrojů jejich síly;</a:t>
            </a:r>
          </a:p>
          <a:p>
            <a:pPr lvl="1" algn="just"/>
            <a:r>
              <a:rPr lang="cs-CZ" sz="1400" dirty="0"/>
              <a:t>zhodnocení celkové struktury odvětví.</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Metody analýzy odvětví I</a:t>
            </a:r>
          </a:p>
        </p:txBody>
      </p:sp>
    </p:spTree>
    <p:extLst>
      <p:ext uri="{BB962C8B-B14F-4D97-AF65-F5344CB8AC3E}">
        <p14:creationId xmlns:p14="http://schemas.microsoft.com/office/powerpoint/2010/main" val="2302022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lvl="1" indent="-342900" algn="just">
              <a:buFont typeface="Arial" panose="020B0604020202020204" pitchFamily="34" charset="0"/>
              <a:buChar char="•"/>
            </a:pPr>
            <a:r>
              <a:rPr lang="cs-CZ" sz="2000" dirty="0"/>
              <a:t>Udržitelná konkurenční výhoda</a:t>
            </a:r>
          </a:p>
          <a:p>
            <a:pPr marL="342900" lvl="1" indent="-342900" algn="just">
              <a:buFont typeface="Arial" panose="020B0604020202020204" pitchFamily="34" charset="0"/>
              <a:buChar char="•"/>
            </a:pPr>
            <a:r>
              <a:rPr lang="cs-CZ" sz="2000" dirty="0"/>
              <a:t>Konkurenční nevýhoda</a:t>
            </a:r>
          </a:p>
          <a:p>
            <a:pPr marL="342900" lvl="1" indent="-342900" algn="just">
              <a:buFont typeface="Arial" panose="020B0604020202020204" pitchFamily="34" charset="0"/>
              <a:buChar char="•"/>
            </a:pPr>
            <a:r>
              <a:rPr lang="cs-CZ" sz="2000" dirty="0"/>
              <a:t>Konkurenční parita</a:t>
            </a:r>
          </a:p>
          <a:p>
            <a:pPr marL="342900" lvl="1" indent="-342900" algn="just">
              <a:buFont typeface="Arial" panose="020B0604020202020204" pitchFamily="34" charset="0"/>
              <a:buChar char="•"/>
            </a:pPr>
            <a:endParaRPr lang="cs-CZ" sz="1600" b="1" dirty="0"/>
          </a:p>
          <a:p>
            <a:pPr marL="342900" lvl="1" indent="-342900" algn="just">
              <a:buFont typeface="Arial" panose="020B0604020202020204" pitchFamily="34" charset="0"/>
              <a:buChar char="•"/>
            </a:pPr>
            <a:r>
              <a:rPr lang="cs-CZ" sz="2000" b="1" dirty="0"/>
              <a:t>Strategické umístění</a:t>
            </a:r>
            <a:r>
              <a:rPr lang="cs-CZ" sz="2000" dirty="0"/>
              <a:t>: vyšší hodnota x náklady – </a:t>
            </a:r>
            <a:r>
              <a:rPr lang="cs-CZ" sz="2000" b="1" dirty="0"/>
              <a:t>ekonomický přínos</a:t>
            </a:r>
            <a:r>
              <a:rPr lang="cs-CZ" sz="2000" dirty="0"/>
              <a:t> (největší rozdíl) – </a:t>
            </a:r>
            <a:r>
              <a:rPr lang="cs-CZ" sz="2000" b="1" dirty="0"/>
              <a:t>kompromis</a:t>
            </a:r>
            <a:r>
              <a:rPr lang="cs-CZ" sz="2000" dirty="0"/>
              <a:t> </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336704" cy="507703"/>
          </a:xfrm>
        </p:spPr>
        <p:txBody>
          <a:bodyPr/>
          <a:lstStyle/>
          <a:p>
            <a:r>
              <a:rPr lang="cs-CZ" dirty="0"/>
              <a:t>Strategie a konkurenční výhoda</a:t>
            </a:r>
          </a:p>
        </p:txBody>
      </p:sp>
    </p:spTree>
    <p:extLst>
      <p:ext uri="{BB962C8B-B14F-4D97-AF65-F5344CB8AC3E}">
        <p14:creationId xmlns:p14="http://schemas.microsoft.com/office/powerpoint/2010/main" val="818428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5124"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err="1"/>
              <a:t>Porterova</a:t>
            </a:r>
            <a:r>
              <a:rPr lang="cs-CZ" sz="1600" b="1" dirty="0"/>
              <a:t> analýza pěti konkurenčních sil</a:t>
            </a:r>
            <a:r>
              <a:rPr lang="cs-CZ" sz="1600" dirty="0"/>
              <a:t> hodnotí konkurenční síly v daném odvětví, které ovlivňují dlouhodobou ziskovou přitažlivost konkrétního odvětví. K hodnoceným konkurenčním silám patří (Porter, 1994):</a:t>
            </a:r>
          </a:p>
          <a:p>
            <a:pPr lvl="1" algn="just"/>
            <a:r>
              <a:rPr lang="cs-CZ" sz="1400" b="1" dirty="0"/>
              <a:t>Stávající konkurenti</a:t>
            </a:r>
            <a:r>
              <a:rPr lang="cs-CZ" sz="1400" dirty="0"/>
              <a:t> – jejich schopnost ovlivnit cenu a nabízené množství daného výrobku/služby.</a:t>
            </a:r>
          </a:p>
          <a:p>
            <a:pPr lvl="1" algn="just"/>
            <a:r>
              <a:rPr lang="cs-CZ" sz="1400" b="1" dirty="0"/>
              <a:t>Potenciální konkurenti</a:t>
            </a:r>
            <a:r>
              <a:rPr lang="cs-CZ" sz="1400" dirty="0"/>
              <a:t> – možnost, že vstoupí na trh a ovlivní cenu a nabízené množství daného výrobku/služby.</a:t>
            </a:r>
          </a:p>
          <a:p>
            <a:pPr lvl="1" algn="just"/>
            <a:r>
              <a:rPr lang="cs-CZ" sz="1400" b="1" dirty="0"/>
              <a:t>Dodavatelé</a:t>
            </a:r>
            <a:r>
              <a:rPr lang="cs-CZ" sz="1400" dirty="0"/>
              <a:t> – jejich schopnost ovlivnit cenu a nabízené množství potřebných vstupů.</a:t>
            </a:r>
          </a:p>
          <a:p>
            <a:pPr lvl="1" algn="just"/>
            <a:r>
              <a:rPr lang="cs-CZ" sz="1400" b="1" dirty="0"/>
              <a:t>Kupující</a:t>
            </a:r>
            <a:r>
              <a:rPr lang="cs-CZ" sz="1400" dirty="0"/>
              <a:t> – jejich schopnost ovlivnit cenu a poptávané množství daného výrobku/služby.</a:t>
            </a:r>
          </a:p>
          <a:p>
            <a:pPr lvl="1" algn="just"/>
            <a:r>
              <a:rPr lang="cs-CZ" sz="1400" b="1" dirty="0"/>
              <a:t>Substituty </a:t>
            </a:r>
            <a:r>
              <a:rPr lang="cs-CZ" sz="1400" dirty="0"/>
              <a:t>– cena a nabízené množství výrobků/služeb aspoň částečně schopných nahradit daný výrobek/službu.</a:t>
            </a:r>
          </a:p>
          <a:p>
            <a:pPr lvl="0" algn="just"/>
            <a:r>
              <a:rPr lang="cs-CZ" sz="1600" dirty="0"/>
              <a:t>V souvislosti s výraznými změnami v podnikatelském prostředí, dochází k určitým modifikacím tohoto tradičního modelu konkurenčních sil. Například se přidává šestá síla, a to komplementární produkty</a:t>
            </a:r>
          </a:p>
          <a:p>
            <a:pPr marL="457200" lvl="1" indent="0" algn="just">
              <a:buNone/>
            </a:pP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Metody analýzy odvětví II</a:t>
            </a:r>
          </a:p>
        </p:txBody>
      </p:sp>
    </p:spTree>
    <p:extLst>
      <p:ext uri="{BB962C8B-B14F-4D97-AF65-F5344CB8AC3E}">
        <p14:creationId xmlns:p14="http://schemas.microsoft.com/office/powerpoint/2010/main" val="3159566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00600" cy="507703"/>
          </a:xfrm>
        </p:spPr>
        <p:txBody>
          <a:bodyPr/>
          <a:lstStyle/>
          <a:p>
            <a:r>
              <a:rPr lang="cs-CZ" dirty="0" err="1"/>
              <a:t>Porterova</a:t>
            </a:r>
            <a:r>
              <a:rPr lang="cs-CZ" dirty="0"/>
              <a:t> analýza pěti konkurenčních sil</a:t>
            </a:r>
          </a:p>
        </p:txBody>
      </p:sp>
      <p:pic>
        <p:nvPicPr>
          <p:cNvPr id="5" name="Obrázek 4" descr="Porter_5_sil.jpg"/>
          <p:cNvPicPr/>
          <p:nvPr/>
        </p:nvPicPr>
        <p:blipFill>
          <a:blip r:embed="rId2" cstate="print"/>
          <a:stretch>
            <a:fillRect/>
          </a:stretch>
        </p:blipFill>
        <p:spPr>
          <a:xfrm>
            <a:off x="683568" y="843558"/>
            <a:ext cx="6912768" cy="3672408"/>
          </a:xfrm>
          <a:prstGeom prst="rect">
            <a:avLst/>
          </a:prstGeom>
        </p:spPr>
      </p:pic>
    </p:spTree>
    <p:extLst>
      <p:ext uri="{BB962C8B-B14F-4D97-AF65-F5344CB8AC3E}">
        <p14:creationId xmlns:p14="http://schemas.microsoft.com/office/powerpoint/2010/main" val="11086555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Atraktivita odvětví</a:t>
            </a:r>
            <a:r>
              <a:rPr lang="cs-CZ" sz="1600" dirty="0"/>
              <a:t> představuje multikriteriální hodnocení daného odvětví na základě vybraných faktorů a jejich váženého hodnocení. Váchal a Váchalová (2001) uvádějí, že těchto faktorů je 15 a hodnotí se pomocí stupnice 1 až 10. Čím je atraktivita vyšší, tak tím větší možnost má podnik uplatnit své zdroje a schopnosti. Různí autoři zahrnují do faktorů hodnotících atraktivitu odvětví různé prvky. </a:t>
            </a:r>
          </a:p>
          <a:p>
            <a:pPr algn="just"/>
            <a:r>
              <a:rPr lang="cs-CZ" sz="1600" b="1" i="1" dirty="0"/>
              <a:t>Faktory atraktivity dle </a:t>
            </a:r>
            <a:r>
              <a:rPr lang="cs-CZ" sz="1600" b="1" i="1" dirty="0" err="1"/>
              <a:t>Shrivastava</a:t>
            </a:r>
            <a:r>
              <a:rPr lang="cs-CZ" sz="1600" b="1" dirty="0"/>
              <a:t> </a:t>
            </a:r>
            <a:r>
              <a:rPr lang="cs-CZ" sz="1600" dirty="0"/>
              <a:t>(1994) – faktory trhu (velikost trhu, velikost klíčových segmentů, roční míra růstu, různorodost trhu, citlivost na cenu a vnější faktory, cykličnost a sezónnost), faktory konkurence (míra a typ konkurence, vstupy a výstupy, změny podílů, substituce novou technologií, míra a typy integrace, způsob oceňování výrobků), finanční a ekonomické faktory (marže, faktory finanční páky, bariéry vstupu a výstupu, využití kapacity), technologické faktory (dospělost a nestálost, komplexnost, diferenciace, patenty a autorská práva, potřebná technologie výroby), </a:t>
            </a:r>
            <a:r>
              <a:rPr lang="cs-CZ" sz="1600" dirty="0" err="1"/>
              <a:t>socio</a:t>
            </a:r>
            <a:r>
              <a:rPr lang="cs-CZ" sz="1600" dirty="0"/>
              <a:t>-politické faktory prostředí (společenské postoje a trendy, zákony a vládní regulace, vliv zájmových skupin a vládních představitelů, lidský faktor).</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Metody analýzy odvětví III</a:t>
            </a:r>
          </a:p>
        </p:txBody>
      </p:sp>
    </p:spTree>
    <p:extLst>
      <p:ext uri="{BB962C8B-B14F-4D97-AF65-F5344CB8AC3E}">
        <p14:creationId xmlns:p14="http://schemas.microsoft.com/office/powerpoint/2010/main" val="1103225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i="1" dirty="0"/>
              <a:t>Faktory atraktivity dle Sedláčkové</a:t>
            </a:r>
            <a:r>
              <a:rPr lang="cs-CZ" sz="1600" b="1" dirty="0"/>
              <a:t> </a:t>
            </a:r>
            <a:r>
              <a:rPr lang="cs-CZ" sz="1600" dirty="0"/>
              <a:t>(2000) – velikost trhu, růstový potenciál, etapa životního cyklu, struktura odvětví, vliv hybných </a:t>
            </a:r>
            <a:r>
              <a:rPr lang="cs-CZ" sz="1600" dirty="0" err="1"/>
              <a:t>změnotvorných</a:t>
            </a:r>
            <a:r>
              <a:rPr lang="cs-CZ" sz="1600" dirty="0"/>
              <a:t> sil, pravděpodobnost vstupu nebo odchodu velkého podniku, nároky na kapitál, stabilita poptávky, technologická úroveň a inovace, nákladové podmínky, intenzita konkurenčního boje v odvětví, legislativní, politické a jiné regulace odvětví.</a:t>
            </a:r>
          </a:p>
          <a:p>
            <a:pPr algn="just"/>
            <a:endParaRPr lang="cs-CZ" sz="1600" dirty="0"/>
          </a:p>
          <a:p>
            <a:pPr lvl="0" algn="just"/>
            <a:r>
              <a:rPr lang="cs-CZ" sz="1600" b="1" i="1" dirty="0"/>
              <a:t>Faktory atraktivity dle Tiché a Hrona </a:t>
            </a:r>
            <a:r>
              <a:rPr lang="cs-CZ" sz="1600" dirty="0"/>
              <a:t>(2003) – růstový potenciál, diversita trhu, ziskovost, exponovanost, koncentrace, odbyt, specializace, značka, distribuce, cenová politika, nákladová pozice, služby, technologie, integrace, možnost vstupu a výstupu.</a:t>
            </a:r>
          </a:p>
          <a:p>
            <a:pPr lvl="0" algn="just"/>
            <a:endParaRPr lang="cs-CZ" sz="1600" dirty="0"/>
          </a:p>
          <a:p>
            <a:pPr algn="just"/>
            <a:r>
              <a:rPr lang="cs-CZ" sz="1600" b="1" i="1" dirty="0"/>
              <a:t>Faktory atraktivity dle Kováře</a:t>
            </a:r>
            <a:r>
              <a:rPr lang="cs-CZ" sz="1600" b="1" dirty="0"/>
              <a:t> </a:t>
            </a:r>
            <a:r>
              <a:rPr lang="cs-CZ" sz="1600" dirty="0"/>
              <a:t>– velikost trhu, trendy růstu trhu (politické, ekonomické, sociální a technické), ziskovost trhu (nedostatek kupní síly, nedostatečná síla dodavatelů, intenzita vnitřní rivality), zranitelnost trhu (hrozba nových vstupů, dostupnost efektivních substitučních výrobků).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Metody analýzy odvětví IV</a:t>
            </a:r>
          </a:p>
        </p:txBody>
      </p:sp>
    </p:spTree>
    <p:extLst>
      <p:ext uri="{BB962C8B-B14F-4D97-AF65-F5344CB8AC3E}">
        <p14:creationId xmlns:p14="http://schemas.microsoft.com/office/powerpoint/2010/main" val="4145291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i="1" dirty="0"/>
              <a:t>Faktory atraktivity dle </a:t>
            </a:r>
            <a:r>
              <a:rPr lang="cs-CZ" sz="1600" b="1" i="1" dirty="0" err="1"/>
              <a:t>Portera</a:t>
            </a:r>
            <a:r>
              <a:rPr lang="cs-CZ" sz="1600" b="1" dirty="0"/>
              <a:t> </a:t>
            </a:r>
            <a:r>
              <a:rPr lang="cs-CZ" sz="1600" dirty="0"/>
              <a:t>– zisky převyšující náklady na vstup, příležitost růstu, překážky vstupu do odvětví, investiční náklady nezbytné pro zapojení se do nového podnikání, dodatečné investice na překonání dalších překážek vstupu, očekávané náklady způsobené odvetou členů odvětví vůči vstupu, očekávané hotovostní toky spojené s přítomností v odvětví, možnost pro nový podnik si v odvětví vytvořit dlouhodobě obranyschopnou pozici atd. </a:t>
            </a:r>
          </a:p>
          <a:p>
            <a:pPr algn="just"/>
            <a:r>
              <a:rPr lang="cs-CZ" sz="1600" dirty="0"/>
              <a:t>K hodnocení úrovně a vyspělosti odvětví se používá metoda Michaela E. </a:t>
            </a:r>
            <a:r>
              <a:rPr lang="cs-CZ" sz="1600" dirty="0" err="1"/>
              <a:t>Portera</a:t>
            </a:r>
            <a:r>
              <a:rPr lang="cs-CZ" sz="1600" dirty="0"/>
              <a:t> nazývaná jako tzv. </a:t>
            </a:r>
            <a:r>
              <a:rPr lang="cs-CZ" sz="1600" b="1" dirty="0" err="1"/>
              <a:t>Porterův</a:t>
            </a:r>
            <a:r>
              <a:rPr lang="cs-CZ" sz="1600" b="1" dirty="0"/>
              <a:t> diamant</a:t>
            </a:r>
            <a:r>
              <a:rPr lang="cs-CZ" sz="1600" dirty="0"/>
              <a:t>. </a:t>
            </a:r>
            <a:r>
              <a:rPr lang="cs-CZ" sz="1600" dirty="0" err="1"/>
              <a:t>Porterův</a:t>
            </a:r>
            <a:r>
              <a:rPr lang="cs-CZ" sz="1600" dirty="0"/>
              <a:t> diamant vymezuje čtyři základní skupiny faktorů:</a:t>
            </a:r>
          </a:p>
          <a:p>
            <a:pPr lvl="1" algn="just"/>
            <a:r>
              <a:rPr lang="cs-CZ" sz="1600" dirty="0"/>
              <a:t>Podmínky výrobních faktorů (faktor podmínek);</a:t>
            </a:r>
          </a:p>
          <a:p>
            <a:pPr lvl="1" algn="just"/>
            <a:r>
              <a:rPr lang="cs-CZ" sz="1600" dirty="0"/>
              <a:t>Podmínky na straně poptávky (poptávkové podmínky);</a:t>
            </a:r>
          </a:p>
          <a:p>
            <a:pPr lvl="1" algn="just"/>
            <a:r>
              <a:rPr lang="cs-CZ" sz="1600" dirty="0"/>
              <a:t>Související a podpůrná odvětví (příbuzné a podpůrné odvětví);</a:t>
            </a:r>
          </a:p>
          <a:p>
            <a:pPr lvl="1" algn="just"/>
            <a:r>
              <a:rPr lang="cs-CZ" sz="1600" dirty="0"/>
              <a:t>Podniková strategie, struktura a rivalita v odvětví.</a:t>
            </a:r>
          </a:p>
          <a:p>
            <a:pPr algn="just"/>
            <a:r>
              <a:rPr lang="cs-CZ" sz="1600" dirty="0"/>
              <a:t>Někteří autoři, jako třeba </a:t>
            </a:r>
            <a:r>
              <a:rPr lang="cs-CZ" sz="1600" dirty="0" err="1"/>
              <a:t>Kotabe</a:t>
            </a:r>
            <a:r>
              <a:rPr lang="cs-CZ" sz="1600" dirty="0"/>
              <a:t> a </a:t>
            </a:r>
            <a:r>
              <a:rPr lang="cs-CZ" sz="1600" dirty="0" err="1"/>
              <a:t>Helsen</a:t>
            </a:r>
            <a:r>
              <a:rPr lang="cs-CZ" sz="1600" dirty="0"/>
              <a:t> (2014), přidávají k těmto základním faktorům ještě jeden faktor, a to faktor světové ekonomiky.</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Metody analýzy odvětví V</a:t>
            </a:r>
          </a:p>
        </p:txBody>
      </p:sp>
    </p:spTree>
    <p:extLst>
      <p:ext uri="{BB962C8B-B14F-4D97-AF65-F5344CB8AC3E}">
        <p14:creationId xmlns:p14="http://schemas.microsoft.com/office/powerpoint/2010/main" val="3920245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err="1"/>
              <a:t>Porterův</a:t>
            </a:r>
            <a:r>
              <a:rPr lang="cs-CZ" dirty="0"/>
              <a:t> diamant</a:t>
            </a:r>
          </a:p>
        </p:txBody>
      </p:sp>
      <p:sp>
        <p:nvSpPr>
          <p:cNvPr id="4" name="Obdélník 3"/>
          <p:cNvSpPr/>
          <p:nvPr/>
        </p:nvSpPr>
        <p:spPr>
          <a:xfrm>
            <a:off x="3131840" y="1073334"/>
            <a:ext cx="2160240" cy="7914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rgbClr val="000000"/>
                </a:solidFill>
              </a:rPr>
              <a:t>Podniková strategie, struktura a rivalita</a:t>
            </a:r>
          </a:p>
        </p:txBody>
      </p:sp>
      <p:sp>
        <p:nvSpPr>
          <p:cNvPr id="8" name="Obdélník 7"/>
          <p:cNvSpPr/>
          <p:nvPr/>
        </p:nvSpPr>
        <p:spPr>
          <a:xfrm>
            <a:off x="677413" y="2283717"/>
            <a:ext cx="2160240" cy="8772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rgbClr val="000000"/>
                </a:solidFill>
              </a:rPr>
              <a:t>Podmínky výrobních faktorů</a:t>
            </a:r>
          </a:p>
        </p:txBody>
      </p:sp>
      <p:sp>
        <p:nvSpPr>
          <p:cNvPr id="9" name="Obdélník 8"/>
          <p:cNvSpPr/>
          <p:nvPr/>
        </p:nvSpPr>
        <p:spPr>
          <a:xfrm>
            <a:off x="3131840" y="3570388"/>
            <a:ext cx="2160240" cy="8866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rgbClr val="000000"/>
                </a:solidFill>
              </a:rPr>
              <a:t>Související a podpůrná odvětví</a:t>
            </a:r>
          </a:p>
        </p:txBody>
      </p:sp>
      <p:sp>
        <p:nvSpPr>
          <p:cNvPr id="11" name="Obdélník 10"/>
          <p:cNvSpPr/>
          <p:nvPr/>
        </p:nvSpPr>
        <p:spPr>
          <a:xfrm>
            <a:off x="5514155" y="2283717"/>
            <a:ext cx="2160240" cy="8772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rgbClr val="000000"/>
                </a:solidFill>
              </a:rPr>
              <a:t>Podmínky na straně poptávky</a:t>
            </a:r>
          </a:p>
        </p:txBody>
      </p:sp>
      <p:cxnSp>
        <p:nvCxnSpPr>
          <p:cNvPr id="7" name="Přímá spojnice se šipkou 6"/>
          <p:cNvCxnSpPr/>
          <p:nvPr/>
        </p:nvCxnSpPr>
        <p:spPr>
          <a:xfrm flipV="1">
            <a:off x="1757533" y="1442848"/>
            <a:ext cx="1368152" cy="792088"/>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p:nvPr/>
        </p:nvCxnSpPr>
        <p:spPr>
          <a:xfrm flipH="1" flipV="1">
            <a:off x="5292080" y="1366380"/>
            <a:ext cx="1656184" cy="887322"/>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a:endCxn id="9" idx="1"/>
          </p:cNvCxnSpPr>
          <p:nvPr/>
        </p:nvCxnSpPr>
        <p:spPr>
          <a:xfrm>
            <a:off x="1619672" y="3200243"/>
            <a:ext cx="1512168" cy="813490"/>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Přímá spojnice se šipkou 17"/>
          <p:cNvCxnSpPr/>
          <p:nvPr/>
        </p:nvCxnSpPr>
        <p:spPr>
          <a:xfrm flipV="1">
            <a:off x="5364088" y="3209716"/>
            <a:ext cx="1584176" cy="978073"/>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Přímá spojnice se šipkou 19"/>
          <p:cNvCxnSpPr>
            <a:stCxn id="4" idx="2"/>
            <a:endCxn id="9" idx="0"/>
          </p:cNvCxnSpPr>
          <p:nvPr/>
        </p:nvCxnSpPr>
        <p:spPr>
          <a:xfrm>
            <a:off x="4211960" y="1864791"/>
            <a:ext cx="0" cy="1705597"/>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Přímá spojnice se šipkou 21"/>
          <p:cNvCxnSpPr>
            <a:stCxn id="8" idx="3"/>
            <a:endCxn id="11" idx="1"/>
          </p:cNvCxnSpPr>
          <p:nvPr/>
        </p:nvCxnSpPr>
        <p:spPr>
          <a:xfrm>
            <a:off x="2837653" y="2722326"/>
            <a:ext cx="2676502" cy="0"/>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78751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767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Pro analýzu trhu je potřeba si vymezit základní pojmy související s měřením trhu:</a:t>
            </a:r>
          </a:p>
          <a:p>
            <a:pPr lvl="1" algn="just"/>
            <a:r>
              <a:rPr lang="cs-CZ" sz="1600" b="1" dirty="0"/>
              <a:t>Potenciál trhu </a:t>
            </a:r>
            <a:r>
              <a:rPr lang="cs-CZ" sz="1600" dirty="0"/>
              <a:t>je horní limit poptávky uspokojitelné všemi dodavateli na určitém trhu. Tržní potenciál představuje maximum možných nákupů produktů, skupin produktů nebo služeb jako celek během určitého období, zpravidla kalendářního roku.</a:t>
            </a:r>
          </a:p>
          <a:p>
            <a:pPr lvl="1" algn="just"/>
            <a:r>
              <a:rPr lang="cs-CZ" sz="1600" b="1" dirty="0"/>
              <a:t>Velikost trhu </a:t>
            </a:r>
            <a:r>
              <a:rPr lang="cs-CZ" sz="1600" dirty="0"/>
              <a:t>představuje úroveň poptávaného množství uspokojeného všemi dodavateli na určitém trhu během určitého období. Velikost trhu také nazývaná tržní kapacita a je to celková hodnota všech skutečně realizovaných nákupů zákazníky za určité časové období.</a:t>
            </a:r>
          </a:p>
          <a:p>
            <a:pPr lvl="1" algn="just"/>
            <a:r>
              <a:rPr lang="cs-CZ" sz="1600" b="1" dirty="0"/>
              <a:t>Tržní podíl </a:t>
            </a:r>
            <a:r>
              <a:rPr lang="cs-CZ" sz="1600" dirty="0"/>
              <a:t>je úroveň poptávky uspokojené jedním dodavatelem v určitém časovém období. Tržní podíl představuje celkovou hodnotu všech skutečně realizovaných nákupů produktů od jedné společnosti za určité časové období. Tržní podíl se uvádí absolutně nebo relativně vzhledem ke konkurenci.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Měření trhu</a:t>
            </a:r>
          </a:p>
        </p:txBody>
      </p:sp>
    </p:spTree>
    <p:extLst>
      <p:ext uri="{BB962C8B-B14F-4D97-AF65-F5344CB8AC3E}">
        <p14:creationId xmlns:p14="http://schemas.microsoft.com/office/powerpoint/2010/main" val="193400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767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Pokud chápeme trh jako určitou skupinu zákazníků, pak </a:t>
            </a:r>
            <a:r>
              <a:rPr lang="cs-CZ" sz="1600" b="1" dirty="0"/>
              <a:t>analýza zákazníků</a:t>
            </a:r>
            <a:r>
              <a:rPr lang="cs-CZ" sz="1600" dirty="0"/>
              <a:t> slouží k identifikaci zákazníků, kteří přicházejí v úvahu v souvislosti s konkrétní tržní nabídkou, můžeme trh rozdělit (</a:t>
            </a:r>
            <a:r>
              <a:rPr lang="cs-CZ" sz="1600" dirty="0" err="1"/>
              <a:t>Kotler</a:t>
            </a:r>
            <a:r>
              <a:rPr lang="cs-CZ" sz="1600" dirty="0"/>
              <a:t> 2001):</a:t>
            </a:r>
          </a:p>
          <a:p>
            <a:pPr lvl="1" algn="just"/>
            <a:r>
              <a:rPr lang="cs-CZ" sz="1600" i="1" dirty="0"/>
              <a:t>Tržní potenciál</a:t>
            </a:r>
            <a:r>
              <a:rPr lang="cs-CZ" sz="1600" dirty="0"/>
              <a:t>, který je tvořen souborem potenciálních zákazníků projevující zájem o konkrétní tržní nabídku</a:t>
            </a:r>
          </a:p>
          <a:p>
            <a:pPr lvl="1" algn="just"/>
            <a:r>
              <a:rPr lang="cs-CZ" sz="1600" i="1" dirty="0"/>
              <a:t>Disponibilní trh</a:t>
            </a:r>
            <a:r>
              <a:rPr lang="cs-CZ" sz="1600" dirty="0"/>
              <a:t>, který je tvořen potenciálními zákazníky, kteří mají dostatek peněžních prostředků a nabízený produkt je pro ně dostupný.</a:t>
            </a:r>
          </a:p>
          <a:p>
            <a:pPr lvl="1" algn="just"/>
            <a:r>
              <a:rPr lang="cs-CZ" sz="1600" i="1" dirty="0"/>
              <a:t>Kompetenční disponibilní trh</a:t>
            </a:r>
            <a:r>
              <a:rPr lang="cs-CZ" sz="1600" dirty="0"/>
              <a:t>, který je tvořen potenciálními zákazníky s dostatkem peněžních prostředků, kteří jsou kompetentní výrobek používat. </a:t>
            </a:r>
          </a:p>
          <a:p>
            <a:pPr lvl="1" algn="just"/>
            <a:r>
              <a:rPr lang="cs-CZ" sz="1600" i="1" dirty="0"/>
              <a:t>Obsluhovaný (cílový) trh</a:t>
            </a:r>
            <a:r>
              <a:rPr lang="cs-CZ" sz="1600" dirty="0"/>
              <a:t> je tou částí kompetenčního trhu, o kterou se rozhodl podnik usilovat.</a:t>
            </a:r>
          </a:p>
          <a:p>
            <a:pPr lvl="1" algn="just"/>
            <a:r>
              <a:rPr lang="cs-CZ" sz="1600" i="1" dirty="0"/>
              <a:t>Proniknutý trh</a:t>
            </a:r>
            <a:r>
              <a:rPr lang="cs-CZ" sz="1600" dirty="0"/>
              <a:t> tvoří zákazníci, kteří si již zakoupili produkt konkrétního podniku.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Metody analýzy trhu</a:t>
            </a:r>
          </a:p>
        </p:txBody>
      </p:sp>
    </p:spTree>
    <p:extLst>
      <p:ext uri="{BB962C8B-B14F-4D97-AF65-F5344CB8AC3E}">
        <p14:creationId xmlns:p14="http://schemas.microsoft.com/office/powerpoint/2010/main" val="3907467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767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Výzkum trhu představuje specifikaci, shromažďování, analýzu a interpretaci informací sloužící jako podklad pro rozhodování manažera.</a:t>
            </a:r>
          </a:p>
          <a:p>
            <a:pPr algn="just"/>
            <a:r>
              <a:rPr lang="cs-CZ" sz="1600" dirty="0"/>
              <a:t>Výzkum trhu je částí podnikového informačního systému, který je tvořen: interním informačním systémem, externím zpravodajský systémem, výzkumným systémem, systém na podporu rozhodování.</a:t>
            </a:r>
          </a:p>
          <a:p>
            <a:pPr algn="just"/>
            <a:r>
              <a:rPr lang="cs-CZ" sz="1600" b="1" dirty="0"/>
              <a:t>Proces výzkumu trhu </a:t>
            </a:r>
            <a:r>
              <a:rPr lang="cs-CZ" sz="1600" dirty="0"/>
              <a:t>představuje postupné kroky vedoucí od přípravy výzkumu směřující ke skutečné realizaci výzkumu. Přestože se každý výzkum a jeho průběh vyznačuje zvláštnostmi a odlišnostmi, můžeme jej rozdělit do třech základních fází:</a:t>
            </a:r>
          </a:p>
          <a:p>
            <a:pPr lvl="1" algn="just"/>
            <a:r>
              <a:rPr lang="cs-CZ" sz="1600" dirty="0"/>
              <a:t>fáze přípravná – stanovení cíle výzkumu, specifikace výzkumného problému, navržení plánu výzkumu;</a:t>
            </a:r>
          </a:p>
          <a:p>
            <a:pPr lvl="1" algn="just"/>
            <a:r>
              <a:rPr lang="cs-CZ" sz="1600" dirty="0"/>
              <a:t>fáze realizační – sběr informací, analýza dat, přeměna datové struktury do informace;</a:t>
            </a:r>
          </a:p>
          <a:p>
            <a:pPr lvl="1" algn="just"/>
            <a:r>
              <a:rPr lang="cs-CZ" sz="1600" dirty="0"/>
              <a:t>fáze prezentační – písemná a ústní prezentace výsledků výzkumu.</a:t>
            </a:r>
          </a:p>
          <a:p>
            <a:pPr algn="just"/>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Výzkum trhu</a:t>
            </a:r>
          </a:p>
        </p:txBody>
      </p:sp>
    </p:spTree>
    <p:extLst>
      <p:ext uri="{BB962C8B-B14F-4D97-AF65-F5344CB8AC3E}">
        <p14:creationId xmlns:p14="http://schemas.microsoft.com/office/powerpoint/2010/main" val="2529839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767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Strategické mapy</a:t>
            </a:r>
          </a:p>
        </p:txBody>
      </p:sp>
      <p:sp>
        <p:nvSpPr>
          <p:cNvPr id="5"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Strategické mapy jsou vytvářeny na základě zkoumání odlišností podniků v daném odvětví.</a:t>
            </a:r>
          </a:p>
          <a:p>
            <a:pPr algn="just"/>
            <a:r>
              <a:rPr lang="cs-CZ" sz="1600" dirty="0"/>
              <a:t>Mají smysl zejména v těch odvětvích, ve kterých existuje více skupin konkurentů lišících se různými charakteristikami a mající významné postavení na trhu.</a:t>
            </a:r>
          </a:p>
          <a:p>
            <a:pPr algn="just"/>
            <a:r>
              <a:rPr lang="cs-CZ" sz="1600" dirty="0"/>
              <a:t>Tyto skupiny podniků jsou poté podle vybraných charakteristik znázorněny na mapě o dvou proměnných. Tím se vytvoří na celkovém trhu jakési strategické oblasti, prostory, strategické skupiny konkurentů. Přičemž velikost jednotlivých kružnic označuje podíl strategické skupiny na celkovém trhu.  </a:t>
            </a:r>
          </a:p>
          <a:p>
            <a:pPr algn="just"/>
            <a:r>
              <a:rPr lang="cs-CZ" sz="1600" dirty="0"/>
              <a:t>Strategické mapy jsou významným, užitečným a jednoduchým nástrojem analýzy odvětví. Umožňují lépe poznat charakter odvětvové konkurence a provést změnu odvětví nebo strategické </a:t>
            </a:r>
            <a:r>
              <a:rPr lang="cs-CZ" sz="1600"/>
              <a:t>skupiny zákazníků.</a:t>
            </a:r>
            <a:endParaRPr lang="cs-CZ" sz="1600" dirty="0"/>
          </a:p>
        </p:txBody>
      </p:sp>
    </p:spTree>
    <p:extLst>
      <p:ext uri="{BB962C8B-B14F-4D97-AF65-F5344CB8AC3E}">
        <p14:creationId xmlns:p14="http://schemas.microsoft.com/office/powerpoint/2010/main" val="2741324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1170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top management podniku</a:t>
            </a:r>
          </a:p>
          <a:p>
            <a:pPr lvl="0" algn="just"/>
            <a:r>
              <a:rPr lang="cs-CZ" sz="1600" dirty="0"/>
              <a:t>pracovníci střední úrovně managementu </a:t>
            </a:r>
          </a:p>
          <a:p>
            <a:pPr lvl="0" algn="just"/>
            <a:r>
              <a:rPr lang="cs-CZ" sz="1600" dirty="0"/>
              <a:t>externisté</a:t>
            </a:r>
          </a:p>
          <a:p>
            <a:pPr algn="just"/>
            <a:r>
              <a:rPr lang="cs-CZ" sz="1600" dirty="0"/>
              <a:t>vlastnící podniku</a:t>
            </a:r>
          </a:p>
          <a:p>
            <a:pPr algn="just"/>
            <a:r>
              <a:rPr lang="cs-CZ" sz="1600" dirty="0"/>
              <a:t>zaměstnanci</a:t>
            </a:r>
          </a:p>
          <a:p>
            <a:pPr lvl="0" algn="just"/>
            <a:r>
              <a:rPr lang="cs-CZ" sz="1600" dirty="0"/>
              <a:t>odbory</a:t>
            </a:r>
          </a:p>
          <a:p>
            <a:pPr lvl="0" algn="just"/>
            <a:r>
              <a:rPr lang="cs-CZ" sz="1600" dirty="0"/>
              <a:t>věřitelé</a:t>
            </a:r>
          </a:p>
          <a:p>
            <a:pPr algn="just"/>
            <a:r>
              <a:rPr lang="cs-CZ" sz="1600" dirty="0"/>
              <a:t>zákazníci</a:t>
            </a:r>
          </a:p>
          <a:p>
            <a:pPr lvl="0" algn="just"/>
            <a:r>
              <a:rPr lang="cs-CZ" sz="1600" dirty="0"/>
              <a:t>dodavatelé</a:t>
            </a:r>
          </a:p>
          <a:p>
            <a:pPr lvl="0" algn="just"/>
            <a:r>
              <a:rPr lang="cs-CZ" sz="1600" dirty="0"/>
              <a:t>konkurenti</a:t>
            </a:r>
          </a:p>
          <a:p>
            <a:pPr lvl="0" algn="just"/>
            <a:r>
              <a:rPr lang="cs-CZ" sz="1600" dirty="0"/>
              <a:t>místní komunita </a:t>
            </a:r>
          </a:p>
          <a:p>
            <a:pPr lvl="0" algn="just"/>
            <a:r>
              <a:rPr lang="cs-CZ" sz="1600" dirty="0"/>
              <a:t>široká veřejnost</a:t>
            </a:r>
          </a:p>
          <a:p>
            <a:pPr algn="just"/>
            <a:r>
              <a:rPr lang="cs-CZ" sz="1600" dirty="0"/>
              <a:t>stát (vláda)</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95486"/>
            <a:ext cx="7560840" cy="507703"/>
          </a:xfrm>
        </p:spPr>
        <p:txBody>
          <a:bodyPr/>
          <a:lstStyle/>
          <a:p>
            <a:r>
              <a:rPr lang="cs-CZ" dirty="0"/>
              <a:t>Zájmové skupiny podílející se na tvorbě podnikové strategie</a:t>
            </a:r>
          </a:p>
        </p:txBody>
      </p:sp>
    </p:spTree>
    <p:extLst>
      <p:ext uri="{BB962C8B-B14F-4D97-AF65-F5344CB8AC3E}">
        <p14:creationId xmlns:p14="http://schemas.microsoft.com/office/powerpoint/2010/main" val="1294590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Analýza globalizačních trendů </a:t>
            </a:r>
            <a:r>
              <a:rPr lang="cs-CZ" sz="1600" dirty="0"/>
              <a:t>sleduje především:</a:t>
            </a:r>
          </a:p>
          <a:p>
            <a:pPr lvl="1" algn="just"/>
            <a:r>
              <a:rPr lang="cs-CZ" sz="1600" dirty="0"/>
              <a:t>nákladovost (náklady na vývoj a zavádění technologií, dopravu a zdroje), </a:t>
            </a:r>
          </a:p>
          <a:p>
            <a:pPr lvl="1" algn="just"/>
            <a:r>
              <a:rPr lang="cs-CZ" sz="1600" dirty="0"/>
              <a:t>zákazníky</a:t>
            </a:r>
            <a:r>
              <a:rPr lang="cs-CZ" sz="1600" b="1" dirty="0"/>
              <a:t> </a:t>
            </a:r>
            <a:r>
              <a:rPr lang="cs-CZ" sz="1600" dirty="0"/>
              <a:t>(jejich požadavky a možnost uplatnění jednotných forem marketingu), </a:t>
            </a:r>
          </a:p>
          <a:p>
            <a:pPr lvl="1" algn="just"/>
            <a:r>
              <a:rPr lang="cs-CZ" sz="1600" dirty="0"/>
              <a:t>národní specifika (podpora podnikání a protekce státu, uplatňování technických standardů, institucionální normy, celní bariéry) </a:t>
            </a:r>
          </a:p>
          <a:p>
            <a:pPr lvl="1" algn="just"/>
            <a:r>
              <a:rPr lang="cs-CZ" sz="1600" dirty="0"/>
              <a:t>konkurenc</a:t>
            </a:r>
            <a:r>
              <a:rPr lang="cs-CZ" sz="1600" b="1" dirty="0"/>
              <a:t>i </a:t>
            </a:r>
            <a:r>
              <a:rPr lang="cs-CZ" sz="1600" dirty="0"/>
              <a:t>(projevy globální konkurence v její „super“ a „hyper“ podobě). </a:t>
            </a:r>
          </a:p>
          <a:p>
            <a:pPr algn="just"/>
            <a:r>
              <a:rPr lang="cs-CZ" sz="1600" dirty="0"/>
              <a:t>Tato metoda často bývá označovaná jako </a:t>
            </a:r>
            <a:r>
              <a:rPr lang="cs-CZ" sz="1600" b="1" dirty="0"/>
              <a:t>metoda „4C“ </a:t>
            </a:r>
            <a:r>
              <a:rPr lang="cs-CZ" sz="1600" dirty="0"/>
              <a:t>neboť je tvořena slovy</a:t>
            </a:r>
          </a:p>
          <a:p>
            <a:pPr lvl="1" algn="just"/>
            <a:r>
              <a:rPr lang="cs-CZ" sz="1600" dirty="0"/>
              <a:t>CUSTOMER (zákazník), </a:t>
            </a:r>
          </a:p>
          <a:p>
            <a:pPr lvl="1" algn="just"/>
            <a:r>
              <a:rPr lang="cs-CZ" sz="1600" dirty="0"/>
              <a:t>COUNTRY (národní specifika), 	</a:t>
            </a:r>
          </a:p>
          <a:p>
            <a:pPr lvl="1" algn="just"/>
            <a:r>
              <a:rPr lang="cs-CZ" sz="1600" dirty="0"/>
              <a:t>COMPETITION (konkurence)  </a:t>
            </a:r>
          </a:p>
          <a:p>
            <a:pPr lvl="1" algn="just"/>
            <a:r>
              <a:rPr lang="cs-CZ" sz="1600" dirty="0"/>
              <a:t>COST (náklady). </a:t>
            </a:r>
          </a:p>
          <a:p>
            <a:pPr algn="just"/>
            <a:r>
              <a:rPr lang="cs-CZ" sz="1600" dirty="0"/>
              <a:t>Výsledkem této analýzy by mělo být navržení země, do které podnik umístí svůj závod, na kolika trzích bude podnik své produkty nabízet apod.</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Analýza globalizačních trendů</a:t>
            </a:r>
          </a:p>
        </p:txBody>
      </p:sp>
    </p:spTree>
    <p:extLst>
      <p:ext uri="{BB962C8B-B14F-4D97-AF65-F5344CB8AC3E}">
        <p14:creationId xmlns:p14="http://schemas.microsoft.com/office/powerpoint/2010/main" val="1881726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 průběhu využívání strategie lze konstatovat, že dochází k propadu nebo naopak k propadu plnění stanovených úkolů, což vytváří určitý rozdíl mezi plánem a skutečností. Tyto možné změny jsou způsobeny jak vnitřními tak vnějšími poměry, které je nutno urychleně odstranit. </a:t>
            </a:r>
          </a:p>
          <a:p>
            <a:pPr algn="just"/>
            <a:endParaRPr lang="cs-CZ" sz="1600" dirty="0"/>
          </a:p>
          <a:p>
            <a:pPr algn="just"/>
            <a:r>
              <a:rPr lang="cs-CZ" sz="1600" dirty="0"/>
              <a:t>Příčiny vzniku odchylky od plánu v negativním směru jsou často způsobeny působením těchto jevů:</a:t>
            </a:r>
          </a:p>
          <a:p>
            <a:pPr lvl="1" algn="just"/>
            <a:r>
              <a:rPr lang="cs-CZ" sz="1600" dirty="0"/>
              <a:t>Nečekaným vývojem okolí podniku.</a:t>
            </a:r>
          </a:p>
          <a:p>
            <a:pPr lvl="1" algn="just"/>
            <a:r>
              <a:rPr lang="cs-CZ" sz="1600" dirty="0"/>
              <a:t>Sílícím vlivem konkurence a jejími nečekanými aktivitami.</a:t>
            </a:r>
          </a:p>
          <a:p>
            <a:pPr lvl="1" algn="just"/>
            <a:r>
              <a:rPr lang="cs-CZ" sz="1600" dirty="0"/>
              <a:t>Změnou hodnot zákaznického segmentu.</a:t>
            </a:r>
          </a:p>
          <a:p>
            <a:pPr lvl="1" algn="just"/>
            <a:r>
              <a:rPr lang="cs-CZ" sz="1600" dirty="0"/>
              <a:t>Nevhodným výběrem zaměstnanců a jejich nesprávným vedením.</a:t>
            </a:r>
          </a:p>
          <a:p>
            <a:pPr lvl="1" algn="just"/>
            <a:r>
              <a:rPr lang="cs-CZ" sz="1600" dirty="0"/>
              <a:t>Požadavky vlivné zájmové skupiny.</a:t>
            </a:r>
          </a:p>
          <a:p>
            <a:pPr lvl="1" algn="just"/>
            <a:r>
              <a:rPr lang="cs-CZ" sz="1600" dirty="0"/>
              <a:t>Nesprávně zpracovaným plánem podnikových aktivit.</a:t>
            </a:r>
          </a:p>
          <a:p>
            <a:pPr lvl="1" algn="just"/>
            <a:r>
              <a:rPr lang="cs-CZ" sz="1600" dirty="0"/>
              <a:t>Nevhodnou realizací dílčích strategických opatření.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Analýza strategické mezery</a:t>
            </a:r>
          </a:p>
        </p:txBody>
      </p:sp>
    </p:spTree>
    <p:extLst>
      <p:ext uri="{BB962C8B-B14F-4D97-AF65-F5344CB8AC3E}">
        <p14:creationId xmlns:p14="http://schemas.microsoft.com/office/powerpoint/2010/main" val="2507202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Strategické plánování</a:t>
            </a:r>
          </a:p>
          <a:p>
            <a:pPr lvl="1" algn="just"/>
            <a:r>
              <a:rPr lang="cs-CZ" sz="1400" dirty="0"/>
              <a:t>Strategická analýza</a:t>
            </a:r>
          </a:p>
          <a:p>
            <a:pPr lvl="1" algn="just"/>
            <a:r>
              <a:rPr lang="cs-CZ" sz="1400" dirty="0"/>
              <a:t>Stanovení strategického cíle</a:t>
            </a:r>
          </a:p>
          <a:p>
            <a:pPr lvl="1" algn="just"/>
            <a:r>
              <a:rPr lang="cs-CZ" sz="1400" dirty="0"/>
              <a:t>Formulace strategie</a:t>
            </a:r>
          </a:p>
          <a:p>
            <a:pPr lvl="1" algn="just"/>
            <a:r>
              <a:rPr lang="cs-CZ" sz="1400" dirty="0"/>
              <a:t>Tvorba strategického plánu</a:t>
            </a:r>
          </a:p>
          <a:p>
            <a:pPr algn="just"/>
            <a:r>
              <a:rPr lang="cs-CZ" sz="1600" b="1" dirty="0"/>
              <a:t>Implementace strategie</a:t>
            </a:r>
          </a:p>
          <a:p>
            <a:pPr marL="0" indent="0" algn="just">
              <a:buNone/>
            </a:pPr>
            <a:endParaRPr lang="cs-CZ" sz="1600" b="1" dirty="0"/>
          </a:p>
          <a:p>
            <a:pPr algn="just"/>
            <a:r>
              <a:rPr lang="cs-CZ" sz="1600" b="1" dirty="0"/>
              <a:t>Strategická kontrola</a:t>
            </a:r>
          </a:p>
          <a:p>
            <a:endParaRPr lang="cs-CZ" sz="1600" dirty="0"/>
          </a:p>
          <a:p>
            <a:pPr marL="0" indent="0" algn="just">
              <a:buNone/>
            </a:pPr>
            <a:endParaRPr lang="cs-CZ" sz="1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Model strategie podniku</a:t>
            </a:r>
          </a:p>
        </p:txBody>
      </p:sp>
    </p:spTree>
    <p:extLst>
      <p:ext uri="{BB962C8B-B14F-4D97-AF65-F5344CB8AC3E}">
        <p14:creationId xmlns:p14="http://schemas.microsoft.com/office/powerpoint/2010/main" val="3251240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Autoři: T. J. </a:t>
            </a:r>
            <a:r>
              <a:rPr lang="cs-CZ" sz="1600" dirty="0" err="1"/>
              <a:t>Wheelen</a:t>
            </a:r>
            <a:r>
              <a:rPr lang="cs-CZ" sz="1600" dirty="0"/>
              <a:t> a D. J. </a:t>
            </a:r>
            <a:r>
              <a:rPr lang="cs-CZ" sz="1600" dirty="0" err="1"/>
              <a:t>Hunger</a:t>
            </a:r>
            <a:endParaRPr lang="cs-CZ" sz="1600" dirty="0"/>
          </a:p>
          <a:p>
            <a:pPr marL="0" indent="0" algn="just">
              <a:buNone/>
            </a:pPr>
            <a:r>
              <a:rPr lang="cs-CZ" sz="1600" dirty="0"/>
              <a:t>Čtyři základní fáze</a:t>
            </a:r>
          </a:p>
          <a:p>
            <a:pPr algn="just"/>
            <a:r>
              <a:rPr lang="cs-CZ" sz="1600" b="1" dirty="0"/>
              <a:t>Zkoumání prostředí</a:t>
            </a:r>
          </a:p>
          <a:p>
            <a:pPr lvl="1" algn="just"/>
            <a:r>
              <a:rPr lang="cs-CZ" sz="1200" dirty="0"/>
              <a:t>Analýza externích a interních východisek</a:t>
            </a:r>
          </a:p>
          <a:p>
            <a:pPr algn="just"/>
            <a:r>
              <a:rPr lang="cs-CZ" sz="1600" b="1" dirty="0"/>
              <a:t>Formulace strategie</a:t>
            </a:r>
          </a:p>
          <a:p>
            <a:pPr lvl="1" algn="just"/>
            <a:r>
              <a:rPr lang="cs-CZ" sz="1200" dirty="0"/>
              <a:t>Tvorba vize, mise a cíle</a:t>
            </a:r>
          </a:p>
          <a:p>
            <a:pPr lvl="1" algn="just"/>
            <a:r>
              <a:rPr lang="cs-CZ" sz="1200" dirty="0"/>
              <a:t>Strategie </a:t>
            </a:r>
          </a:p>
          <a:p>
            <a:pPr lvl="1" algn="just"/>
            <a:r>
              <a:rPr lang="cs-CZ" sz="1200" dirty="0"/>
              <a:t>Politiky </a:t>
            </a:r>
          </a:p>
          <a:p>
            <a:pPr algn="just"/>
            <a:r>
              <a:rPr lang="cs-CZ" sz="1600" b="1" dirty="0"/>
              <a:t>Implementace a realizace strategie</a:t>
            </a:r>
          </a:p>
          <a:p>
            <a:pPr lvl="1" algn="just"/>
            <a:r>
              <a:rPr lang="cs-CZ" sz="1200" dirty="0"/>
              <a:t>Programy</a:t>
            </a:r>
          </a:p>
          <a:p>
            <a:pPr lvl="1" algn="just"/>
            <a:r>
              <a:rPr lang="cs-CZ" sz="1200" dirty="0"/>
              <a:t>Rozpočty</a:t>
            </a:r>
          </a:p>
          <a:p>
            <a:pPr lvl="1" algn="just"/>
            <a:r>
              <a:rPr lang="cs-CZ" sz="1200" dirty="0"/>
              <a:t>Procedury </a:t>
            </a:r>
          </a:p>
          <a:p>
            <a:pPr algn="just"/>
            <a:r>
              <a:rPr lang="cs-CZ" sz="1600" b="1" dirty="0"/>
              <a:t>Hodnocení a kontrola</a:t>
            </a:r>
          </a:p>
          <a:p>
            <a:pPr lvl="1" algn="just"/>
            <a:r>
              <a:rPr lang="cs-CZ" sz="1200" dirty="0"/>
              <a:t>Sledování výkonu</a:t>
            </a:r>
          </a:p>
          <a:p>
            <a:pPr lvl="1" algn="just"/>
            <a:r>
              <a:rPr lang="cs-CZ" sz="1200" dirty="0"/>
              <a:t>Vyhodnocování odchylek</a:t>
            </a:r>
          </a:p>
          <a:p>
            <a:pPr lvl="1" algn="just"/>
            <a:r>
              <a:rPr lang="cs-CZ" sz="1200" dirty="0"/>
              <a:t>Korekce </a:t>
            </a:r>
          </a:p>
          <a:p>
            <a:pPr marL="457200" lvl="1" indent="0" algn="just">
              <a:buNone/>
            </a:pPr>
            <a:endParaRPr lang="cs-CZ" sz="1200" b="1" dirty="0"/>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err="1"/>
              <a:t>Whelenův</a:t>
            </a:r>
            <a:r>
              <a:rPr lang="cs-CZ" dirty="0"/>
              <a:t> model strategického managementu</a:t>
            </a:r>
          </a:p>
        </p:txBody>
      </p:sp>
    </p:spTree>
    <p:extLst>
      <p:ext uri="{BB962C8B-B14F-4D97-AF65-F5344CB8AC3E}">
        <p14:creationId xmlns:p14="http://schemas.microsoft.com/office/powerpoint/2010/main" val="3201055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6">
                                            <p:txEl>
                                              <p:pRg st="12" end="12"/>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6">
                                            <p:txEl>
                                              <p:pRg st="13" end="13"/>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6">
                                            <p:txEl>
                                              <p:pRg st="14" end="1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6">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Autoři: A. A. Thompson a </a:t>
            </a:r>
            <a:r>
              <a:rPr lang="cs-CZ" sz="1600" dirty="0" err="1"/>
              <a:t>A</a:t>
            </a:r>
            <a:r>
              <a:rPr lang="cs-CZ" sz="1600" dirty="0"/>
              <a:t>. J. </a:t>
            </a:r>
            <a:r>
              <a:rPr lang="cs-CZ" sz="1600" dirty="0" err="1"/>
              <a:t>Strickland</a:t>
            </a:r>
            <a:r>
              <a:rPr lang="cs-CZ" sz="1600" dirty="0"/>
              <a:t> III.</a:t>
            </a:r>
          </a:p>
          <a:p>
            <a:pPr marL="457200" lvl="1" indent="0" algn="just">
              <a:buNone/>
            </a:pPr>
            <a:endParaRPr lang="cs-CZ" sz="1200" b="1" dirty="0"/>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err="1"/>
              <a:t>Thompsonův</a:t>
            </a:r>
            <a:r>
              <a:rPr lang="cs-CZ" dirty="0"/>
              <a:t> a </a:t>
            </a:r>
            <a:r>
              <a:rPr lang="cs-CZ" dirty="0" err="1"/>
              <a:t>Stricklandův</a:t>
            </a:r>
            <a:r>
              <a:rPr lang="cs-CZ" dirty="0"/>
              <a:t> model</a:t>
            </a:r>
          </a:p>
        </p:txBody>
      </p:sp>
      <p:sp>
        <p:nvSpPr>
          <p:cNvPr id="6" name="TextovéPole 5"/>
          <p:cNvSpPr txBox="1"/>
          <p:nvPr/>
        </p:nvSpPr>
        <p:spPr>
          <a:xfrm>
            <a:off x="539552" y="1347614"/>
            <a:ext cx="1224136" cy="792088"/>
          </a:xfrm>
          <a:prstGeom prst="rect">
            <a:avLst/>
          </a:prstGeom>
          <a:noFill/>
        </p:spPr>
        <p:txBody>
          <a:bodyPr wrap="square" rtlCol="0">
            <a:spAutoFit/>
          </a:bodyPr>
          <a:lstStyle/>
          <a:p>
            <a:endParaRPr lang="cs-CZ" dirty="0"/>
          </a:p>
        </p:txBody>
      </p:sp>
      <p:sp>
        <p:nvSpPr>
          <p:cNvPr id="7" name="TextovéPole 6"/>
          <p:cNvSpPr txBox="1"/>
          <p:nvPr/>
        </p:nvSpPr>
        <p:spPr>
          <a:xfrm>
            <a:off x="691952" y="1500014"/>
            <a:ext cx="1224136" cy="792088"/>
          </a:xfrm>
          <a:prstGeom prst="rect">
            <a:avLst/>
          </a:prstGeom>
          <a:noFill/>
        </p:spPr>
        <p:txBody>
          <a:bodyPr wrap="square" rtlCol="0">
            <a:spAutoFit/>
          </a:bodyPr>
          <a:lstStyle/>
          <a:p>
            <a:endParaRPr lang="cs-CZ" dirty="0"/>
          </a:p>
        </p:txBody>
      </p:sp>
      <p:sp>
        <p:nvSpPr>
          <p:cNvPr id="8" name="TextovéPole 7"/>
          <p:cNvSpPr txBox="1"/>
          <p:nvPr/>
        </p:nvSpPr>
        <p:spPr>
          <a:xfrm>
            <a:off x="844352" y="1652414"/>
            <a:ext cx="1224136" cy="792088"/>
          </a:xfrm>
          <a:prstGeom prst="rect">
            <a:avLst/>
          </a:prstGeom>
          <a:noFill/>
        </p:spPr>
        <p:txBody>
          <a:bodyPr wrap="square" rtlCol="0">
            <a:spAutoFit/>
          </a:bodyPr>
          <a:lstStyle/>
          <a:p>
            <a:endParaRPr lang="cs-CZ" dirty="0"/>
          </a:p>
        </p:txBody>
      </p:sp>
      <p:sp>
        <p:nvSpPr>
          <p:cNvPr id="9" name="TextovéPole 8"/>
          <p:cNvSpPr txBox="1"/>
          <p:nvPr/>
        </p:nvSpPr>
        <p:spPr>
          <a:xfrm>
            <a:off x="996752" y="1804814"/>
            <a:ext cx="1224136" cy="792088"/>
          </a:xfrm>
          <a:prstGeom prst="rect">
            <a:avLst/>
          </a:prstGeom>
          <a:noFill/>
        </p:spPr>
        <p:txBody>
          <a:bodyPr wrap="square" rtlCol="0">
            <a:spAutoFit/>
          </a:bodyPr>
          <a:lstStyle/>
          <a:p>
            <a:endParaRPr lang="cs-CZ" dirty="0"/>
          </a:p>
        </p:txBody>
      </p:sp>
      <p:sp>
        <p:nvSpPr>
          <p:cNvPr id="11" name="TextovéPole 10"/>
          <p:cNvSpPr txBox="1"/>
          <p:nvPr/>
        </p:nvSpPr>
        <p:spPr>
          <a:xfrm>
            <a:off x="1149152" y="1957214"/>
            <a:ext cx="1224136" cy="792088"/>
          </a:xfrm>
          <a:prstGeom prst="rect">
            <a:avLst/>
          </a:prstGeom>
          <a:noFill/>
        </p:spPr>
        <p:txBody>
          <a:bodyPr wrap="square" rtlCol="0">
            <a:spAutoFit/>
          </a:bodyPr>
          <a:lstStyle/>
          <a:p>
            <a:endParaRPr lang="cs-CZ" dirty="0"/>
          </a:p>
        </p:txBody>
      </p:sp>
      <p:sp>
        <p:nvSpPr>
          <p:cNvPr id="12" name="TextovéPole 11"/>
          <p:cNvSpPr txBox="1"/>
          <p:nvPr/>
        </p:nvSpPr>
        <p:spPr>
          <a:xfrm>
            <a:off x="1301552" y="2109614"/>
            <a:ext cx="1224136" cy="792088"/>
          </a:xfrm>
          <a:prstGeom prst="rect">
            <a:avLst/>
          </a:prstGeom>
          <a:noFill/>
        </p:spPr>
        <p:txBody>
          <a:bodyPr wrap="square" rtlCol="0">
            <a:spAutoFit/>
          </a:bodyPr>
          <a:lstStyle/>
          <a:p>
            <a:endParaRPr lang="cs-CZ" dirty="0"/>
          </a:p>
        </p:txBody>
      </p:sp>
      <p:sp>
        <p:nvSpPr>
          <p:cNvPr id="13" name="TextovéPole 12"/>
          <p:cNvSpPr txBox="1"/>
          <p:nvPr/>
        </p:nvSpPr>
        <p:spPr>
          <a:xfrm>
            <a:off x="3174371" y="2816608"/>
            <a:ext cx="1224136" cy="1200329"/>
          </a:xfrm>
          <a:prstGeom prst="rect">
            <a:avLst/>
          </a:prstGeom>
          <a:noFill/>
          <a:ln w="3175">
            <a:solidFill>
              <a:schemeClr val="tx1"/>
            </a:solidFill>
          </a:ln>
        </p:spPr>
        <p:txBody>
          <a:bodyPr wrap="square" rtlCol="0">
            <a:spAutoFit/>
          </a:bodyPr>
          <a:lstStyle/>
          <a:p>
            <a:r>
              <a:rPr lang="cs-CZ" dirty="0"/>
              <a:t>Vylepšení/změna podle potřeby</a:t>
            </a:r>
          </a:p>
        </p:txBody>
      </p:sp>
      <p:sp>
        <p:nvSpPr>
          <p:cNvPr id="14" name="TextovéPole 13"/>
          <p:cNvSpPr txBox="1"/>
          <p:nvPr/>
        </p:nvSpPr>
        <p:spPr>
          <a:xfrm>
            <a:off x="374831" y="1263592"/>
            <a:ext cx="1224136" cy="1200329"/>
          </a:xfrm>
          <a:prstGeom prst="rect">
            <a:avLst/>
          </a:prstGeom>
          <a:noFill/>
          <a:ln w="3175">
            <a:solidFill>
              <a:schemeClr val="tx1"/>
            </a:solidFill>
          </a:ln>
        </p:spPr>
        <p:txBody>
          <a:bodyPr wrap="square" rtlCol="0">
            <a:spAutoFit/>
          </a:bodyPr>
          <a:lstStyle/>
          <a:p>
            <a:r>
              <a:rPr lang="cs-CZ" dirty="0"/>
              <a:t>Vymezení předmětu podnikání a mise</a:t>
            </a:r>
          </a:p>
        </p:txBody>
      </p:sp>
      <p:sp>
        <p:nvSpPr>
          <p:cNvPr id="15" name="TextovéPole 14"/>
          <p:cNvSpPr txBox="1"/>
          <p:nvPr/>
        </p:nvSpPr>
        <p:spPr>
          <a:xfrm>
            <a:off x="1685019" y="1268486"/>
            <a:ext cx="1224136" cy="646331"/>
          </a:xfrm>
          <a:prstGeom prst="rect">
            <a:avLst/>
          </a:prstGeom>
          <a:noFill/>
          <a:ln w="3175">
            <a:solidFill>
              <a:schemeClr val="tx1"/>
            </a:solidFill>
          </a:ln>
        </p:spPr>
        <p:txBody>
          <a:bodyPr wrap="square" rtlCol="0">
            <a:spAutoFit/>
          </a:bodyPr>
          <a:lstStyle/>
          <a:p>
            <a:r>
              <a:rPr lang="cs-CZ" dirty="0"/>
              <a:t>Stanovení cílů</a:t>
            </a:r>
          </a:p>
        </p:txBody>
      </p:sp>
      <p:sp>
        <p:nvSpPr>
          <p:cNvPr id="17" name="TextovéPole 16"/>
          <p:cNvSpPr txBox="1"/>
          <p:nvPr/>
        </p:nvSpPr>
        <p:spPr>
          <a:xfrm>
            <a:off x="3085750" y="1263592"/>
            <a:ext cx="1224136" cy="923330"/>
          </a:xfrm>
          <a:prstGeom prst="rect">
            <a:avLst/>
          </a:prstGeom>
          <a:noFill/>
          <a:ln w="3175">
            <a:solidFill>
              <a:schemeClr val="tx1"/>
            </a:solidFill>
          </a:ln>
        </p:spPr>
        <p:txBody>
          <a:bodyPr wrap="square" rtlCol="0">
            <a:spAutoFit/>
          </a:bodyPr>
          <a:lstStyle/>
          <a:p>
            <a:r>
              <a:rPr lang="cs-CZ" dirty="0"/>
              <a:t>Hodnocení a volba strategie</a:t>
            </a:r>
          </a:p>
        </p:txBody>
      </p:sp>
      <p:sp>
        <p:nvSpPr>
          <p:cNvPr id="18" name="TextovéPole 17"/>
          <p:cNvSpPr txBox="1"/>
          <p:nvPr/>
        </p:nvSpPr>
        <p:spPr>
          <a:xfrm>
            <a:off x="4512417" y="1251108"/>
            <a:ext cx="1224136" cy="923330"/>
          </a:xfrm>
          <a:prstGeom prst="rect">
            <a:avLst/>
          </a:prstGeom>
          <a:noFill/>
          <a:ln w="3175">
            <a:solidFill>
              <a:schemeClr val="tx1"/>
            </a:solidFill>
          </a:ln>
        </p:spPr>
        <p:txBody>
          <a:bodyPr wrap="square" rtlCol="0">
            <a:spAutoFit/>
          </a:bodyPr>
          <a:lstStyle/>
          <a:p>
            <a:r>
              <a:rPr lang="cs-CZ" dirty="0"/>
              <a:t>Zavádění a realizace strategie</a:t>
            </a:r>
          </a:p>
        </p:txBody>
      </p:sp>
      <p:sp>
        <p:nvSpPr>
          <p:cNvPr id="19" name="TextovéPole 18"/>
          <p:cNvSpPr txBox="1"/>
          <p:nvPr/>
        </p:nvSpPr>
        <p:spPr>
          <a:xfrm>
            <a:off x="5863016" y="1263592"/>
            <a:ext cx="2373774" cy="1200329"/>
          </a:xfrm>
          <a:prstGeom prst="rect">
            <a:avLst/>
          </a:prstGeom>
          <a:noFill/>
          <a:ln w="3175">
            <a:solidFill>
              <a:schemeClr val="tx1"/>
            </a:solidFill>
          </a:ln>
        </p:spPr>
        <p:txBody>
          <a:bodyPr wrap="square" rtlCol="0">
            <a:spAutoFit/>
          </a:bodyPr>
          <a:lstStyle/>
          <a:p>
            <a:r>
              <a:rPr lang="cs-CZ" dirty="0"/>
              <a:t>Zhodnocení výsledků</a:t>
            </a:r>
          </a:p>
          <a:p>
            <a:r>
              <a:rPr lang="cs-CZ" dirty="0"/>
              <a:t>Analýza</a:t>
            </a:r>
          </a:p>
          <a:p>
            <a:r>
              <a:rPr lang="cs-CZ" dirty="0"/>
              <a:t>Iniciování opravných opatření</a:t>
            </a:r>
          </a:p>
        </p:txBody>
      </p:sp>
      <p:sp>
        <p:nvSpPr>
          <p:cNvPr id="20" name="TextovéPole 19"/>
          <p:cNvSpPr txBox="1"/>
          <p:nvPr/>
        </p:nvSpPr>
        <p:spPr>
          <a:xfrm>
            <a:off x="393558" y="2821468"/>
            <a:ext cx="1291461" cy="923330"/>
          </a:xfrm>
          <a:prstGeom prst="rect">
            <a:avLst/>
          </a:prstGeom>
          <a:noFill/>
          <a:ln w="3175">
            <a:solidFill>
              <a:schemeClr val="tx1"/>
            </a:solidFill>
          </a:ln>
        </p:spPr>
        <p:txBody>
          <a:bodyPr wrap="square" rtlCol="0">
            <a:spAutoFit/>
          </a:bodyPr>
          <a:lstStyle/>
          <a:p>
            <a:r>
              <a:rPr lang="cs-CZ" dirty="0"/>
              <a:t>Revidování podle potřeby</a:t>
            </a:r>
          </a:p>
        </p:txBody>
      </p:sp>
      <p:sp>
        <p:nvSpPr>
          <p:cNvPr id="21" name="TextovéPole 20"/>
          <p:cNvSpPr txBox="1"/>
          <p:nvPr/>
        </p:nvSpPr>
        <p:spPr>
          <a:xfrm>
            <a:off x="1758452" y="2821468"/>
            <a:ext cx="1291461" cy="923330"/>
          </a:xfrm>
          <a:prstGeom prst="rect">
            <a:avLst/>
          </a:prstGeom>
          <a:noFill/>
          <a:ln w="3175">
            <a:solidFill>
              <a:schemeClr val="tx1"/>
            </a:solidFill>
          </a:ln>
        </p:spPr>
        <p:txBody>
          <a:bodyPr wrap="square" rtlCol="0">
            <a:spAutoFit/>
          </a:bodyPr>
          <a:lstStyle/>
          <a:p>
            <a:r>
              <a:rPr lang="cs-CZ" dirty="0"/>
              <a:t>Revidování podle potřeby</a:t>
            </a:r>
          </a:p>
        </p:txBody>
      </p:sp>
      <p:sp>
        <p:nvSpPr>
          <p:cNvPr id="22" name="TextovéPole 21"/>
          <p:cNvSpPr txBox="1"/>
          <p:nvPr/>
        </p:nvSpPr>
        <p:spPr>
          <a:xfrm>
            <a:off x="4549476" y="2821467"/>
            <a:ext cx="1224136" cy="1200329"/>
          </a:xfrm>
          <a:prstGeom prst="rect">
            <a:avLst/>
          </a:prstGeom>
          <a:noFill/>
          <a:ln w="3175">
            <a:solidFill>
              <a:schemeClr val="tx1"/>
            </a:solidFill>
          </a:ln>
        </p:spPr>
        <p:txBody>
          <a:bodyPr wrap="square" rtlCol="0">
            <a:spAutoFit/>
          </a:bodyPr>
          <a:lstStyle/>
          <a:p>
            <a:r>
              <a:rPr lang="cs-CZ" dirty="0"/>
              <a:t>Vylepšení/změna podle potřeby</a:t>
            </a:r>
          </a:p>
        </p:txBody>
      </p:sp>
      <p:cxnSp>
        <p:nvCxnSpPr>
          <p:cNvPr id="5" name="Přímá spojnice se šipkou 4"/>
          <p:cNvCxnSpPr/>
          <p:nvPr/>
        </p:nvCxnSpPr>
        <p:spPr>
          <a:xfrm>
            <a:off x="1598967" y="1500014"/>
            <a:ext cx="8605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Přímá spojnice se šipkou 23"/>
          <p:cNvCxnSpPr/>
          <p:nvPr/>
        </p:nvCxnSpPr>
        <p:spPr>
          <a:xfrm flipV="1">
            <a:off x="2909155" y="1512437"/>
            <a:ext cx="176595"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p:nvPr/>
        </p:nvCxnSpPr>
        <p:spPr>
          <a:xfrm flipV="1">
            <a:off x="4321766" y="1480645"/>
            <a:ext cx="176595"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Přímá spojnice se šipkou 25"/>
          <p:cNvCxnSpPr/>
          <p:nvPr/>
        </p:nvCxnSpPr>
        <p:spPr>
          <a:xfrm flipV="1">
            <a:off x="5719876" y="1479749"/>
            <a:ext cx="176595"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Přímá spojnice se šipkou 27"/>
          <p:cNvCxnSpPr/>
          <p:nvPr/>
        </p:nvCxnSpPr>
        <p:spPr>
          <a:xfrm>
            <a:off x="7236296" y="2463921"/>
            <a:ext cx="0" cy="18360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Přímá spojnice 29"/>
          <p:cNvCxnSpPr/>
          <p:nvPr/>
        </p:nvCxnSpPr>
        <p:spPr>
          <a:xfrm flipH="1">
            <a:off x="986899" y="4371950"/>
            <a:ext cx="62493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Přímá spojnice se šipkou 31"/>
          <p:cNvCxnSpPr/>
          <p:nvPr/>
        </p:nvCxnSpPr>
        <p:spPr>
          <a:xfrm flipH="1" flipV="1">
            <a:off x="996752" y="3836269"/>
            <a:ext cx="1" cy="4636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p:nvPr/>
        </p:nvCxnSpPr>
        <p:spPr>
          <a:xfrm flipV="1">
            <a:off x="2379887" y="3851564"/>
            <a:ext cx="3095" cy="4196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V="1">
            <a:off x="3697818" y="4094926"/>
            <a:ext cx="0" cy="2039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Přímá spojnice se šipkou 35"/>
          <p:cNvCxnSpPr/>
          <p:nvPr/>
        </p:nvCxnSpPr>
        <p:spPr>
          <a:xfrm flipV="1">
            <a:off x="5124485" y="4094925"/>
            <a:ext cx="0" cy="2039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Přímá spojnice se šipkou 37"/>
          <p:cNvCxnSpPr/>
          <p:nvPr/>
        </p:nvCxnSpPr>
        <p:spPr>
          <a:xfrm flipV="1">
            <a:off x="986899" y="2545381"/>
            <a:ext cx="0" cy="2039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Přímá spojnice se šipkou 41"/>
          <p:cNvCxnSpPr/>
          <p:nvPr/>
        </p:nvCxnSpPr>
        <p:spPr>
          <a:xfrm flipV="1">
            <a:off x="2363367" y="2359987"/>
            <a:ext cx="3095" cy="4196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Přímá spojnice se šipkou 42"/>
          <p:cNvCxnSpPr/>
          <p:nvPr/>
        </p:nvCxnSpPr>
        <p:spPr>
          <a:xfrm flipV="1">
            <a:off x="3696270" y="2295826"/>
            <a:ext cx="3095" cy="4196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Přímá spojnice se šipkou 43"/>
          <p:cNvCxnSpPr/>
          <p:nvPr/>
        </p:nvCxnSpPr>
        <p:spPr>
          <a:xfrm flipV="1">
            <a:off x="5063501" y="2300933"/>
            <a:ext cx="3095" cy="4196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3460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2870</TotalTime>
  <Words>6328</Words>
  <Application>Microsoft Office PowerPoint</Application>
  <PresentationFormat>Předvádění na obrazovce (16:9)</PresentationFormat>
  <Paragraphs>585</Paragraphs>
  <Slides>61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61</vt:i4>
      </vt:variant>
    </vt:vector>
  </HeadingPairs>
  <TitlesOfParts>
    <vt:vector size="66" baseType="lpstr">
      <vt:lpstr>Arial</vt:lpstr>
      <vt:lpstr>Calibri</vt:lpstr>
      <vt:lpstr>Enriqueta</vt:lpstr>
      <vt:lpstr>Times New Roman</vt:lpstr>
      <vt:lpstr>SLU</vt:lpstr>
      <vt:lpstr>Strategie Model strategie podniku</vt:lpstr>
      <vt:lpstr>Strategie</vt:lpstr>
      <vt:lpstr>Co strategie není</vt:lpstr>
      <vt:lpstr>„Dobrá strategie“</vt:lpstr>
      <vt:lpstr>Strategie a konkurenční výhoda</vt:lpstr>
      <vt:lpstr>Zájmové skupiny podílející se na tvorbě podnikové strategie</vt:lpstr>
      <vt:lpstr>Model strategie podniku</vt:lpstr>
      <vt:lpstr>Whelenův model strategického managementu</vt:lpstr>
      <vt:lpstr>Thompsonův a Stricklandův model</vt:lpstr>
      <vt:lpstr>Model podle Johnsona a Scholese</vt:lpstr>
      <vt:lpstr>Digmanův integrovaný model</vt:lpstr>
      <vt:lpstr>Robinsonův model</vt:lpstr>
      <vt:lpstr>Vize</vt:lpstr>
      <vt:lpstr>Požadavky na vizi </vt:lpstr>
      <vt:lpstr>Postup tvorby vize</vt:lpstr>
      <vt:lpstr>Mise - poslání</vt:lpstr>
      <vt:lpstr>Co by měla obsahovat mise</vt:lpstr>
      <vt:lpstr>Základní pravidla pro tvorbu mise</vt:lpstr>
      <vt:lpstr>Hodnoty podniku</vt:lpstr>
      <vt:lpstr>Příklad hodnot podniku</vt:lpstr>
      <vt:lpstr>Strategické vedení</vt:lpstr>
      <vt:lpstr>Strategická analýza externího prostředí</vt:lpstr>
      <vt:lpstr>Podstata strategické analýzy</vt:lpstr>
      <vt:lpstr>Struktura strategické analýzy</vt:lpstr>
      <vt:lpstr>Charakteristika externího prostředí </vt:lpstr>
      <vt:lpstr>Makroprostředí</vt:lpstr>
      <vt:lpstr>Prvky makroprostředí</vt:lpstr>
      <vt:lpstr>Metody analýzy makroprostředí</vt:lpstr>
      <vt:lpstr>PEST analýza</vt:lpstr>
      <vt:lpstr>PESTLE analýza</vt:lpstr>
      <vt:lpstr>STEER analýza a STEEPLED analýza</vt:lpstr>
      <vt:lpstr>LONGPEST analýza</vt:lpstr>
      <vt:lpstr>Prognózování a tvorba strategie</vt:lpstr>
      <vt:lpstr>Vymezení pojmu prognóza</vt:lpstr>
      <vt:lpstr>Faktory ovlivňující kvalitu prognózy</vt:lpstr>
      <vt:lpstr>Použitelnost prognostických metod</vt:lpstr>
      <vt:lpstr>Prognostické metody</vt:lpstr>
      <vt:lpstr>Klasifikace prognostických metod I</vt:lpstr>
      <vt:lpstr>Klasifikace prognostických metod II</vt:lpstr>
      <vt:lpstr>Kvantitativní prognostické metody</vt:lpstr>
      <vt:lpstr>Kvalitativní prognostické metody</vt:lpstr>
      <vt:lpstr>Brainstorming</vt:lpstr>
      <vt:lpstr>Metoda DELPHI</vt:lpstr>
      <vt:lpstr>Metoda scénářů</vt:lpstr>
      <vt:lpstr>Tržní prostředí</vt:lpstr>
      <vt:lpstr>Trh</vt:lpstr>
      <vt:lpstr>Odvětví</vt:lpstr>
      <vt:lpstr>Metody analýzy odvětví a trhu</vt:lpstr>
      <vt:lpstr>Metody analýzy odvětví I</vt:lpstr>
      <vt:lpstr>Metody analýzy odvětví II</vt:lpstr>
      <vt:lpstr>Porterova analýza pěti konkurenčních sil</vt:lpstr>
      <vt:lpstr>Metody analýzy odvětví III</vt:lpstr>
      <vt:lpstr>Metody analýzy odvětví IV</vt:lpstr>
      <vt:lpstr>Metody analýzy odvětví V</vt:lpstr>
      <vt:lpstr>Porterův diamant</vt:lpstr>
      <vt:lpstr>Měření trhu</vt:lpstr>
      <vt:lpstr>Metody analýzy trhu</vt:lpstr>
      <vt:lpstr>Výzkum trhu</vt:lpstr>
      <vt:lpstr>Strategické mapy</vt:lpstr>
      <vt:lpstr>Analýza globalizačních trendů</vt:lpstr>
      <vt:lpstr>Analýza strategické mezery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Šárka Zapletalová</cp:lastModifiedBy>
  <cp:revision>123</cp:revision>
  <dcterms:created xsi:type="dcterms:W3CDTF">2016-07-06T15:42:34Z</dcterms:created>
  <dcterms:modified xsi:type="dcterms:W3CDTF">2023-10-11T10:14:34Z</dcterms:modified>
</cp:coreProperties>
</file>