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9" r:id="rId3"/>
    <p:sldId id="259" r:id="rId4"/>
    <p:sldId id="266" r:id="rId5"/>
    <p:sldId id="267" r:id="rId6"/>
    <p:sldId id="268" r:id="rId7"/>
    <p:sldId id="269" r:id="rId8"/>
    <p:sldId id="279" r:id="rId9"/>
    <p:sldId id="282" r:id="rId10"/>
    <p:sldId id="280" r:id="rId11"/>
    <p:sldId id="283" r:id="rId12"/>
    <p:sldId id="272" r:id="rId13"/>
    <p:sldId id="271" r:id="rId14"/>
    <p:sldId id="285" r:id="rId15"/>
    <p:sldId id="286" r:id="rId16"/>
    <p:sldId id="298" r:id="rId17"/>
    <p:sldId id="297" r:id="rId18"/>
    <p:sldId id="273" r:id="rId19"/>
    <p:sldId id="274" r:id="rId20"/>
    <p:sldId id="294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strategického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rozhodování představuje proces nalezení takové možnosti v budoucnosti, které zajistí úspěch podniku na trhu, posílí jeho konkurenceschopnost, zajistí mu vhodnou pozici mezi producenty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Rozhodování je </a:t>
            </a:r>
            <a:r>
              <a:rPr lang="cs-CZ" sz="1600" dirty="0"/>
              <a:t>typickou manažerskou aktivitou, která představuje dynamický vědomý proces výběru jedné z možných alternativ, která umožňuje podle názoru </a:t>
            </a:r>
            <a:r>
              <a:rPr lang="cs-CZ" sz="1600" dirty="0" err="1"/>
              <a:t>rozhodovatele</a:t>
            </a:r>
            <a:r>
              <a:rPr lang="cs-CZ" sz="1600" dirty="0"/>
              <a:t> efektivního dosažení cíle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</a:t>
            </a:r>
            <a:r>
              <a:rPr lang="cs-CZ" sz="1600" dirty="0" smtClean="0"/>
              <a:t>roces </a:t>
            </a:r>
            <a:r>
              <a:rPr lang="cs-CZ" sz="1600" dirty="0"/>
              <a:t>rozhodování je vždy ovlivňován osobností </a:t>
            </a:r>
            <a:r>
              <a:rPr lang="cs-CZ" sz="1600" dirty="0" err="1"/>
              <a:t>rozhodovatele</a:t>
            </a:r>
            <a:r>
              <a:rPr lang="cs-CZ" sz="1600" dirty="0"/>
              <a:t>, jeho osobními vlastnostmi, zájmy, znalostmi i vlivem vnějších podmínek, zejména časem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Výsledkem rozhodování je vždy rozhodnutí, které představuje produkt myšlenkového procesu jednotlivce, případně doporučení jeho spolupracovníků a poradců.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strategického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96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smtClean="0"/>
              <a:t>Základní </a:t>
            </a:r>
            <a:r>
              <a:rPr lang="cs-CZ" sz="1600" b="1" dirty="0"/>
              <a:t>charakteristiky strategického rozhodování</a:t>
            </a:r>
          </a:p>
          <a:p>
            <a:pPr lvl="1" algn="just"/>
            <a:r>
              <a:rPr lang="cs-CZ" sz="1600" dirty="0"/>
              <a:t>Dlouhodobé, zaměřené na budoucnost, vysoká míra rizika a neurčitosti, týká se celé organizace, stanovující priority, flexibilní, kreativní, vztahuje organizaci k prostředí, učící se stále něco nového</a:t>
            </a:r>
          </a:p>
          <a:p>
            <a:pPr lvl="1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Základní charakteristiky operativního rozhodování</a:t>
            </a:r>
          </a:p>
          <a:p>
            <a:pPr lvl="1" algn="just"/>
            <a:r>
              <a:rPr lang="cs-CZ" sz="1600" dirty="0"/>
              <a:t>Reaktivní, izolované, krátkodobé, opatrné, nestanovující priority, nepružné, předvídatelné, spokojenost s daným stavem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Rozdíly mezi strategickým a operativním rozhodováním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8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Font typeface="+mj-lt"/>
              <a:buAutoNum type="arabicPeriod"/>
            </a:pPr>
            <a:r>
              <a:rPr lang="cs-CZ" sz="1600" dirty="0"/>
              <a:t>Přesné formulování problému, který je třeba řešit.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Stanovit dobu vhodnou pro rozhodnutí (okamžitě, později, ponechat bez rozhodnutí a vyčkat vývoj).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Shromáždit veškeré potřebné a dostupné informace a ověřit si jejich pravdivost i vypovídací schopnost.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Prověření možných variant a zvážení výběru jedné možnosti z daného souboru.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Zvolení optimální varianty podle názoru </a:t>
            </a:r>
            <a:r>
              <a:rPr lang="cs-CZ" sz="1600" dirty="0" err="1"/>
              <a:t>rozhodovatele</a:t>
            </a:r>
            <a:r>
              <a:rPr lang="cs-CZ" sz="1600" dirty="0"/>
              <a:t>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Realizovat zvolené rozhodnutí.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Prověřit správnost rozhodnutí na základě výsledků jeho provedení.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Postup strategického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43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Je to především činnost vrcholového vedení nebo vlastníků podniku.</a:t>
            </a:r>
          </a:p>
          <a:p>
            <a:pPr lvl="0" algn="just"/>
            <a:r>
              <a:rPr lang="cs-CZ" sz="1600" dirty="0"/>
              <a:t>Prvořadně bere v úvahu vlivy vnějšího prostředí v podobě příležitostí a hrozeb.</a:t>
            </a:r>
          </a:p>
          <a:p>
            <a:pPr lvl="0" algn="just"/>
            <a:r>
              <a:rPr lang="cs-CZ" sz="1600" dirty="0"/>
              <a:t>Je orientováno do vzdálenější budoucnosti, takže dopady nejsou hned patrné.</a:t>
            </a:r>
          </a:p>
          <a:p>
            <a:pPr lvl="0" algn="just"/>
            <a:r>
              <a:rPr lang="cs-CZ" sz="1600" dirty="0"/>
              <a:t>Mívá vliv na organizační uspořádání podniku.</a:t>
            </a:r>
          </a:p>
          <a:p>
            <a:pPr lvl="0" algn="just"/>
            <a:r>
              <a:rPr lang="cs-CZ" sz="1600" dirty="0"/>
              <a:t>Ovlivňuje dlouhodobou perspektivu a existenci podniku.</a:t>
            </a:r>
          </a:p>
          <a:p>
            <a:pPr lvl="0" algn="just"/>
            <a:r>
              <a:rPr lang="cs-CZ" sz="1600" dirty="0"/>
              <a:t>Výsledky rozhodování mají originální charakter.</a:t>
            </a:r>
          </a:p>
          <a:p>
            <a:pPr lvl="0" algn="just"/>
            <a:r>
              <a:rPr lang="cs-CZ" sz="1600" dirty="0"/>
              <a:t>Ovlivňuje mnohem větší hodnoty nežli operativní řízení.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Charakteristiky strategického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4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unikátní </a:t>
            </a:r>
            <a:r>
              <a:rPr lang="cs-CZ" sz="1600" dirty="0"/>
              <a:t>charakter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ekonomická efektivnost</a:t>
            </a:r>
            <a:endParaRPr lang="cs-CZ" sz="1600" dirty="0"/>
          </a:p>
          <a:p>
            <a:pPr lvl="0" algn="just"/>
            <a:r>
              <a:rPr lang="cs-CZ" sz="1600" dirty="0" smtClean="0"/>
              <a:t>multikriteriální charakter</a:t>
            </a:r>
          </a:p>
          <a:p>
            <a:pPr lvl="0" algn="just"/>
            <a:r>
              <a:rPr lang="cs-CZ" sz="1600" dirty="0" smtClean="0"/>
              <a:t>existence </a:t>
            </a:r>
            <a:r>
              <a:rPr lang="cs-CZ" sz="1600" dirty="0"/>
              <a:t>nekvantifikovatelných </a:t>
            </a:r>
            <a:r>
              <a:rPr lang="cs-CZ" sz="1600" dirty="0" smtClean="0"/>
              <a:t>faktorů</a:t>
            </a:r>
          </a:p>
          <a:p>
            <a:pPr lvl="0" algn="just"/>
            <a:r>
              <a:rPr lang="cs-CZ" sz="1600" dirty="0" smtClean="0"/>
              <a:t>nedokonalá informovanost</a:t>
            </a:r>
          </a:p>
          <a:p>
            <a:pPr lvl="0" algn="just"/>
            <a:r>
              <a:rPr lang="cs-CZ" sz="1600" dirty="0" smtClean="0"/>
              <a:t>nedostatek </a:t>
            </a:r>
            <a:r>
              <a:rPr lang="cs-CZ" sz="1600" dirty="0"/>
              <a:t>informací a delší časový horizont splnění </a:t>
            </a:r>
            <a:r>
              <a:rPr lang="cs-CZ" sz="1600" dirty="0" smtClean="0"/>
              <a:t>cílů</a:t>
            </a:r>
          </a:p>
          <a:p>
            <a:pPr lvl="0" algn="just"/>
            <a:r>
              <a:rPr lang="cs-CZ" sz="1600" dirty="0" smtClean="0"/>
              <a:t>úloha </a:t>
            </a:r>
            <a:r>
              <a:rPr lang="cs-CZ" sz="1600" dirty="0"/>
              <a:t>lidského činitele při rozhodování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/>
          <a:lstStyle/>
          <a:p>
            <a:r>
              <a:rPr lang="cs-CZ" dirty="0" smtClean="0"/>
              <a:t>Vlastnosti strategického 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8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Brainstorming</a:t>
            </a:r>
          </a:p>
          <a:p>
            <a:pPr lvl="0" algn="just"/>
            <a:r>
              <a:rPr lang="cs-CZ" sz="1600" dirty="0" smtClean="0"/>
              <a:t>Delfská metoda</a:t>
            </a:r>
            <a:endParaRPr lang="cs-CZ" sz="1600" dirty="0"/>
          </a:p>
          <a:p>
            <a:pPr lvl="0" algn="just"/>
            <a:r>
              <a:rPr lang="cs-CZ" sz="1600" dirty="0"/>
              <a:t>Metoda </a:t>
            </a:r>
            <a:r>
              <a:rPr lang="cs-CZ" sz="1600" dirty="0" smtClean="0"/>
              <a:t>scénářů</a:t>
            </a:r>
            <a:endParaRPr lang="cs-CZ" sz="1600" dirty="0"/>
          </a:p>
          <a:p>
            <a:pPr lvl="0" algn="just"/>
            <a:r>
              <a:rPr lang="cs-CZ" sz="1600" dirty="0"/>
              <a:t>Rozhodovací </a:t>
            </a:r>
            <a:r>
              <a:rPr lang="cs-CZ" sz="1600" dirty="0" smtClean="0"/>
              <a:t>strom</a:t>
            </a:r>
            <a:endParaRPr lang="cs-CZ" sz="1600" dirty="0"/>
          </a:p>
          <a:p>
            <a:pPr lvl="0" algn="just"/>
            <a:r>
              <a:rPr lang="cs-CZ" sz="1600" dirty="0"/>
              <a:t>Myšlenkové </a:t>
            </a:r>
            <a:r>
              <a:rPr lang="cs-CZ" sz="1600" dirty="0" smtClean="0"/>
              <a:t>mapy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Metody a techniky strategického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41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Metody a techniky strategického rozhodování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43559"/>
            <a:ext cx="744510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843559"/>
            <a:ext cx="640871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5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myšlení představuje komplex poznávacích a účelově zaměřených myšlenkových aktivit vrcholového managementu podniku, zaměřených na dosahování stanovených strategických cílů firmy. </a:t>
            </a:r>
            <a:endParaRPr lang="cs-CZ" sz="1600" dirty="0" smtClean="0"/>
          </a:p>
          <a:p>
            <a:pPr algn="just"/>
            <a:r>
              <a:rPr lang="cs-CZ" sz="1600" dirty="0"/>
              <a:t>Správné a dobře realizovatelné strategické myšlení představuje jeden ze základních předpokladů úspěšného strategického řízení, které směřuje k vytvoření optimální podnikové strategie. Je to tudíž v podstatě takový způsob myšlení, který odpovídá podstatě a specifickým rysům strategických procesů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</a:t>
            </a:r>
            <a:r>
              <a:rPr lang="cs-CZ" sz="1600" dirty="0" smtClean="0"/>
              <a:t>trategické </a:t>
            </a:r>
            <a:r>
              <a:rPr lang="cs-CZ" sz="1600" dirty="0"/>
              <a:t>myšlení se vyznačuje jednak intenzivním analytickým úsilím využít co nejlépe všech dostupných pravdivých informací, které nám vytváří obraz povzbuzujících i omezujících faktorů. Zároveň však je potřebné uvažovat perspektivně a dívat se na podnik a podnikatelské aktivity na základě předpokládané </a:t>
            </a:r>
            <a:r>
              <a:rPr lang="cs-CZ" sz="1600" dirty="0" smtClean="0"/>
              <a:t>budoucnosti.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Strategické myšlení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46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557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Principy strategického myšlení představují </a:t>
            </a:r>
            <a:r>
              <a:rPr lang="cs-CZ" sz="1600" dirty="0"/>
              <a:t>soubor charakteristických principů strategického myšlení, které nelze chápat isolovaně, neboť pouze jejich aplikace jako celek přináší očekávané výsledky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algn="just"/>
            <a:r>
              <a:rPr lang="cs-CZ" sz="1600" dirty="0" smtClean="0"/>
              <a:t>princip </a:t>
            </a:r>
            <a:r>
              <a:rPr lang="cs-CZ" sz="1600" dirty="0"/>
              <a:t>myšlení ve variantách, </a:t>
            </a:r>
          </a:p>
          <a:p>
            <a:pPr algn="just"/>
            <a:r>
              <a:rPr lang="cs-CZ" sz="1600" dirty="0"/>
              <a:t>princip permanentnosti strategického procesu, </a:t>
            </a:r>
          </a:p>
          <a:p>
            <a:pPr algn="just"/>
            <a:r>
              <a:rPr lang="cs-CZ" sz="1600" dirty="0"/>
              <a:t>princip interdisciplinárního myšlení </a:t>
            </a:r>
          </a:p>
          <a:p>
            <a:pPr algn="just"/>
            <a:r>
              <a:rPr lang="cs-CZ" sz="1600" dirty="0"/>
              <a:t>princip tvůrčího myšlení, </a:t>
            </a:r>
          </a:p>
          <a:p>
            <a:pPr algn="just"/>
            <a:r>
              <a:rPr lang="cs-CZ" sz="1600" dirty="0"/>
              <a:t>princip syntézy intuitivního a exaktního myšlení, </a:t>
            </a:r>
          </a:p>
          <a:p>
            <a:pPr algn="just"/>
            <a:r>
              <a:rPr lang="cs-CZ" sz="1600" dirty="0"/>
              <a:t>princip myšlení v čase, </a:t>
            </a:r>
          </a:p>
          <a:p>
            <a:pPr algn="just"/>
            <a:r>
              <a:rPr lang="cs-CZ" sz="1600" dirty="0"/>
              <a:t>princip uplatňování zpětnovazebního myšlení, </a:t>
            </a:r>
          </a:p>
          <a:p>
            <a:pPr algn="just"/>
            <a:r>
              <a:rPr lang="pt-BR" sz="1600" dirty="0"/>
              <a:t>princip vědomí práce s rizikem, </a:t>
            </a:r>
          </a:p>
          <a:p>
            <a:pPr algn="just"/>
            <a:r>
              <a:rPr lang="cs-CZ" sz="1600" dirty="0"/>
              <a:t>princip koncentrace, </a:t>
            </a:r>
          </a:p>
          <a:p>
            <a:pPr algn="just"/>
            <a:r>
              <a:rPr lang="cs-CZ" sz="1600" dirty="0"/>
              <a:t>princip etiky.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Principy strategického myšlení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03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592" y="703189"/>
            <a:ext cx="762177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 a cvičící: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</a:t>
            </a:r>
            <a:r>
              <a:rPr lang="cs-CZ" sz="1400" dirty="0" smtClean="0"/>
              <a:t>čtvrtek</a:t>
            </a:r>
            <a:r>
              <a:rPr lang="cs-CZ" sz="1400" dirty="0" smtClean="0"/>
              <a:t> 9,00 </a:t>
            </a:r>
            <a:r>
              <a:rPr lang="cs-CZ" sz="1400" dirty="0" smtClean="0"/>
              <a:t>–12,00 </a:t>
            </a:r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materiály, informace a podklady ke studiu: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b="1" dirty="0" smtClean="0"/>
              <a:t>Docházka na semináře </a:t>
            </a:r>
            <a:r>
              <a:rPr lang="cs-CZ" sz="1400" dirty="0" smtClean="0"/>
              <a:t>(minimálně 60%) a plnění průběžných úkolů – 5% hodnocení </a:t>
            </a:r>
            <a:r>
              <a:rPr lang="cs-CZ" sz="1400" b="1" dirty="0" smtClean="0"/>
              <a:t>Absolvování </a:t>
            </a:r>
            <a:r>
              <a:rPr lang="cs-CZ" sz="1400" b="1" dirty="0"/>
              <a:t>průběžného testu </a:t>
            </a:r>
            <a:r>
              <a:rPr lang="cs-CZ" sz="1400" dirty="0"/>
              <a:t>ve dnech </a:t>
            </a:r>
            <a:r>
              <a:rPr lang="cs-CZ" sz="1400" dirty="0" smtClean="0"/>
              <a:t>6. 11. – 10. 11. 2023 (online </a:t>
            </a:r>
            <a:r>
              <a:rPr lang="cs-CZ" sz="1400" dirty="0"/>
              <a:t>forma přes IS </a:t>
            </a:r>
            <a:r>
              <a:rPr lang="cs-CZ" sz="1400" dirty="0" smtClean="0"/>
              <a:t>SU v seminářích) </a:t>
            </a:r>
            <a:r>
              <a:rPr lang="cs-CZ" sz="1400" dirty="0"/>
              <a:t>– </a:t>
            </a:r>
            <a:r>
              <a:rPr lang="cs-CZ" sz="1400" dirty="0" smtClean="0"/>
              <a:t>20% hodnocení </a:t>
            </a:r>
          </a:p>
          <a:p>
            <a:pPr lvl="1" algn="just"/>
            <a:r>
              <a:rPr lang="cs-CZ" sz="1400" b="1" dirty="0" smtClean="0"/>
              <a:t>Seminární práce: </a:t>
            </a:r>
            <a:r>
              <a:rPr lang="cs-CZ" sz="1400" dirty="0" smtClean="0"/>
              <a:t>odevzdání přes </a:t>
            </a:r>
            <a:r>
              <a:rPr lang="cs-CZ" sz="1400" dirty="0" err="1" smtClean="0"/>
              <a:t>Odevzdavárnu</a:t>
            </a:r>
            <a:r>
              <a:rPr lang="cs-CZ" sz="1400" dirty="0" smtClean="0"/>
              <a:t> IS SU nejpozději do </a:t>
            </a:r>
            <a:r>
              <a:rPr lang="cs-CZ" sz="1400" dirty="0" smtClean="0"/>
              <a:t>10. </a:t>
            </a:r>
            <a:r>
              <a:rPr lang="cs-CZ" sz="1400" dirty="0" smtClean="0"/>
              <a:t>12. </a:t>
            </a:r>
            <a:r>
              <a:rPr lang="cs-CZ" sz="1400" dirty="0" smtClean="0"/>
              <a:t>2023 </a:t>
            </a:r>
            <a:r>
              <a:rPr lang="cs-CZ" sz="1400" dirty="0" smtClean="0"/>
              <a:t>a její prezentace – 15% hodnocení </a:t>
            </a:r>
          </a:p>
          <a:p>
            <a:pPr lvl="1" algn="just"/>
            <a:r>
              <a:rPr lang="cs-CZ" sz="1400" b="1" dirty="0" smtClean="0"/>
              <a:t>Úspěšné absolvování zkoušky </a:t>
            </a:r>
            <a:r>
              <a:rPr lang="cs-CZ" sz="1400" dirty="0" smtClean="0"/>
              <a:t>(ústní forma nebo online přes IS SU) –60% hodnocení</a:t>
            </a:r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400" dirty="0"/>
              <a:t>Chybějící </a:t>
            </a:r>
            <a:r>
              <a:rPr lang="cs-CZ" sz="1400" dirty="0" smtClean="0"/>
              <a:t>vize</a:t>
            </a:r>
            <a:endParaRPr lang="cs-CZ" sz="1400" dirty="0"/>
          </a:p>
          <a:p>
            <a:pPr lvl="0" algn="just"/>
            <a:r>
              <a:rPr lang="cs-CZ" sz="1400" dirty="0"/>
              <a:t>Nepřipravenost ke </a:t>
            </a:r>
            <a:r>
              <a:rPr lang="cs-CZ" sz="1400" dirty="0" smtClean="0"/>
              <a:t>změnám</a:t>
            </a:r>
            <a:endParaRPr lang="cs-CZ" sz="1400" dirty="0"/>
          </a:p>
          <a:p>
            <a:pPr lvl="0" algn="just"/>
            <a:r>
              <a:rPr lang="cs-CZ" sz="1400" dirty="0"/>
              <a:t>Obranné </a:t>
            </a:r>
            <a:r>
              <a:rPr lang="cs-CZ" sz="1400" dirty="0" smtClean="0"/>
              <a:t>jednání</a:t>
            </a:r>
            <a:endParaRPr lang="cs-CZ" sz="1400" dirty="0"/>
          </a:p>
          <a:p>
            <a:pPr lvl="0" algn="just"/>
            <a:r>
              <a:rPr lang="cs-CZ" sz="1400" dirty="0" smtClean="0"/>
              <a:t>Nesystémovost</a:t>
            </a:r>
            <a:endParaRPr lang="cs-CZ" sz="1400" dirty="0"/>
          </a:p>
          <a:p>
            <a:pPr lvl="0" algn="just"/>
            <a:r>
              <a:rPr lang="cs-CZ" sz="1400" dirty="0" smtClean="0"/>
              <a:t>Krátkozrakost</a:t>
            </a:r>
            <a:endParaRPr lang="cs-CZ" sz="1400" dirty="0"/>
          </a:p>
          <a:p>
            <a:pPr lvl="0" algn="just"/>
            <a:r>
              <a:rPr lang="cs-CZ" sz="1400" dirty="0"/>
              <a:t>Osobní </a:t>
            </a:r>
            <a:r>
              <a:rPr lang="cs-CZ" sz="1400" dirty="0" smtClean="0"/>
              <a:t>zájmy</a:t>
            </a:r>
            <a:endParaRPr lang="cs-CZ" sz="1400" dirty="0" smtClean="0"/>
          </a:p>
          <a:p>
            <a:pPr algn="just"/>
            <a:r>
              <a:rPr lang="cs-CZ" sz="1400" dirty="0"/>
              <a:t>Špatná </a:t>
            </a:r>
            <a:r>
              <a:rPr lang="cs-CZ" sz="1400" dirty="0" smtClean="0"/>
              <a:t>informovanost</a:t>
            </a:r>
          </a:p>
          <a:p>
            <a:pPr algn="just"/>
            <a:r>
              <a:rPr lang="cs-CZ" sz="1400" dirty="0"/>
              <a:t>Výrobní orientace</a:t>
            </a:r>
            <a:endParaRPr lang="cs-CZ" sz="1400" dirty="0"/>
          </a:p>
          <a:p>
            <a:pPr algn="just"/>
            <a:r>
              <a:rPr lang="cs-CZ" sz="1400" dirty="0"/>
              <a:t>Ignorování kulturního kontextu</a:t>
            </a:r>
            <a:endParaRPr lang="cs-CZ" sz="1400" dirty="0"/>
          </a:p>
          <a:p>
            <a:pPr lvl="0" algn="just"/>
            <a:r>
              <a:rPr lang="cs-CZ" sz="1400" dirty="0" smtClean="0"/>
              <a:t>Tvrdohlavost</a:t>
            </a:r>
          </a:p>
          <a:p>
            <a:pPr lvl="0" algn="just"/>
            <a:r>
              <a:rPr lang="cs-CZ" sz="1400" dirty="0"/>
              <a:t>Opomenutí potřeb </a:t>
            </a:r>
            <a:r>
              <a:rPr lang="cs-CZ" sz="1400" dirty="0" smtClean="0"/>
              <a:t>zákazníků</a:t>
            </a:r>
          </a:p>
          <a:p>
            <a:pPr lvl="0" algn="just"/>
            <a:r>
              <a:rPr lang="cs-CZ" sz="1400" dirty="0"/>
              <a:t>Podcenění významu </a:t>
            </a:r>
            <a:r>
              <a:rPr lang="cs-CZ" sz="1400" dirty="0" smtClean="0"/>
              <a:t>kvality</a:t>
            </a:r>
          </a:p>
          <a:p>
            <a:pPr lvl="0" algn="just"/>
            <a:r>
              <a:rPr lang="cs-CZ" sz="1400" dirty="0" smtClean="0"/>
              <a:t>Formalismus</a:t>
            </a:r>
          </a:p>
          <a:p>
            <a:pPr lvl="0" algn="just"/>
            <a:r>
              <a:rPr lang="cs-CZ" sz="1400" dirty="0" smtClean="0"/>
              <a:t>Netrpělivost</a:t>
            </a:r>
          </a:p>
          <a:p>
            <a:pPr lvl="0" algn="just"/>
            <a:r>
              <a:rPr lang="cs-CZ" sz="1400" dirty="0" smtClean="0"/>
              <a:t>Nedůslednost</a:t>
            </a:r>
          </a:p>
          <a:p>
            <a:pPr lvl="0" algn="just"/>
            <a:r>
              <a:rPr lang="cs-CZ" sz="1400" dirty="0"/>
              <a:t>Nerozhodnost</a:t>
            </a: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7848872" cy="507703"/>
          </a:xfrm>
        </p:spPr>
        <p:txBody>
          <a:bodyPr/>
          <a:lstStyle/>
          <a:p>
            <a:r>
              <a:rPr lang="cs-CZ" dirty="0" smtClean="0"/>
              <a:t>Překážky strategického myšlení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62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Strategické řízení představuje </a:t>
            </a:r>
            <a:r>
              <a:rPr lang="cs-CZ" sz="1600" dirty="0"/>
              <a:t>souhrn aktivit, jejichž smyslem je formování dlouhodobých záměrů fungování podniku.</a:t>
            </a:r>
          </a:p>
          <a:p>
            <a:pPr algn="just"/>
            <a:r>
              <a:rPr lang="cs-CZ" sz="1600" dirty="0" smtClean="0"/>
              <a:t>Strategické řízení je integrální </a:t>
            </a:r>
            <a:r>
              <a:rPr lang="cs-CZ" sz="1600" dirty="0"/>
              <a:t>součást celkového řízení </a:t>
            </a:r>
            <a:r>
              <a:rPr lang="cs-CZ" sz="1600" dirty="0" smtClean="0"/>
              <a:t>podniku.</a:t>
            </a:r>
            <a:endParaRPr lang="cs-CZ" sz="1600" dirty="0"/>
          </a:p>
          <a:p>
            <a:pPr algn="just"/>
            <a:r>
              <a:rPr lang="cs-CZ" sz="1600" dirty="0" smtClean="0"/>
              <a:t>Cílem strategického řízení je získání </a:t>
            </a:r>
            <a:r>
              <a:rPr lang="cs-CZ" sz="1600" dirty="0"/>
              <a:t>konkurenční </a:t>
            </a:r>
            <a:r>
              <a:rPr lang="cs-CZ" sz="1600" dirty="0" smtClean="0"/>
              <a:t>výhody.</a:t>
            </a:r>
          </a:p>
          <a:p>
            <a:pPr algn="just"/>
            <a:r>
              <a:rPr lang="cs-CZ" sz="1600" dirty="0" smtClean="0"/>
              <a:t>Ukazuje </a:t>
            </a:r>
            <a:r>
              <a:rPr lang="cs-CZ" sz="1600" dirty="0"/>
              <a:t>směr vývoje </a:t>
            </a:r>
            <a:r>
              <a:rPr lang="cs-CZ" sz="1600" dirty="0" smtClean="0"/>
              <a:t>podniku a vymezuje </a:t>
            </a:r>
            <a:r>
              <a:rPr lang="cs-CZ" sz="1600" dirty="0"/>
              <a:t>hlavní strategické směry </a:t>
            </a:r>
            <a:r>
              <a:rPr lang="cs-CZ" sz="1600" dirty="0" smtClean="0"/>
              <a:t>podniku. </a:t>
            </a:r>
          </a:p>
          <a:p>
            <a:pPr algn="just"/>
            <a:r>
              <a:rPr lang="cs-CZ" sz="1600" dirty="0" smtClean="0"/>
              <a:t>Umožňuje </a:t>
            </a:r>
            <a:r>
              <a:rPr lang="cs-CZ" sz="1600" dirty="0"/>
              <a:t>orientaci podniku v konkurenčním prostředí</a:t>
            </a:r>
          </a:p>
          <a:p>
            <a:pPr algn="just"/>
            <a:r>
              <a:rPr lang="cs-CZ" sz="1600" dirty="0" smtClean="0"/>
              <a:t>Realizátory strategického řízení jsou </a:t>
            </a:r>
            <a:r>
              <a:rPr lang="cs-CZ" sz="1600" dirty="0"/>
              <a:t>řídící pracovníci (top </a:t>
            </a:r>
            <a:r>
              <a:rPr lang="cs-CZ" sz="1600" dirty="0" smtClean="0"/>
              <a:t>management nebo také CEO</a:t>
            </a:r>
            <a:r>
              <a:rPr lang="cs-CZ" sz="1600" dirty="0"/>
              <a:t>), kteří</a:t>
            </a:r>
          </a:p>
          <a:p>
            <a:pPr lvl="1" algn="just"/>
            <a:r>
              <a:rPr lang="cs-CZ" sz="1600" dirty="0" smtClean="0"/>
              <a:t>rozhodují </a:t>
            </a:r>
            <a:r>
              <a:rPr lang="cs-CZ" sz="1600" dirty="0"/>
              <a:t>o potřebných aktivitách </a:t>
            </a:r>
            <a:r>
              <a:rPr lang="cs-CZ" sz="1600" dirty="0" smtClean="0"/>
              <a:t>podniku;</a:t>
            </a:r>
            <a:endParaRPr lang="cs-CZ" sz="1600" dirty="0"/>
          </a:p>
          <a:p>
            <a:pPr lvl="1" algn="just"/>
            <a:r>
              <a:rPr lang="cs-CZ" sz="1600" dirty="0" smtClean="0"/>
              <a:t>vytvářejí </a:t>
            </a:r>
            <a:r>
              <a:rPr lang="cs-CZ" sz="1600" dirty="0"/>
              <a:t>podmínky pro hladký průběh těchto </a:t>
            </a:r>
            <a:r>
              <a:rPr lang="cs-CZ" sz="1600" dirty="0" smtClean="0"/>
              <a:t>aktivit.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  <a:endParaRPr lang="cs-CZ" sz="1600" dirty="0" smtClean="0"/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lze také chápat nejen jako snahu o sladění aktivit podniku se změnami v prostředí, ale i jako prostředek pro usměrnění sociální politiky uvnitř </a:t>
            </a:r>
            <a:r>
              <a:rPr lang="cs-CZ" sz="1600" dirty="0" smtClean="0"/>
              <a:t>podniku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Vybrané definice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AutoNum type="arabicPeriod"/>
            </a:pPr>
            <a:r>
              <a:rPr lang="cs-CZ" sz="1600" i="1" dirty="0"/>
              <a:t>Etapa podnikového plánování </a:t>
            </a:r>
            <a:r>
              <a:rPr lang="cs-CZ" sz="1600" dirty="0"/>
              <a:t>(1945 – 1960) – plánování finančních toků a </a:t>
            </a:r>
            <a:r>
              <a:rPr lang="cs-CZ" sz="1600" dirty="0" smtClean="0"/>
              <a:t>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dlouhodobého plánování </a:t>
            </a:r>
            <a:r>
              <a:rPr lang="cs-CZ" sz="1600" dirty="0"/>
              <a:t>(1960 – 1973) – efektivnost </a:t>
            </a:r>
            <a:r>
              <a:rPr lang="cs-CZ" sz="1600" dirty="0" smtClean="0"/>
              <a:t>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plánování </a:t>
            </a:r>
            <a:r>
              <a:rPr lang="cs-CZ" sz="1600" dirty="0"/>
              <a:t>(1973 – 1980) – analýzy budoucích příležitostí a </a:t>
            </a:r>
            <a:r>
              <a:rPr lang="cs-CZ" sz="1600" dirty="0" smtClean="0"/>
              <a:t>ohrožení.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managementu </a:t>
            </a:r>
            <a:r>
              <a:rPr lang="cs-CZ" sz="1600" dirty="0"/>
              <a:t>(1980 – 1995) – pružnost </a:t>
            </a:r>
            <a:r>
              <a:rPr lang="cs-CZ" sz="1600" dirty="0" smtClean="0"/>
              <a:t>podniku.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„nového“ strategického managementu </a:t>
            </a:r>
            <a:r>
              <a:rPr lang="cs-CZ" sz="1600" dirty="0"/>
              <a:t>(1995...) – lidský </a:t>
            </a:r>
            <a:r>
              <a:rPr lang="cs-CZ" sz="1600" dirty="0" smtClean="0"/>
              <a:t>faktor.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Vývoj zaměření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Určení dlouhodobého zaměření podniku a přijímání rozhodnutí, která vedou k dosahování podnikových cílů.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Plánování, rozmisťování, organizování a řízení potřebných podnikových zdrojů a jejich účelná spotřeba.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Účelné řízení vztahů mezi okolím a podnikem v prospěch podniku při nenarušení vzájemné vazby mezi dodavateli, odběrateli a veřejností.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Soulad všech součástí organizačního podnikového systému v zájmu dosažení stanovených cílů. 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pl-PL" sz="1600" dirty="0"/>
              <a:t>Postoj podniku k tomu „jak, kdy, kde a komu“ by měl podnik konkurovat a „proč“.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Obsah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Zaměření na specifické úkoly, které představují pro podnik klíčovou oblast podnikání.</a:t>
            </a:r>
          </a:p>
          <a:p>
            <a:pPr lvl="0" algn="just"/>
            <a:r>
              <a:rPr lang="cs-CZ" sz="1600" dirty="0"/>
              <a:t>Účelnou a pro podnik co nejvýhodnější reakci na změny, rušivé vlivy, rizika a šance, které se mohou vyskytnout.</a:t>
            </a:r>
          </a:p>
          <a:p>
            <a:pPr lvl="0" algn="just"/>
            <a:r>
              <a:rPr lang="cs-CZ" sz="1600" dirty="0"/>
              <a:t>Cestu k nalezení konkurenční výhody ve srovnání s ostatními konkurenty a její co nejdelší udržení.</a:t>
            </a:r>
          </a:p>
          <a:p>
            <a:pPr lvl="0" algn="just"/>
            <a:r>
              <a:rPr lang="cs-CZ" sz="1600" dirty="0"/>
              <a:t>Způsob jak využít relevantní přednosti podniku a využití agresivních iniciativ.</a:t>
            </a:r>
          </a:p>
          <a:p>
            <a:pPr algn="just"/>
            <a:r>
              <a:rPr lang="cs-CZ" sz="1600" dirty="0"/>
              <a:t>Orientaci na vytvoření potřebné podnikové stability jak v podnikání, tak i ve vnitřní sociální oblasti.</a:t>
            </a:r>
            <a:endParaRPr lang="cs-CZ" sz="1600" dirty="0" smtClean="0"/>
          </a:p>
          <a:p>
            <a:pPr algn="just"/>
            <a:r>
              <a:rPr lang="cs-CZ" sz="1600" dirty="0" smtClean="0"/>
              <a:t>Dlouhodobý charakter, vysoké riziko, dynamický a kreativní přístup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charakteristiky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Postavení strategického řízení v systému řízení podniku</a:t>
            </a:r>
            <a:endParaRPr lang="cs-CZ" dirty="0"/>
          </a:p>
        </p:txBody>
      </p:sp>
      <p:pic>
        <p:nvPicPr>
          <p:cNvPr id="5" name="Obrázek 4" descr="obr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1063307"/>
            <a:ext cx="5703783" cy="33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definuje poslání (účel) podniku a určuje směr jeho vývoje;</a:t>
            </a:r>
          </a:p>
          <a:p>
            <a:pPr lvl="0" algn="just"/>
            <a:r>
              <a:rPr lang="cs-CZ" sz="1600" dirty="0"/>
              <a:t>vytváří potřebnou konkurenční výhodu;</a:t>
            </a:r>
          </a:p>
          <a:p>
            <a:pPr lvl="0" algn="just"/>
            <a:r>
              <a:rPr lang="cs-CZ" sz="1600" dirty="0"/>
              <a:t>standardizuje rutinní činnosti;</a:t>
            </a:r>
          </a:p>
          <a:p>
            <a:pPr lvl="0" algn="just"/>
            <a:r>
              <a:rPr lang="cs-CZ" sz="1600" dirty="0"/>
              <a:t>objevuje nebezpečné situace (hroby) pro podnik a navrhuje systém obrany proti nim;</a:t>
            </a:r>
          </a:p>
          <a:p>
            <a:pPr lvl="0" algn="just"/>
            <a:r>
              <a:rPr lang="cs-CZ" sz="1600" dirty="0"/>
              <a:t>nachází příležitosti a zjišťuje možnosti jejich využití;</a:t>
            </a:r>
          </a:p>
          <a:p>
            <a:pPr lvl="0" algn="just"/>
            <a:r>
              <a:rPr lang="cs-CZ" sz="1600" dirty="0"/>
              <a:t>stanovuje základní cíle a navrhuje systém jejich naplnění;</a:t>
            </a:r>
          </a:p>
          <a:p>
            <a:pPr lvl="0" algn="just"/>
            <a:r>
              <a:rPr lang="cs-CZ" sz="1600" dirty="0"/>
              <a:t>při změnách okolí podniku upravuje a zpřesňuje jak vizi, tak poslání i cíle podniku;</a:t>
            </a:r>
          </a:p>
          <a:p>
            <a:pPr lvl="0" algn="just"/>
            <a:r>
              <a:rPr lang="cs-CZ" sz="1600" dirty="0"/>
              <a:t>spojuje pracovníky podniku prostřednictvím konkrétních dílčích i konečných cílů;</a:t>
            </a:r>
          </a:p>
          <a:p>
            <a:pPr lvl="0" algn="just"/>
            <a:r>
              <a:rPr lang="cs-CZ" sz="1600" dirty="0"/>
              <a:t>vytváří potřebné sociální jistoty pro zaměstnance podniku, dodavatele, odběratele i veřejnou správu dané lokality;</a:t>
            </a:r>
          </a:p>
          <a:p>
            <a:pPr lvl="0" algn="just"/>
            <a:r>
              <a:rPr lang="cs-CZ" sz="1600" dirty="0"/>
              <a:t>mění pozvolně, ale potřebným směrem stávající podnikovou kulturu;</a:t>
            </a:r>
          </a:p>
          <a:p>
            <a:pPr algn="just"/>
            <a:r>
              <a:rPr lang="cs-CZ" sz="1600" dirty="0"/>
              <a:t>poskytuje informace o podnikání a představuje jeho hlubší </a:t>
            </a:r>
            <a:r>
              <a:rPr lang="cs-CZ" sz="1600" dirty="0" smtClean="0"/>
              <a:t>pochopení.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Význam a výhody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</TotalTime>
  <Words>1457</Words>
  <Application>Microsoft Office PowerPoint</Application>
  <PresentationFormat>Předvádění na obrazovce (16:9)</PresentationFormat>
  <Paragraphs>166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Úvod do strategického managementu</vt:lpstr>
      <vt:lpstr>Základní informace k předmětu</vt:lpstr>
      <vt:lpstr>Pojetí strategického řízení</vt:lpstr>
      <vt:lpstr>Vybrané definice strategického řízení</vt:lpstr>
      <vt:lpstr>Vývoj zaměření strategického řízení</vt:lpstr>
      <vt:lpstr>Obsah strategického řízení</vt:lpstr>
      <vt:lpstr>Základní charakteristiky strategického řízení</vt:lpstr>
      <vt:lpstr>Postavení strategického řízení v systému řízení podniku</vt:lpstr>
      <vt:lpstr>Význam a výhody strategického řízení</vt:lpstr>
      <vt:lpstr>Podstata strategického rozhodování</vt:lpstr>
      <vt:lpstr>Rozdíly mezi strategickým a operativním rozhodováním</vt:lpstr>
      <vt:lpstr>Postup strategického rozhodování</vt:lpstr>
      <vt:lpstr>Charakteristiky strategického rozhodování</vt:lpstr>
      <vt:lpstr>Vlastnosti strategického rozhodování I</vt:lpstr>
      <vt:lpstr>Metody a techniky strategického rozhodování</vt:lpstr>
      <vt:lpstr>Metody a techniky strategického rozhodování</vt:lpstr>
      <vt:lpstr>Myšlenkové mapy</vt:lpstr>
      <vt:lpstr>Strategické myšlení</vt:lpstr>
      <vt:lpstr>Principy strategického myšlení</vt:lpstr>
      <vt:lpstr>Překážky strategického myšlení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108</cp:revision>
  <dcterms:created xsi:type="dcterms:W3CDTF">2016-07-06T15:42:34Z</dcterms:created>
  <dcterms:modified xsi:type="dcterms:W3CDTF">2023-09-25T16:47:06Z</dcterms:modified>
</cp:coreProperties>
</file>