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366" r:id="rId3"/>
    <p:sldId id="377" r:id="rId4"/>
    <p:sldId id="369" r:id="rId5"/>
    <p:sldId id="371" r:id="rId6"/>
    <p:sldId id="379" r:id="rId7"/>
    <p:sldId id="380" r:id="rId8"/>
    <p:sldId id="383" r:id="rId9"/>
    <p:sldId id="388" r:id="rId10"/>
    <p:sldId id="390" r:id="rId11"/>
    <p:sldId id="386" r:id="rId12"/>
    <p:sldId id="387" r:id="rId13"/>
    <p:sldId id="391" r:id="rId14"/>
    <p:sldId id="393" r:id="rId15"/>
    <p:sldId id="394" r:id="rId16"/>
    <p:sldId id="259" r:id="rId17"/>
    <p:sldId id="295" r:id="rId18"/>
    <p:sldId id="296" r:id="rId19"/>
    <p:sldId id="370" r:id="rId20"/>
    <p:sldId id="372" r:id="rId21"/>
    <p:sldId id="373" r:id="rId22"/>
    <p:sldId id="374" r:id="rId23"/>
    <p:sldId id="375" r:id="rId24"/>
    <p:sldId id="376" r:id="rId25"/>
    <p:sldId id="293" r:id="rId26"/>
    <p:sldId id="294" r:id="rId27"/>
    <p:sldId id="297" r:id="rId28"/>
    <p:sldId id="298" r:id="rId29"/>
    <p:sldId id="299" r:id="rId30"/>
    <p:sldId id="300" r:id="rId31"/>
    <p:sldId id="301" r:id="rId32"/>
    <p:sldId id="312" r:id="rId33"/>
    <p:sldId id="313" r:id="rId3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56B26-904A-4CB7-A804-CC3AC8651185}" type="datetimeFigureOut">
              <a:rPr lang="cs-CZ" smtClean="0"/>
              <a:t>06.12.2023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40223-2A87-4FBF-80A6-5A31DA409F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062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06.12.2023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7696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635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356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7984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264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75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983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937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425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1385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957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strategie</a:t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manažerské přístupy k řízení jako součást strategie podniku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15566"/>
            <a:ext cx="7416824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Michal Porter propojuje ve svém pojetí inovační strategii s celkovou strategií podniku. Propojuje tedy technologické strategie podniku s její tržní a konkurenční pozicí. Podnik se rozhoduje mezi dvěma hlavními tržními strategiemi:</a:t>
            </a:r>
          </a:p>
          <a:p>
            <a:pPr algn="just"/>
            <a:r>
              <a:rPr lang="cs-CZ" sz="1600" b="1" dirty="0"/>
              <a:t>inovační vůdcovství</a:t>
            </a:r>
            <a:r>
              <a:rPr lang="cs-CZ" sz="1600" dirty="0"/>
              <a:t> </a:t>
            </a:r>
          </a:p>
          <a:p>
            <a:pPr algn="just"/>
            <a:r>
              <a:rPr lang="cs-CZ" sz="1600" b="1" dirty="0"/>
              <a:t>inovační následovnictví</a:t>
            </a:r>
            <a:endParaRPr lang="cs-CZ" altLang="cs-CZ" sz="16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sz="2200" dirty="0"/>
              <a:t>Typologie inovačních strategií – inovační strategie podle </a:t>
            </a:r>
            <a:r>
              <a:rPr lang="cs-CZ" sz="2200" dirty="0" err="1"/>
              <a:t>Portera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94048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15566"/>
            <a:ext cx="7416824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Krizové strategie jsou produktem krizového řízení, které nastupuje v době výskytu krizových situací ohrožujících podnik. Představují strategické postupy, jejichž cílem je zamezit možnosti vzniku krize nebo v případě, kdy krize nastala redukovat rozsah škodlivých dopadů a časově omezit působení krize.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V podstatě tvoří krizová strategie soustavu na sebe navazujících opatření, kam patří:</a:t>
            </a:r>
          </a:p>
          <a:p>
            <a:pPr lvl="1" algn="just"/>
            <a:r>
              <a:rPr lang="cs-CZ" sz="1600" dirty="0"/>
              <a:t>identifikace krizových ohnisek;</a:t>
            </a:r>
          </a:p>
          <a:p>
            <a:pPr lvl="1" algn="just"/>
            <a:r>
              <a:rPr lang="cs-CZ" sz="1600" dirty="0"/>
              <a:t>vytváření krizového štábu a jeho výcvik;</a:t>
            </a:r>
          </a:p>
          <a:p>
            <a:pPr lvl="1" algn="just"/>
            <a:r>
              <a:rPr lang="cs-CZ" sz="1600" dirty="0"/>
              <a:t>tvorbu krizových scénářů;</a:t>
            </a:r>
          </a:p>
          <a:p>
            <a:pPr lvl="1" algn="just"/>
            <a:r>
              <a:rPr lang="cs-CZ" sz="1600" dirty="0"/>
              <a:t>organizování krizových opatření tak, aby podnik nebyl ohrožen, pokud krize se vyskytne;</a:t>
            </a:r>
          </a:p>
          <a:p>
            <a:pPr lvl="1" algn="just"/>
            <a:r>
              <a:rPr lang="cs-CZ" sz="1600" dirty="0"/>
              <a:t>připravit se na </a:t>
            </a:r>
            <a:r>
              <a:rPr lang="cs-CZ" sz="1600" dirty="0" err="1"/>
              <a:t>pokrizové</a:t>
            </a:r>
            <a:r>
              <a:rPr lang="cs-CZ" sz="1600" dirty="0"/>
              <a:t> období.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Krizové strategie</a:t>
            </a:r>
          </a:p>
        </p:txBody>
      </p:sp>
    </p:spTree>
    <p:extLst>
      <p:ext uri="{BB962C8B-B14F-4D97-AF65-F5344CB8AC3E}">
        <p14:creationId xmlns:p14="http://schemas.microsoft.com/office/powerpoint/2010/main" val="264465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15566"/>
            <a:ext cx="7416824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Podnikové krize mohou být vyvolány jak vlivem okolí podniku, tak vnitřními podmínkami podnikatelského subjektu (rozpory uvnitř podniku). </a:t>
            </a:r>
          </a:p>
          <a:p>
            <a:pPr algn="just"/>
            <a:r>
              <a:rPr lang="cs-CZ" sz="1600" dirty="0"/>
              <a:t>Úkolem strategie je připravit podnik na všechny situace, které s vysokou pravděpodobností mohou nastat. Proto je životně nezbytné tyto situace předvídat.</a:t>
            </a:r>
          </a:p>
          <a:p>
            <a:pPr algn="just"/>
            <a:r>
              <a:rPr lang="cs-CZ" sz="1600" dirty="0"/>
              <a:t>Aby krizové řízení bylo skutečně souhrnem systematizovaných procesů a kroků, nikoliv jen výčtem dílčích změn, má krizový management nezastupitelnou roli ve stanovení krizové strategie podniku a její implementaci.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Krizové strategie musí řešit dva základní, následující problémy:</a:t>
            </a:r>
          </a:p>
          <a:p>
            <a:pPr lvl="1" algn="just"/>
            <a:r>
              <a:rPr lang="cs-CZ" sz="1600" dirty="0"/>
              <a:t>Jak krizi předcházet a v případě jejího vzniku krizi přežít.</a:t>
            </a:r>
          </a:p>
          <a:p>
            <a:pPr lvl="1" algn="just"/>
            <a:r>
              <a:rPr lang="cs-CZ" sz="1600" dirty="0"/>
              <a:t>Jak využít v budoucnu pozitivní přínosy krize tak, aby podnik mohl zvyšovat svou výkonnost a tím si zlepšil nebo upevnil svou pozici na trhu.</a:t>
            </a:r>
          </a:p>
          <a:p>
            <a:pPr marL="457200" lvl="1" indent="0" algn="just">
              <a:buNone/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Poslání krizové strategie</a:t>
            </a:r>
          </a:p>
        </p:txBody>
      </p:sp>
    </p:spTree>
    <p:extLst>
      <p:ext uri="{BB962C8B-B14F-4D97-AF65-F5344CB8AC3E}">
        <p14:creationId xmlns:p14="http://schemas.microsoft.com/office/powerpoint/2010/main" val="347641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Krizová matice pro určení krizové strategie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467544" y="1083960"/>
          <a:ext cx="7344815" cy="31344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6325019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26192547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352170576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4288260733"/>
                    </a:ext>
                  </a:extLst>
                </a:gridCol>
                <a:gridCol w="1656183">
                  <a:extLst>
                    <a:ext uri="{9D8B030D-6E8A-4147-A177-3AD203B41FA5}">
                      <a16:colId xmlns:a16="http://schemas.microsoft.com/office/drawing/2014/main" val="3862451049"/>
                    </a:ext>
                  </a:extLst>
                </a:gridCol>
              </a:tblGrid>
              <a:tr h="445996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2060"/>
                          </a:solidFill>
                          <a:effectLst/>
                        </a:rPr>
                        <a:t>   Pravděpodobnost vzniku krize v definovaném čase</a:t>
                      </a:r>
                      <a:endParaRPr lang="cs-CZ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2060"/>
                          </a:solidFill>
                          <a:effectLst/>
                        </a:rPr>
                        <a:t>Účinky na organizaci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328781"/>
                  </a:ext>
                </a:extLst>
              </a:tr>
              <a:tr h="2229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2060"/>
                          </a:solidFill>
                          <a:effectLst/>
                        </a:rPr>
                        <a:t>negativní</a:t>
                      </a:r>
                      <a:endParaRPr lang="cs-CZ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2060"/>
                          </a:solidFill>
                          <a:effectLst/>
                        </a:rPr>
                        <a:t>ohrožující existenci</a:t>
                      </a:r>
                      <a:endParaRPr lang="cs-CZ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2060"/>
                          </a:solidFill>
                          <a:effectLst/>
                        </a:rPr>
                        <a:t>zničující</a:t>
                      </a:r>
                      <a:endParaRPr lang="cs-CZ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/>
                </a:tc>
                <a:extLst>
                  <a:ext uri="{0D108BD9-81ED-4DB2-BD59-A6C34878D82A}">
                    <a16:rowId xmlns:a16="http://schemas.microsoft.com/office/drawing/2014/main" val="155812560"/>
                  </a:ext>
                </a:extLst>
              </a:tr>
              <a:tr h="8009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2060"/>
                          </a:solidFill>
                          <a:effectLst/>
                        </a:rPr>
                        <a:t>vysoká</a:t>
                      </a: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2060"/>
                          </a:solidFill>
                          <a:effectLst/>
                        </a:rPr>
                        <a:t>Alternativní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2060"/>
                          </a:solidFill>
                          <a:effectLst/>
                        </a:rPr>
                        <a:t>plány</a:t>
                      </a:r>
                      <a:endParaRPr lang="cs-CZ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2060"/>
                          </a:solidFill>
                          <a:effectLst/>
                        </a:rPr>
                        <a:t>Odstranění ohniska krize</a:t>
                      </a:r>
                      <a:endParaRPr lang="cs-CZ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2060"/>
                          </a:solidFill>
                          <a:effectLst/>
                        </a:rPr>
                        <a:t>Odstranění ohniska krize</a:t>
                      </a:r>
                      <a:endParaRPr lang="cs-CZ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 anchor="ctr"/>
                </a:tc>
                <a:extLst>
                  <a:ext uri="{0D108BD9-81ED-4DB2-BD59-A6C34878D82A}">
                    <a16:rowId xmlns:a16="http://schemas.microsoft.com/office/drawing/2014/main" val="3382100129"/>
                  </a:ext>
                </a:extLst>
              </a:tr>
              <a:tr h="8009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2060"/>
                          </a:solidFill>
                          <a:effectLst/>
                        </a:rPr>
                        <a:t>střední</a:t>
                      </a: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2060"/>
                          </a:solidFill>
                          <a:effectLst/>
                        </a:rPr>
                        <a:t>Odstranění problému</a:t>
                      </a:r>
                      <a:endParaRPr lang="cs-CZ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2060"/>
                          </a:solidFill>
                          <a:effectLst/>
                        </a:rPr>
                        <a:t>Alternativní plány</a:t>
                      </a:r>
                      <a:endParaRPr lang="cs-CZ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2060"/>
                          </a:solidFill>
                          <a:effectLst/>
                        </a:rPr>
                        <a:t>Odstranění ohniska krize</a:t>
                      </a:r>
                      <a:endParaRPr lang="cs-CZ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 anchor="ctr"/>
                </a:tc>
                <a:extLst>
                  <a:ext uri="{0D108BD9-81ED-4DB2-BD59-A6C34878D82A}">
                    <a16:rowId xmlns:a16="http://schemas.microsoft.com/office/drawing/2014/main" val="2319407852"/>
                  </a:ext>
                </a:extLst>
              </a:tr>
              <a:tr h="8009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2060"/>
                          </a:solidFill>
                          <a:effectLst/>
                        </a:rPr>
                        <a:t>nízká</a:t>
                      </a:r>
                    </a:p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2060"/>
                          </a:solidFill>
                          <a:effectLst/>
                        </a:rPr>
                        <a:t>Odstranění problému</a:t>
                      </a:r>
                      <a:endParaRPr lang="cs-CZ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2060"/>
                          </a:solidFill>
                          <a:effectLst/>
                        </a:rPr>
                        <a:t>Alternativní plány</a:t>
                      </a:r>
                      <a:endParaRPr lang="cs-CZ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2060"/>
                          </a:solidFill>
                          <a:effectLst/>
                        </a:rPr>
                        <a:t>Odstranění ohniska krize</a:t>
                      </a:r>
                      <a:endParaRPr lang="cs-CZ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400" marR="21400" marT="0" marB="0" anchor="ctr"/>
                </a:tc>
                <a:extLst>
                  <a:ext uri="{0D108BD9-81ED-4DB2-BD59-A6C34878D82A}">
                    <a16:rowId xmlns:a16="http://schemas.microsoft.com/office/drawing/2014/main" val="3613095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330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04355"/>
            <a:ext cx="7416824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Revitalizační strategie</a:t>
            </a:r>
            <a:r>
              <a:rPr lang="cs-CZ" sz="1600" dirty="0"/>
              <a:t> :</a:t>
            </a:r>
          </a:p>
          <a:p>
            <a:pPr lvl="1" algn="just"/>
            <a:r>
              <a:rPr lang="cs-CZ" sz="1600" b="1" dirty="0"/>
              <a:t>Strategii zvratu</a:t>
            </a:r>
            <a:r>
              <a:rPr lang="cs-CZ" sz="1600" dirty="0"/>
              <a:t> (</a:t>
            </a:r>
            <a:r>
              <a:rPr lang="cs-CZ" sz="1600" dirty="0" err="1"/>
              <a:t>turnaround</a:t>
            </a:r>
            <a:r>
              <a:rPr lang="cs-CZ" sz="1600" dirty="0"/>
              <a:t>), zaměřenou na obnovu ztrátových oblastí podnikání a jejich vrácení do ziskové pozice (snižování nákladů, zvyšování produktivity práce apod.).</a:t>
            </a:r>
          </a:p>
          <a:p>
            <a:pPr lvl="1" algn="just"/>
            <a:r>
              <a:rPr lang="cs-CZ" sz="1600" b="1" dirty="0"/>
              <a:t>Strategii redukce</a:t>
            </a:r>
            <a:r>
              <a:rPr lang="cs-CZ" sz="1600" dirty="0"/>
              <a:t> (</a:t>
            </a:r>
            <a:r>
              <a:rPr lang="cs-CZ" sz="1600" dirty="0" err="1"/>
              <a:t>retrenchment</a:t>
            </a:r>
            <a:r>
              <a:rPr lang="cs-CZ" sz="1600" dirty="0"/>
              <a:t>), jež představuje zúžení diverzifikace činnosti podniku.</a:t>
            </a:r>
          </a:p>
          <a:p>
            <a:pPr lvl="1" algn="just"/>
            <a:r>
              <a:rPr lang="cs-CZ" sz="1600" b="1" dirty="0"/>
              <a:t>Strategii restrukturalizace portfolia</a:t>
            </a:r>
            <a:r>
              <a:rPr lang="cs-CZ" sz="1600" dirty="0"/>
              <a:t>, která reaguje na nepříznivou pozici velké části podnikatelských aktivit, vznik nového atraktivního odvětví, zásadní změnu představ vedení podniku o cílech a předmětu podnikání vůbec nebo na příležitost výhodné akvizice.</a:t>
            </a:r>
          </a:p>
          <a:p>
            <a:pPr lvl="0" algn="just"/>
            <a:r>
              <a:rPr lang="cs-CZ" sz="1600" b="1" dirty="0"/>
              <a:t>Útlumové strategie </a:t>
            </a:r>
            <a:r>
              <a:rPr lang="cs-CZ" sz="1600" dirty="0"/>
              <a:t>jsou výsledkem dlouhodobě neefektivní činnosti podniku, jenž končí svou podnikatelskou činnost. Můžeme k nim zařadit:</a:t>
            </a:r>
          </a:p>
          <a:p>
            <a:pPr lvl="1" algn="just"/>
            <a:r>
              <a:rPr lang="cs-CZ" sz="1600" b="1" dirty="0" err="1"/>
              <a:t>Deinvestiční</a:t>
            </a:r>
            <a:r>
              <a:rPr lang="cs-CZ" sz="1600" b="1" dirty="0"/>
              <a:t> strategie </a:t>
            </a:r>
            <a:r>
              <a:rPr lang="cs-CZ" sz="1600" dirty="0"/>
              <a:t>(</a:t>
            </a:r>
            <a:r>
              <a:rPr lang="cs-CZ" sz="1600" dirty="0" err="1"/>
              <a:t>divestace</a:t>
            </a:r>
            <a:r>
              <a:rPr lang="cs-CZ" sz="1600" dirty="0"/>
              <a:t>) představující prodej majetku, podniku nebo jeho části jinému subjektu. </a:t>
            </a:r>
          </a:p>
          <a:p>
            <a:pPr lvl="1" algn="just"/>
            <a:r>
              <a:rPr lang="cs-CZ" sz="1600" b="1" dirty="0"/>
              <a:t>Likvidační strategie</a:t>
            </a:r>
            <a:r>
              <a:rPr lang="cs-CZ" sz="1600" dirty="0"/>
              <a:t>, v jejichž důsledku dochází ke zrušení podniku. </a:t>
            </a:r>
            <a:endParaRPr lang="cs-CZ" altLang="cs-CZ" sz="16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lvl="1" algn="just"/>
            <a:endParaRPr lang="cs-CZ" sz="1600" dirty="0"/>
          </a:p>
          <a:p>
            <a:pPr algn="just"/>
            <a:endParaRPr lang="cs-CZ" altLang="cs-CZ" sz="16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Revitalizační krizové strategie podle </a:t>
            </a:r>
            <a:r>
              <a:rPr lang="cs-CZ" dirty="0" err="1"/>
              <a:t>Slávika</a:t>
            </a:r>
            <a:r>
              <a:rPr lang="cs-CZ" dirty="0"/>
              <a:t> (1997)</a:t>
            </a:r>
          </a:p>
        </p:txBody>
      </p:sp>
    </p:spTree>
    <p:extLst>
      <p:ext uri="{BB962C8B-B14F-4D97-AF65-F5344CB8AC3E}">
        <p14:creationId xmlns:p14="http://schemas.microsoft.com/office/powerpoint/2010/main" val="191219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059582"/>
            <a:ext cx="7416824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Útlumové strategie </a:t>
            </a:r>
            <a:r>
              <a:rPr lang="cs-CZ" sz="1600" dirty="0"/>
              <a:t>jsou výsledkem dlouhodobě neefektivní činnosti podniku, jenž končí svou podnikatelskou činnost. Můžeme k nim zařadit:</a:t>
            </a:r>
          </a:p>
          <a:p>
            <a:pPr lvl="1" algn="just"/>
            <a:r>
              <a:rPr lang="cs-CZ" sz="1600" b="1" dirty="0" err="1"/>
              <a:t>Deinvestiční</a:t>
            </a:r>
            <a:r>
              <a:rPr lang="cs-CZ" sz="1600" b="1" dirty="0"/>
              <a:t> strategie </a:t>
            </a:r>
            <a:r>
              <a:rPr lang="cs-CZ" sz="1600" dirty="0"/>
              <a:t>(</a:t>
            </a:r>
            <a:r>
              <a:rPr lang="cs-CZ" sz="1600" dirty="0" err="1"/>
              <a:t>divestace</a:t>
            </a:r>
            <a:r>
              <a:rPr lang="cs-CZ" sz="1600" dirty="0"/>
              <a:t>) představující prodej majetku, podniku nebo jeho části jinému subjektu. </a:t>
            </a:r>
          </a:p>
          <a:p>
            <a:pPr lvl="1" algn="just"/>
            <a:r>
              <a:rPr lang="cs-CZ" sz="1600" b="1" dirty="0"/>
              <a:t>Likvidační strategie</a:t>
            </a:r>
            <a:r>
              <a:rPr lang="cs-CZ" sz="1600" dirty="0"/>
              <a:t>, v jejichž důsledku dochází ke zrušení podniku. </a:t>
            </a:r>
            <a:endParaRPr lang="cs-CZ" altLang="cs-CZ" sz="16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dirty="0"/>
              <a:t>Útlumové krizové strategie podle </a:t>
            </a:r>
            <a:r>
              <a:rPr lang="cs-CZ" dirty="0" err="1"/>
              <a:t>Slávika</a:t>
            </a:r>
            <a:r>
              <a:rPr lang="cs-CZ" dirty="0"/>
              <a:t> (1997)</a:t>
            </a:r>
          </a:p>
        </p:txBody>
      </p:sp>
    </p:spTree>
    <p:extLst>
      <p:ext uri="{BB962C8B-B14F-4D97-AF65-F5344CB8AC3E}">
        <p14:creationId xmlns:p14="http://schemas.microsoft.com/office/powerpoint/2010/main" val="32694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Síťový přístup vnímá podnik jako soubor propojených vztahů spojujících podnik s ostatními podniky ve více či méně důvěrném způsobu, závisejícím na vztazích uvnitř sítě. 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Síť dvě nebo více organizací spojených dlouhodobými vztahy a vazbami. Vazby mezi členy sítě formuje reflexe a poznání vzájemné závislosti a jsou základem pro dlouhodobé vazby. (</a:t>
            </a:r>
            <a:r>
              <a:rPr lang="cs-CZ" sz="2000" dirty="0" err="1"/>
              <a:t>Thorelli</a:t>
            </a:r>
            <a:r>
              <a:rPr lang="cs-CZ" sz="2000" dirty="0"/>
              <a:t>, 1986)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Komplementarita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Networking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Sítě kontaktů, znalostí – sociální kapitál podnikatelů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dirty="0"/>
              <a:t>Sítě podniků</a:t>
            </a:r>
          </a:p>
          <a:p>
            <a:pPr lvl="1"/>
            <a:r>
              <a:rPr lang="cs-CZ" sz="2000" dirty="0"/>
              <a:t>Přímé zapojení podniků </a:t>
            </a:r>
          </a:p>
          <a:p>
            <a:pPr lvl="1"/>
            <a:r>
              <a:rPr lang="cs-CZ" sz="2000" dirty="0"/>
              <a:t>Nepřímé zapojení podniků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</a:t>
            </a:r>
            <a:r>
              <a:rPr lang="cs-CZ" dirty="0" err="1"/>
              <a:t>networking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4401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i="1" dirty="0"/>
              <a:t>Procesy člena sítě</a:t>
            </a:r>
            <a:r>
              <a:rPr lang="cs-CZ" sz="1800" dirty="0"/>
              <a:t>:</a:t>
            </a:r>
          </a:p>
          <a:p>
            <a:pPr lvl="1"/>
            <a:r>
              <a:rPr lang="cs-CZ" sz="1800" dirty="0"/>
              <a:t>Vstup</a:t>
            </a:r>
          </a:p>
          <a:p>
            <a:pPr lvl="1"/>
            <a:r>
              <a:rPr lang="cs-CZ" sz="1800" dirty="0"/>
              <a:t>Tvorba pozice</a:t>
            </a:r>
          </a:p>
          <a:p>
            <a:pPr lvl="1"/>
            <a:r>
              <a:rPr lang="cs-CZ" sz="1800" dirty="0"/>
              <a:t>Repozice</a:t>
            </a:r>
          </a:p>
          <a:p>
            <a:pPr lvl="1"/>
            <a:r>
              <a:rPr lang="cs-CZ" sz="1800" dirty="0"/>
              <a:t>Výstup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b="1" i="1" dirty="0"/>
              <a:t>Faktory ovlivňující pozici člena v síti</a:t>
            </a:r>
            <a:r>
              <a:rPr lang="cs-CZ" sz="1800" dirty="0"/>
              <a:t>:</a:t>
            </a:r>
          </a:p>
          <a:p>
            <a:pPr lvl="1"/>
            <a:r>
              <a:rPr lang="cs-CZ" sz="1800" dirty="0"/>
              <a:t>Doména podniku (rozdělení práce)</a:t>
            </a:r>
          </a:p>
          <a:p>
            <a:pPr lvl="1"/>
            <a:r>
              <a:rPr lang="cs-CZ" sz="1800" dirty="0"/>
              <a:t>Pozice podniku v dalších sítích</a:t>
            </a:r>
          </a:p>
          <a:p>
            <a:pPr lvl="1"/>
            <a:r>
              <a:rPr lang="cs-CZ" sz="1800" dirty="0"/>
              <a:t>síla podniku ve vztahu k ostatním účastníkům v ústřední síti</a:t>
            </a:r>
          </a:p>
          <a:p>
            <a:pPr lvl="2"/>
            <a:r>
              <a:rPr lang="cs-CZ" sz="1800" dirty="0"/>
              <a:t>ekonomická základna (podíl na trhu), technologie, odbornost, důvěra a zákonnost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Členství v síti</a:t>
            </a:r>
          </a:p>
        </p:txBody>
      </p:sp>
    </p:spTree>
    <p:extLst>
      <p:ext uri="{BB962C8B-B14F-4D97-AF65-F5344CB8AC3E}">
        <p14:creationId xmlns:p14="http://schemas.microsoft.com/office/powerpoint/2010/main" val="3816217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Cíl</a:t>
            </a:r>
            <a:r>
              <a:rPr lang="cs-CZ" sz="1800" dirty="0"/>
              <a:t>: více flexibilní a odpovídající dynamickým změnám globálního podnikatelského prostředí. </a:t>
            </a:r>
          </a:p>
          <a:p>
            <a:pPr algn="just"/>
            <a:r>
              <a:rPr lang="cs-CZ" sz="1800" b="1" dirty="0"/>
              <a:t>Formáty</a:t>
            </a:r>
            <a:r>
              <a:rPr lang="cs-CZ" sz="1800" dirty="0"/>
              <a:t>: </a:t>
            </a:r>
            <a:r>
              <a:rPr lang="cs-CZ" sz="1800" dirty="0" err="1"/>
              <a:t>interorganizační</a:t>
            </a:r>
            <a:r>
              <a:rPr lang="cs-CZ" sz="1800" dirty="0"/>
              <a:t> sítě, globální síťové struktury e-korporací, sítě nadnárodních korporací.</a:t>
            </a:r>
          </a:p>
          <a:p>
            <a:pPr algn="just"/>
            <a:r>
              <a:rPr lang="cs-CZ" sz="1800" b="1" dirty="0"/>
              <a:t>Týmy jako </a:t>
            </a:r>
            <a:r>
              <a:rPr lang="cs-CZ" sz="1800" b="1" dirty="0" err="1"/>
              <a:t>globální-lokální</a:t>
            </a:r>
            <a:r>
              <a:rPr lang="cs-CZ" sz="1800" b="1" dirty="0"/>
              <a:t> struktury </a:t>
            </a:r>
          </a:p>
          <a:p>
            <a:pPr lvl="1" algn="just"/>
            <a:r>
              <a:rPr lang="cs-CZ" sz="1400" dirty="0"/>
              <a:t>globální týmy překračující funkční a geografické hranice;</a:t>
            </a:r>
          </a:p>
          <a:p>
            <a:pPr lvl="1" algn="just"/>
            <a:r>
              <a:rPr lang="cs-CZ" sz="1400" dirty="0"/>
              <a:t>globální týmy umožňují ploché, samosprávné strukturální formy v rámci jinak hierarchických struktur a umožňují integraci místních znalostí, kontaktů a kreativity s celkovou strategií firmy;</a:t>
            </a:r>
          </a:p>
          <a:p>
            <a:pPr lvl="1" algn="just"/>
            <a:r>
              <a:rPr lang="cs-CZ" sz="1400" dirty="0"/>
              <a:t>týmy jsou často zodpovědné za konkrétní projekty nebo řešení problémů, ale mohou být také dlouhodobě zavedeny pro průběžné operace v několika zemích;</a:t>
            </a:r>
          </a:p>
          <a:p>
            <a:pPr lvl="1" algn="just"/>
            <a:r>
              <a:rPr lang="cs-CZ" sz="1400" dirty="0"/>
              <a:t>většina jejich komunikace probíhá virtuálně kvůli nákladům spojeným s cestováním;</a:t>
            </a:r>
          </a:p>
          <a:p>
            <a:pPr lvl="1" algn="just"/>
            <a:r>
              <a:rPr lang="cs-CZ" sz="1400" dirty="0"/>
              <a:t>vedení týmů se může stěhovat do různých zemí v závislosti na projektu nebo úkolech, které jsou s ním spojeny;</a:t>
            </a:r>
          </a:p>
          <a:p>
            <a:pPr lvl="1" algn="just"/>
            <a:r>
              <a:rPr lang="cs-CZ" sz="1400" dirty="0"/>
              <a:t>často jsou vytvářeny na míru podle potřeb klienta.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/>
              <a:t>Nově vznikající organizační struktury</a:t>
            </a:r>
          </a:p>
        </p:txBody>
      </p:sp>
    </p:spTree>
    <p:extLst>
      <p:ext uri="{BB962C8B-B14F-4D97-AF65-F5344CB8AC3E}">
        <p14:creationId xmlns:p14="http://schemas.microsoft.com/office/powerpoint/2010/main" val="3533387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Speciální strategie tvoří podnikové strategie, které jsou sestavovány a využívány podnikatelskými subjekty za určitých podmínek.</a:t>
            </a:r>
          </a:p>
          <a:p>
            <a:pPr algn="just"/>
            <a:r>
              <a:rPr lang="cs-CZ" sz="1600" dirty="0"/>
              <a:t>Nejčastěji jsou zde zařazovány </a:t>
            </a:r>
            <a:r>
              <a:rPr lang="cs-CZ" sz="1600" b="1" dirty="0"/>
              <a:t>strategie inovační a krizové</a:t>
            </a:r>
            <a:r>
              <a:rPr lang="cs-CZ" sz="1600" dirty="0"/>
              <a:t>. </a:t>
            </a:r>
          </a:p>
          <a:p>
            <a:pPr algn="just"/>
            <a:r>
              <a:rPr lang="cs-CZ" sz="1600" dirty="0"/>
              <a:t>Přitom inovační strategie je nutno chápat jako velmi významnou a nosnou složku podnikání i jako častý předpoklad podnikatelského úspěchu. </a:t>
            </a:r>
          </a:p>
          <a:p>
            <a:pPr algn="just"/>
            <a:r>
              <a:rPr lang="cs-CZ" sz="1600" dirty="0"/>
              <a:t>Naopak krizové strategie jsou vytvářeny v době nebezpečí výskytu krize, která by mohla ohrozit podnik.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Speciální strategie</a:t>
            </a:r>
          </a:p>
        </p:txBody>
      </p:sp>
    </p:spTree>
    <p:extLst>
      <p:ext uri="{BB962C8B-B14F-4D97-AF65-F5344CB8AC3E}">
        <p14:creationId xmlns:p14="http://schemas.microsoft.com/office/powerpoint/2010/main" val="404090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Organizační uspořádání na globální a místní úrovni.</a:t>
            </a:r>
          </a:p>
          <a:p>
            <a:pPr algn="just"/>
            <a:r>
              <a:rPr lang="cs-CZ" sz="1400" dirty="0"/>
              <a:t>Síť propojuje provozní jednotky odlišného prostředí a provozních souvislostí vycházející z různorodých ekonomických, sociálních a kulturních prostředí.</a:t>
            </a:r>
          </a:p>
          <a:p>
            <a:pPr algn="just"/>
            <a:r>
              <a:rPr lang="cs-CZ" sz="1400" dirty="0"/>
              <a:t>Sítě má racionalizovat a koordinovat aktivity MNC v globálním prostředí, aby bylo dosaženo výhodné nákladové pozice a zároveň došlo k přizpůsobení se podmínkám místního trhu.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r>
              <a:rPr lang="cs-CZ" sz="1400" b="1" dirty="0"/>
              <a:t>Příklad</a:t>
            </a:r>
          </a:p>
          <a:p>
            <a:pPr algn="just"/>
            <a:r>
              <a:rPr lang="cs-CZ" sz="1400" i="1" dirty="0"/>
              <a:t>Nizozemská společnost </a:t>
            </a:r>
            <a:r>
              <a:rPr lang="cs-CZ" sz="1400" i="1" dirty="0" err="1"/>
              <a:t>Royal</a:t>
            </a:r>
            <a:r>
              <a:rPr lang="cs-CZ" sz="1400" i="1" dirty="0"/>
              <a:t> Philips </a:t>
            </a:r>
            <a:r>
              <a:rPr lang="cs-CZ" sz="1400" i="1" dirty="0" err="1"/>
              <a:t>Electronics</a:t>
            </a:r>
            <a:r>
              <a:rPr lang="cs-CZ" sz="1400" i="1" dirty="0"/>
              <a:t>, jedna z nejvýznamnějších světových společností v oblasti elektroniky, má provozní jednotky ve 100 zemích a využívá síťovou strukturu. Tyto jednotky se pohybují od velkých dceřiných společností, které mohou patřit mezi největší společnosti v dané zemi, až po velmi malé jednoúčelové provozy, jako jsou výzkumné a vývojové nebo marketingové divize pro jednu z oblastí podnikání společnosti Philips. Některé jsou řízeny centrálně v ústředí společnosti Philips, jiné jsou zcela autonomní. V rámci své Vize 2010 společnost Philips zjednodušila svou celkovou obchodní strukturu vytvořením tří základních sektorů, které jsou plně v souladu s jejími trhy: Philips </a:t>
            </a:r>
            <a:r>
              <a:rPr lang="cs-CZ" sz="1400" i="1" dirty="0" err="1"/>
              <a:t>Healthcare</a:t>
            </a:r>
            <a:r>
              <a:rPr lang="cs-CZ" sz="1400" i="1" dirty="0"/>
              <a:t>, Philips </a:t>
            </a:r>
            <a:r>
              <a:rPr lang="cs-CZ" sz="1400" i="1" dirty="0" err="1"/>
              <a:t>Lighting</a:t>
            </a:r>
            <a:r>
              <a:rPr lang="cs-CZ" sz="1400" i="1" dirty="0"/>
              <a:t> a Philips </a:t>
            </a:r>
            <a:r>
              <a:rPr lang="cs-CZ" sz="1400" i="1" dirty="0" err="1"/>
              <a:t>Consumer</a:t>
            </a:r>
            <a:r>
              <a:rPr lang="cs-CZ" sz="1400" i="1" dirty="0"/>
              <a:t> </a:t>
            </a:r>
            <a:r>
              <a:rPr lang="cs-CZ" sz="1400" i="1" dirty="0" err="1"/>
              <a:t>Lifestyle</a:t>
            </a:r>
            <a:r>
              <a:rPr lang="cs-CZ" sz="1400" i="1" dirty="0"/>
              <a:t>.</a:t>
            </a:r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 err="1"/>
              <a:t>Interorganizační</a:t>
            </a:r>
            <a:r>
              <a:rPr lang="cs-CZ" dirty="0"/>
              <a:t> sítě (</a:t>
            </a:r>
            <a:r>
              <a:rPr lang="cs-CZ" dirty="0" err="1"/>
              <a:t>Interorganizational</a:t>
            </a:r>
            <a:r>
              <a:rPr lang="cs-CZ" dirty="0"/>
              <a:t> </a:t>
            </a:r>
            <a:r>
              <a:rPr lang="cs-CZ" dirty="0" err="1"/>
              <a:t>Networks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35734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300" dirty="0"/>
              <a:t>obvykle zahrnuje síť virtuálních elektronických burz a kamenných služeb, ať už jsou tyto služby poskytovány interně nebo externě;</a:t>
            </a:r>
          </a:p>
          <a:p>
            <a:pPr algn="just"/>
            <a:r>
              <a:rPr lang="cs-CZ" sz="1300" dirty="0"/>
              <a:t>tato struktura funkcí a aliancí tvoří kombinaci elektronických a fyzických fází sítě dodavatelského řetězce;</a:t>
            </a:r>
          </a:p>
          <a:p>
            <a:pPr algn="just"/>
            <a:r>
              <a:rPr lang="cs-CZ" sz="1300" dirty="0"/>
              <a:t>síť zahrnuje některé globální a některé místní funkce;</a:t>
            </a:r>
          </a:p>
          <a:p>
            <a:pPr algn="just"/>
            <a:r>
              <a:rPr lang="cs-CZ" sz="1300" dirty="0"/>
              <a:t>centralizované elektronické burzy pro logistiku, dodávky a zákazníky mohou být umístěny kdekoli;</a:t>
            </a:r>
          </a:p>
          <a:p>
            <a:pPr algn="just"/>
            <a:r>
              <a:rPr lang="cs-CZ" sz="1300" dirty="0"/>
              <a:t>konečný distribuční systém a interakce se zákazníky musí být přizpůsobeny fyzické infrastruktuře a platební infrastruktuře v místě zákazníka a místním předpisům a jazykům;</a:t>
            </a:r>
          </a:p>
          <a:p>
            <a:pPr algn="just"/>
            <a:r>
              <a:rPr lang="cs-CZ" sz="1300" dirty="0"/>
              <a:t>výsledkem je globální elektronická síť dodavatelů, subdodavatelů, výrobců, distributorů, kupujících a prodejců, kteří spolu komunikují v reálném čase prostřednictvím kyberprostoru.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r>
              <a:rPr lang="cs-CZ" sz="1400" b="1" dirty="0"/>
              <a:t>Příklad</a:t>
            </a:r>
          </a:p>
          <a:p>
            <a:pPr algn="just"/>
            <a:r>
              <a:rPr lang="cs-CZ" sz="1200" i="1" dirty="0"/>
              <a:t>Společnost Dell má po celém světě řadu továren, které dodávají zákazníkům v daném regionu počítače vyrobené na zakázku. Objednávky zákazníků jsou přijímány prostřednictvím call center nebo vlastních webových stránek společnosti Dell. Objednávka komponent pak putuje k dodavatelům, kteří musí být v dosahu 15 minut jízdy od továrny. Součástky jsou dodány do továrny a hotové objednávky zákazníků jsou vyzvednuty během několika hodin. Společnost Dell udržuje internetové spojení se svými dodavateli a propojuje je s databází svých zákazníků, takže mají přímé informace o objednávkách v reálném čase. Zákazníci mohou rovněž využívat internetový systém společnosti Dell ke sledování svých objednávek, které procházejí celým řetězcem. Strategie společnosti Dell spočívá v provádění kritických činností přímo ve firmě.</a:t>
            </a:r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8424936" cy="507703"/>
          </a:xfrm>
        </p:spPr>
        <p:txBody>
          <a:bodyPr/>
          <a:lstStyle/>
          <a:p>
            <a:r>
              <a:rPr lang="cs-CZ" sz="1900" dirty="0"/>
              <a:t>Globální síťové struktury e-korporací (</a:t>
            </a:r>
            <a:r>
              <a:rPr lang="cs-CZ" sz="1900" dirty="0" err="1"/>
              <a:t>Global</a:t>
            </a:r>
            <a:r>
              <a:rPr lang="cs-CZ" sz="1900" dirty="0"/>
              <a:t> E-</a:t>
            </a:r>
            <a:r>
              <a:rPr lang="cs-CZ" sz="1900" dirty="0" err="1"/>
              <a:t>Corporation</a:t>
            </a:r>
            <a:r>
              <a:rPr lang="cs-CZ" sz="1900" dirty="0"/>
              <a:t> Network </a:t>
            </a:r>
            <a:r>
              <a:rPr lang="cs-CZ" sz="1900" dirty="0" err="1"/>
              <a:t>Structure</a:t>
            </a:r>
            <a:r>
              <a:rPr lang="cs-CZ" sz="19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22981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8424936" cy="507703"/>
          </a:xfrm>
        </p:spPr>
        <p:txBody>
          <a:bodyPr/>
          <a:lstStyle/>
          <a:p>
            <a:r>
              <a:rPr lang="cs-CZ" sz="1900" dirty="0"/>
              <a:t>Globální síťové struktury e-korporací (</a:t>
            </a:r>
            <a:r>
              <a:rPr lang="cs-CZ" sz="1900" dirty="0" err="1"/>
              <a:t>Global</a:t>
            </a:r>
            <a:r>
              <a:rPr lang="cs-CZ" sz="1900" dirty="0"/>
              <a:t> E-</a:t>
            </a:r>
            <a:r>
              <a:rPr lang="cs-CZ" sz="1900" dirty="0" err="1"/>
              <a:t>Corporation</a:t>
            </a:r>
            <a:r>
              <a:rPr lang="cs-CZ" sz="1900" dirty="0"/>
              <a:t> Network </a:t>
            </a:r>
            <a:r>
              <a:rPr lang="cs-CZ" sz="1900" dirty="0" err="1"/>
              <a:t>Structure</a:t>
            </a:r>
            <a:r>
              <a:rPr lang="cs-CZ" sz="1900" dirty="0"/>
              <a:t>)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6F553446-50BD-4EB4-9B11-A8FBE02F40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50" t="29001" r="10101" b="20600"/>
          <a:stretch/>
        </p:blipFill>
        <p:spPr>
          <a:xfrm>
            <a:off x="1403648" y="976496"/>
            <a:ext cx="5760640" cy="319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333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300" dirty="0"/>
              <a:t>vytváří síť útvarů společnosti a jejich systému komunikace;</a:t>
            </a:r>
          </a:p>
          <a:p>
            <a:pPr algn="just"/>
            <a:r>
              <a:rPr lang="cs-CZ" sz="1300" dirty="0"/>
              <a:t>systém vyžaduje rozptýlení odpovědnosti a rozhodování do místních poboček a aliancí;</a:t>
            </a:r>
          </a:p>
          <a:p>
            <a:pPr algn="just"/>
            <a:r>
              <a:rPr lang="cs-CZ" sz="1300" dirty="0"/>
              <a:t>efektivita lokalizovaného rozhodování do značné míry závisí na schopnosti a ochotě sdílet aktuální a nové poznatky a technologie napříč sítí jednotek;</a:t>
            </a:r>
          </a:p>
          <a:p>
            <a:pPr algn="just"/>
            <a:r>
              <a:rPr lang="cs-CZ" sz="1300" dirty="0"/>
              <a:t>tato forma je usnadněna neustále se rozvíjejícími se technologiemi, které umožňují okamžitou elektronickou komunikaci mezi sítěmi a lidmi po celém světě bez ohledu na jejich umístění;</a:t>
            </a:r>
          </a:p>
          <a:p>
            <a:pPr algn="just"/>
            <a:r>
              <a:rPr lang="cs-CZ" sz="1300" dirty="0"/>
              <a:t>snaží se kombinovat schopnosti a zdroje MNC, dosahovat úspor z rozsahu, zlepšení vstřícnosti lokální komunity, účinný přenos technologií.</a:t>
            </a:r>
          </a:p>
          <a:p>
            <a:pPr algn="just"/>
            <a:endParaRPr lang="cs-CZ" sz="1400" dirty="0"/>
          </a:p>
          <a:p>
            <a:pPr marL="0" indent="0" algn="just">
              <a:buNone/>
            </a:pPr>
            <a:r>
              <a:rPr lang="cs-CZ" sz="1400" b="1" dirty="0"/>
              <a:t>Příklad</a:t>
            </a:r>
          </a:p>
          <a:p>
            <a:pPr algn="just"/>
            <a:r>
              <a:rPr lang="cs-CZ" sz="1200" i="1" dirty="0"/>
              <a:t>Příkladem takové decentralizované horizontální organizace je ABB(celosvětový lídr v oblasti energetických a informačních technologií se sídlem v Curychu, Švýcarsku). ABB působí ve 100 zemích se 150 000 zaměstnanci a osmi manažery geografických regionů, přičemž obchodní jednotky od vrcholového vedení odděluje pouze jedna úroveň řízení. ABB se pyšní tím, že je skutečně globální společností a má 11 členů představenstva, kteří zastupují sedm národností.</a:t>
            </a:r>
          </a:p>
          <a:p>
            <a:pPr algn="just"/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8424936" cy="507703"/>
          </a:xfrm>
        </p:spPr>
        <p:txBody>
          <a:bodyPr/>
          <a:lstStyle/>
          <a:p>
            <a:r>
              <a:rPr lang="cs-CZ" sz="1900" dirty="0"/>
              <a:t>Sítě nadnárodních korporací (</a:t>
            </a:r>
            <a:r>
              <a:rPr lang="cs-CZ" sz="1900" dirty="0" err="1"/>
              <a:t>Transnational</a:t>
            </a:r>
            <a:r>
              <a:rPr lang="cs-CZ" sz="1900" dirty="0"/>
              <a:t> </a:t>
            </a:r>
            <a:r>
              <a:rPr lang="cs-CZ" sz="1900" dirty="0" err="1"/>
              <a:t>Corporation</a:t>
            </a:r>
            <a:r>
              <a:rPr lang="cs-CZ" sz="1900" dirty="0"/>
              <a:t> Network </a:t>
            </a:r>
            <a:r>
              <a:rPr lang="cs-CZ" sz="1900" dirty="0" err="1"/>
              <a:t>Structure</a:t>
            </a:r>
            <a:r>
              <a:rPr lang="cs-CZ" sz="19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82480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struktura a systém kontroly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07504" y="195486"/>
            <a:ext cx="8424936" cy="507703"/>
          </a:xfrm>
        </p:spPr>
        <p:txBody>
          <a:bodyPr/>
          <a:lstStyle/>
          <a:p>
            <a:r>
              <a:rPr lang="cs-CZ" sz="1900" dirty="0"/>
              <a:t>Sítě nadnárodních korporací (</a:t>
            </a:r>
            <a:r>
              <a:rPr lang="cs-CZ" sz="1900" dirty="0" err="1"/>
              <a:t>Transnational</a:t>
            </a:r>
            <a:r>
              <a:rPr lang="cs-CZ" sz="1900" dirty="0"/>
              <a:t> </a:t>
            </a:r>
            <a:r>
              <a:rPr lang="cs-CZ" sz="1900" dirty="0" err="1"/>
              <a:t>Corporation</a:t>
            </a:r>
            <a:r>
              <a:rPr lang="cs-CZ" sz="1900" dirty="0"/>
              <a:t> Network </a:t>
            </a:r>
            <a:r>
              <a:rPr lang="cs-CZ" sz="1900" dirty="0" err="1"/>
              <a:t>Structure</a:t>
            </a:r>
            <a:r>
              <a:rPr lang="cs-CZ" sz="1900" dirty="0"/>
              <a:t>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BBA0445-2330-4F23-BA18-1D6E125BF4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974" y="789375"/>
            <a:ext cx="5544616" cy="3822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201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V rámci analýzy podmínek, ve kterých působí strategie, jak se strategie vyvíjí a jaké rozhodující příčiny ovlivňují strategické chování i aktivity podniku, lze využívat řadu dalších metod, jako je třeba </a:t>
            </a:r>
            <a:r>
              <a:rPr lang="cs-CZ" sz="1600" dirty="0" err="1"/>
              <a:t>benchmarking</a:t>
            </a:r>
            <a:r>
              <a:rPr lang="cs-CZ" sz="1600" dirty="0"/>
              <a:t>.</a:t>
            </a:r>
          </a:p>
          <a:p>
            <a:pPr algn="just"/>
            <a:r>
              <a:rPr lang="cs-CZ" sz="1600" dirty="0"/>
              <a:t>Jedná o tvůrčí napodobování a využívání poznatků nejlepších podniků, které získáme jejich systematickým pozorováním a srovnáváním s našimi postupy. </a:t>
            </a:r>
          </a:p>
          <a:p>
            <a:pPr algn="just"/>
            <a:r>
              <a:rPr lang="cs-CZ" sz="1600" dirty="0"/>
              <a:t>Výhodou a velkou předností metody je její jednoduchost, široce uplatnitelné používání a obvykle nízká nákladnost.</a:t>
            </a:r>
          </a:p>
          <a:p>
            <a:pPr algn="just"/>
            <a:r>
              <a:rPr lang="cs-CZ" sz="1600" dirty="0" err="1"/>
              <a:t>Benchmarking</a:t>
            </a:r>
            <a:r>
              <a:rPr lang="cs-CZ" sz="1600" dirty="0"/>
              <a:t> lze rozdělit do následujících základních typů:</a:t>
            </a:r>
          </a:p>
          <a:p>
            <a:pPr lvl="1" algn="just"/>
            <a:r>
              <a:rPr lang="cs-CZ" sz="1600" b="1" dirty="0"/>
              <a:t>Vnitřní </a:t>
            </a:r>
            <a:r>
              <a:rPr lang="cs-CZ" sz="1600" b="1" dirty="0" err="1"/>
              <a:t>benchmarking</a:t>
            </a:r>
            <a:r>
              <a:rPr lang="cs-CZ" sz="1600" b="1" dirty="0"/>
              <a:t> – </a:t>
            </a:r>
            <a:r>
              <a:rPr lang="cs-CZ" sz="1600" dirty="0"/>
              <a:t>týká se srovnávání různých částí a jejich vlastností (výkonnost, personál, přínos) v rámci jednoho podniku.</a:t>
            </a:r>
          </a:p>
          <a:p>
            <a:pPr lvl="1" algn="just"/>
            <a:r>
              <a:rPr lang="cs-CZ" sz="1600" b="1" dirty="0"/>
              <a:t>Vnější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porovnání obdobné činnosti mezi vlastním podnikem a srovnávaným nejlepším podnikem v daném oboru (s konkurentem).</a:t>
            </a:r>
          </a:p>
          <a:p>
            <a:pPr lvl="1" algn="just"/>
            <a:r>
              <a:rPr lang="cs-CZ" sz="1600" b="1" dirty="0"/>
              <a:t>Funkční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představuje srovnání stejné činnosti a přístupů mezi vlastním podnikem a cizím podnikem, který působí mimo náš obor.</a:t>
            </a:r>
          </a:p>
          <a:p>
            <a:pPr lvl="0" algn="just"/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/>
              <a:t>Benchmarking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5149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3518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Identifikuje a stanovuje rozdíl ve výkonnosti našeho podniku a možné nejlepší konkurence.</a:t>
            </a:r>
          </a:p>
          <a:p>
            <a:pPr lvl="0" algn="just"/>
            <a:r>
              <a:rPr lang="cs-CZ" sz="1600" dirty="0"/>
              <a:t>Pomáhá stanovit strategii nebo její inovaci.</a:t>
            </a:r>
          </a:p>
          <a:p>
            <a:pPr lvl="0" algn="just"/>
            <a:r>
              <a:rPr lang="cs-CZ" sz="1600" dirty="0"/>
              <a:t>Udržuje stimulaci podnikového vedení pro neustálé zlepšování.</a:t>
            </a:r>
          </a:p>
          <a:p>
            <a:pPr lvl="0" algn="just"/>
            <a:r>
              <a:rPr lang="cs-CZ" sz="1600" dirty="0"/>
              <a:t>Ověřuje úspěšnost prováděných strategických opatření.</a:t>
            </a:r>
          </a:p>
          <a:p>
            <a:pPr lvl="0" algn="just"/>
            <a:r>
              <a:rPr lang="cs-CZ" sz="1600" dirty="0"/>
              <a:t>Představuje panoramatický pohled na konkurenční počínání se srovnávaným podnikem, který nám poskytuje možnost revolučně pozměnit vlastní aktivity vhodně volenými a potřebnými inovacemi.</a:t>
            </a:r>
          </a:p>
          <a:p>
            <a:pPr lvl="0" algn="just"/>
            <a:r>
              <a:rPr lang="cs-CZ" sz="1600" dirty="0"/>
              <a:t>Je efektivním způsobem jak zaměstnance přimět k hledání nových myšlenek a k nalézání skrytých možností vedoucích k zlepšení výkonnosti.</a:t>
            </a:r>
          </a:p>
          <a:p>
            <a:pPr algn="just"/>
            <a:r>
              <a:rPr lang="cs-CZ" sz="1600" dirty="0"/>
              <a:t>Odhaluje klíčové kompetence, které tvoří vynikající výkonnost podniku jako jeho základní předpoklad úspěch na trhu.</a:t>
            </a:r>
          </a:p>
          <a:p>
            <a:pPr lvl="0" algn="just"/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/>
              <a:t>Benchmarking</a:t>
            </a:r>
            <a:r>
              <a:rPr lang="cs-CZ" dirty="0"/>
              <a:t> - výhody</a:t>
            </a:r>
          </a:p>
        </p:txBody>
      </p:sp>
    </p:spTree>
    <p:extLst>
      <p:ext uri="{BB962C8B-B14F-4D97-AF65-F5344CB8AC3E}">
        <p14:creationId xmlns:p14="http://schemas.microsoft.com/office/powerpoint/2010/main" val="37721001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3518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Outsourcing obecně znamená, že podnik vyčlení různé podpůrné a vedlejší činnosti a svěří je na základě smlouvy jiné společnosti čili </a:t>
            </a:r>
            <a:r>
              <a:rPr lang="cs-CZ" sz="1800" dirty="0" err="1"/>
              <a:t>subkontraktorovi</a:t>
            </a:r>
            <a:r>
              <a:rPr lang="cs-CZ" sz="1800" dirty="0"/>
              <a:t>, specializovanému na příslušnou podnikatelskou činnost.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Jedná se tedy o určitý druh dělby práce, činnost však není zajišťována vlastními zaměstnanci firmy, nýbrž smluvně.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Outsourcing  x  </a:t>
            </a:r>
            <a:r>
              <a:rPr lang="cs-CZ" sz="1800" dirty="0" err="1"/>
              <a:t>insourcing</a:t>
            </a:r>
            <a:endParaRPr lang="cs-CZ" sz="1800" dirty="0"/>
          </a:p>
          <a:p>
            <a:pPr>
              <a:buNone/>
            </a:pPr>
            <a:endParaRPr lang="cs-CZ" sz="1800" dirty="0"/>
          </a:p>
          <a:p>
            <a:r>
              <a:rPr lang="cs-CZ" sz="1800" b="1" i="1" dirty="0"/>
              <a:t>Cíl</a:t>
            </a:r>
            <a:r>
              <a:rPr lang="cs-CZ" sz="1800" dirty="0"/>
              <a:t>: ozdravení hospodaření podniku</a:t>
            </a:r>
          </a:p>
          <a:p>
            <a:pPr lvl="0" algn="just"/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Outsourcing</a:t>
            </a:r>
          </a:p>
        </p:txBody>
      </p:sp>
    </p:spTree>
    <p:extLst>
      <p:ext uri="{BB962C8B-B14F-4D97-AF65-F5344CB8AC3E}">
        <p14:creationId xmlns:p14="http://schemas.microsoft.com/office/powerpoint/2010/main" val="24432952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Činnosti, které jsou posláním podniku a přinášejí mu přidanou hodnotu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Činnosti, které nepřinášejí přidanou hodnotu, ale podnik je musí zabezpečit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Činnost doplňkové – oblast outsourcingu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Členění podle Guly:</a:t>
            </a:r>
          </a:p>
          <a:p>
            <a:pPr lvl="1"/>
            <a:r>
              <a:rPr lang="cs-CZ" sz="1800" dirty="0"/>
              <a:t>Klíčové aktivity</a:t>
            </a:r>
          </a:p>
          <a:p>
            <a:pPr lvl="1"/>
            <a:r>
              <a:rPr lang="cs-CZ" sz="1800" dirty="0"/>
              <a:t>Vlastní činnosti zajišťované uvnitř podniku</a:t>
            </a:r>
          </a:p>
          <a:p>
            <a:pPr lvl="1"/>
            <a:r>
              <a:rPr lang="cs-CZ" sz="1800" dirty="0"/>
              <a:t>Smíšené činnosti zajišťované vlastními silami a cizími podniky</a:t>
            </a:r>
          </a:p>
          <a:p>
            <a:pPr lvl="1"/>
            <a:r>
              <a:rPr lang="cs-CZ" sz="1800" dirty="0"/>
              <a:t>Cizí činnosti nakupované</a:t>
            </a:r>
          </a:p>
          <a:p>
            <a:pPr lvl="0" algn="just"/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Činnosti podniku a outsourcing</a:t>
            </a:r>
          </a:p>
        </p:txBody>
      </p:sp>
    </p:spTree>
    <p:extLst>
      <p:ext uri="{BB962C8B-B14F-4D97-AF65-F5344CB8AC3E}">
        <p14:creationId xmlns:p14="http://schemas.microsoft.com/office/powerpoint/2010/main" val="18711966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Forma strategického partnerství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Organizačně systémové integrační formy, které zajišťují společnou, efektivní, kooperativní podnikatelskou činnost s tuzemskými i zahraničními partnery, kteří původně mohli být i konkurenčními organizačními jednotkami.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Jedná se o společnou realizaci jedné nebo více podnikových funkcí dvěma nebo více podnikatelskými subjekty za účelem dosažení konkurenční výhody. (Tichá)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b="1" i="1" dirty="0"/>
              <a:t>Cíl:</a:t>
            </a:r>
            <a:r>
              <a:rPr lang="cs-CZ" sz="1800" dirty="0"/>
              <a:t> sdílení činností a zdrojů partnerů, k redukci konkurenčních střetů a ke vzniku, přenosu a využití znalostí</a:t>
            </a:r>
          </a:p>
          <a:p>
            <a:pPr lvl="0" algn="just"/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Strategické aliance</a:t>
            </a:r>
          </a:p>
        </p:txBody>
      </p:sp>
    </p:spTree>
    <p:extLst>
      <p:ext uri="{BB962C8B-B14F-4D97-AF65-F5344CB8AC3E}">
        <p14:creationId xmlns:p14="http://schemas.microsoft.com/office/powerpoint/2010/main" val="3070236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03189"/>
            <a:ext cx="7632848" cy="360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Management inovací </a:t>
            </a:r>
            <a:r>
              <a:rPr lang="cs-CZ" sz="1600" dirty="0"/>
              <a:t>představuje podle Konečného (2001) budování organizace, která má schopnost učit se a inovovat, vyžaduje dovednost přenášet specializované znalosti a propojovat vzácné zdroje a schopnosti bez ohledu na hranice států.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Proces řízení inovací můžeme rozdělit do tří hlavních fází: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cs-CZ" sz="1600" dirty="0"/>
              <a:t>plánování inovací – náplní této části je strategická situační analýza a vymezení cílů inovace,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cs-CZ" sz="1600" dirty="0"/>
              <a:t>inovační strategie – v této části je vybírána adekvátní inovační strategie,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implementace strategie – dochází zde k implementaci a komercionalizaci inovace.</a:t>
            </a:r>
          </a:p>
          <a:p>
            <a:pPr marL="0" indent="0" algn="just">
              <a:buNone/>
            </a:pPr>
            <a:endParaRPr lang="cs-CZ" alt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Management inovací</a:t>
            </a:r>
          </a:p>
        </p:txBody>
      </p:sp>
    </p:spTree>
    <p:extLst>
      <p:ext uri="{BB962C8B-B14F-4D97-AF65-F5344CB8AC3E}">
        <p14:creationId xmlns:p14="http://schemas.microsoft.com/office/powerpoint/2010/main" val="348590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i="1" dirty="0"/>
              <a:t>Zhodnocení předmětu činnosti</a:t>
            </a:r>
          </a:p>
          <a:p>
            <a:pPr lvl="1"/>
            <a:r>
              <a:rPr lang="cs-CZ" sz="1800" dirty="0"/>
              <a:t>Strategická analýza</a:t>
            </a:r>
          </a:p>
          <a:p>
            <a:pPr lvl="1"/>
            <a:r>
              <a:rPr lang="cs-CZ" sz="1800" dirty="0"/>
              <a:t>Definování role strategické aliance</a:t>
            </a:r>
          </a:p>
          <a:p>
            <a:r>
              <a:rPr lang="cs-CZ" sz="1800" b="1" i="1" dirty="0"/>
              <a:t>Formování alianční strategie</a:t>
            </a:r>
          </a:p>
          <a:p>
            <a:pPr lvl="1"/>
            <a:r>
              <a:rPr lang="cs-CZ" sz="1800" dirty="0"/>
              <a:t>Desintegrace hodnotového řetězce</a:t>
            </a:r>
          </a:p>
          <a:p>
            <a:pPr lvl="1"/>
            <a:r>
              <a:rPr lang="cs-CZ" sz="1800" dirty="0"/>
              <a:t>Rekonfigurace hodnotového řetězce</a:t>
            </a:r>
          </a:p>
          <a:p>
            <a:pPr lvl="1"/>
            <a:r>
              <a:rPr lang="cs-CZ" sz="1800" dirty="0"/>
              <a:t>Uvolnění vlastních zdrojů a zdrojů partnera</a:t>
            </a:r>
          </a:p>
          <a:p>
            <a:pPr lvl="1"/>
            <a:r>
              <a:rPr lang="cs-CZ" sz="1800" dirty="0"/>
              <a:t>Vytvoření ochranných mechanismů</a:t>
            </a:r>
          </a:p>
          <a:p>
            <a:pPr lvl="1"/>
            <a:r>
              <a:rPr lang="cs-CZ" sz="1800" dirty="0"/>
              <a:t>Udržování strategických alternativ</a:t>
            </a:r>
          </a:p>
          <a:p>
            <a:r>
              <a:rPr lang="cs-CZ" sz="1800" b="1" i="1" dirty="0"/>
              <a:t>Vytváření struktury aliance</a:t>
            </a:r>
          </a:p>
          <a:p>
            <a:r>
              <a:rPr lang="cs-CZ" sz="1800" b="1" i="1" dirty="0"/>
              <a:t>Evaluace aliance</a:t>
            </a:r>
          </a:p>
          <a:p>
            <a:pPr lvl="0" algn="just"/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Strategické aliance – postup projektování</a:t>
            </a:r>
          </a:p>
        </p:txBody>
      </p:sp>
    </p:spTree>
    <p:extLst>
      <p:ext uri="{BB962C8B-B14F-4D97-AF65-F5344CB8AC3E}">
        <p14:creationId xmlns:p14="http://schemas.microsoft.com/office/powerpoint/2010/main" val="5953988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Koncese</a:t>
            </a:r>
          </a:p>
          <a:p>
            <a:r>
              <a:rPr lang="cs-CZ" sz="1800" dirty="0"/>
              <a:t>Společný výzkum a vývoj</a:t>
            </a:r>
          </a:p>
          <a:p>
            <a:r>
              <a:rPr lang="cs-CZ" sz="1800" dirty="0"/>
              <a:t>Universita</a:t>
            </a:r>
          </a:p>
          <a:p>
            <a:r>
              <a:rPr lang="cs-CZ" sz="1800" dirty="0"/>
              <a:t>Společný marketing</a:t>
            </a:r>
          </a:p>
          <a:p>
            <a:r>
              <a:rPr lang="cs-CZ" sz="1800" dirty="0"/>
              <a:t>Technologie</a:t>
            </a:r>
          </a:p>
          <a:p>
            <a:r>
              <a:rPr lang="cs-CZ" sz="1800" dirty="0"/>
              <a:t>Konsorcium</a:t>
            </a:r>
          </a:p>
          <a:p>
            <a:r>
              <a:rPr lang="cs-CZ" sz="1800" dirty="0"/>
              <a:t>Společný podnik na projekt</a:t>
            </a:r>
          </a:p>
          <a:p>
            <a:r>
              <a:rPr lang="cs-CZ" sz="1800" dirty="0"/>
              <a:t>Společný podnik s nevyrovnanou majetkovou účastí</a:t>
            </a:r>
          </a:p>
          <a:p>
            <a:r>
              <a:rPr lang="cs-CZ" sz="1800" dirty="0"/>
              <a:t>Společný podnik s paritní majetkovou účastí</a:t>
            </a:r>
          </a:p>
          <a:p>
            <a:pPr lvl="0" algn="just"/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Strategické aliance – typy</a:t>
            </a:r>
          </a:p>
        </p:txBody>
      </p:sp>
    </p:spTree>
    <p:extLst>
      <p:ext uri="{BB962C8B-B14F-4D97-AF65-F5344CB8AC3E}">
        <p14:creationId xmlns:p14="http://schemas.microsoft.com/office/powerpoint/2010/main" val="1890098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08112" y="721557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Proces je soubor činností, který vyžaduje jeden nebo více vstupů a tvoří výstup, který má pro zákazníka hodnotu. </a:t>
            </a:r>
          </a:p>
          <a:p>
            <a:pPr algn="just"/>
            <a:r>
              <a:rPr lang="cs-CZ" sz="1800" dirty="0"/>
              <a:t>Každý proces má vstup, výstup, vlastníka, zdroje a náklady s ním spojené, a vnitřní organizační strukturu. Pro realizaci procesu je potřeba mít vhodné informační zabezpečení a čas potřebný k realizaci konkrétního procesu.</a:t>
            </a:r>
          </a:p>
          <a:p>
            <a:pPr marL="0" indent="0" algn="just">
              <a:buNone/>
            </a:pPr>
            <a:r>
              <a:rPr lang="cs-CZ" sz="1800" dirty="0"/>
              <a:t>V podniku rozeznáváme tyto typy procesů:</a:t>
            </a:r>
          </a:p>
          <a:p>
            <a:pPr lvl="0" algn="just"/>
            <a:r>
              <a:rPr lang="cs-CZ" sz="1800" dirty="0"/>
              <a:t>klíčové procesy – souvisí s realizací produktů a přidávají hodnotu pro zákazníky;</a:t>
            </a:r>
          </a:p>
          <a:p>
            <a:pPr lvl="0" algn="just"/>
            <a:r>
              <a:rPr lang="cs-CZ" sz="1800" dirty="0"/>
              <a:t>pomocné procesy – slouží k podpoře klíčových procesů;</a:t>
            </a:r>
          </a:p>
          <a:p>
            <a:pPr algn="just"/>
            <a:r>
              <a:rPr lang="cs-CZ" sz="1800" dirty="0"/>
              <a:t>řídící procesy – jedná se o procesy průřezového charakteru, který spíše patří mezi pomocné procesy, jejichž výstupem je stanovení ukazatelů a způsobu měření ostatních procesů.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Procesní management I</a:t>
            </a:r>
          </a:p>
        </p:txBody>
      </p:sp>
    </p:spTree>
    <p:extLst>
      <p:ext uri="{BB962C8B-B14F-4D97-AF65-F5344CB8AC3E}">
        <p14:creationId xmlns:p14="http://schemas.microsoft.com/office/powerpoint/2010/main" val="22154569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Procesní management </a:t>
            </a:r>
            <a:r>
              <a:rPr lang="cs-CZ" sz="1800" dirty="0"/>
              <a:t>je přístup managementu zaměřený na monitoring existujících procesů, jejich analýzu, případné změny, stabilizaci a další zlepšování.</a:t>
            </a:r>
          </a:p>
          <a:p>
            <a:pPr algn="just"/>
            <a:r>
              <a:rPr lang="cs-CZ" sz="1800" b="1" dirty="0"/>
              <a:t>Procesní přístup </a:t>
            </a:r>
            <a:r>
              <a:rPr lang="cs-CZ" sz="1800" dirty="0"/>
              <a:t>představuje systematickou identifikaci a řízení procesů používaných v organizaci a jejich vzájemné působení. 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Mezi hlavní úkoly procesního řízení patří:</a:t>
            </a:r>
          </a:p>
          <a:p>
            <a:pPr lvl="0" algn="just"/>
            <a:r>
              <a:rPr lang="cs-CZ" sz="1800" dirty="0"/>
              <a:t>identifikace procesů a tvorbu procesní mapy;</a:t>
            </a:r>
          </a:p>
          <a:p>
            <a:pPr lvl="0" algn="just"/>
            <a:r>
              <a:rPr lang="cs-CZ" sz="1800" dirty="0"/>
              <a:t>nové definování procesů – </a:t>
            </a:r>
            <a:r>
              <a:rPr lang="cs-CZ" sz="1800" dirty="0" err="1"/>
              <a:t>redesign</a:t>
            </a:r>
            <a:r>
              <a:rPr lang="cs-CZ" sz="1800" dirty="0"/>
              <a:t> procesů a napřímení procesů;</a:t>
            </a:r>
          </a:p>
          <a:p>
            <a:pPr lvl="0" algn="just"/>
            <a:r>
              <a:rPr lang="cs-CZ" sz="1800" dirty="0"/>
              <a:t>zajištění stability procesů;</a:t>
            </a:r>
          </a:p>
          <a:p>
            <a:pPr algn="just"/>
            <a:r>
              <a:rPr lang="cs-CZ" sz="1800" dirty="0"/>
              <a:t>navození atmosféry zlepšování procesů.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Procesní management II</a:t>
            </a:r>
          </a:p>
        </p:txBody>
      </p:sp>
    </p:spTree>
    <p:extLst>
      <p:ext uri="{BB962C8B-B14F-4D97-AF65-F5344CB8AC3E}">
        <p14:creationId xmlns:p14="http://schemas.microsoft.com/office/powerpoint/2010/main" val="216101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843558"/>
            <a:ext cx="7056784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Inovační strategie by měla především:</a:t>
            </a:r>
          </a:p>
          <a:p>
            <a:pPr lvl="0" algn="just"/>
            <a:r>
              <a:rPr lang="cs-CZ" sz="1600" dirty="0"/>
              <a:t>vysvětlit místo inovační strategie v celkové strategii podniku;</a:t>
            </a:r>
          </a:p>
          <a:p>
            <a:pPr lvl="0" algn="just"/>
            <a:r>
              <a:rPr lang="cs-CZ" sz="1600" dirty="0"/>
              <a:t>definovat portfolio inovací, typy a úrovně sledované podnikem;</a:t>
            </a:r>
          </a:p>
          <a:p>
            <a:pPr lvl="0" algn="just"/>
            <a:r>
              <a:rPr lang="cs-CZ" sz="1600" dirty="0"/>
              <a:t>určit priority, zdroje, časové rámce, zodpovědnosti, kritéria úspěšnosti inovace pro různé segmenty portfolia inovací;</a:t>
            </a:r>
          </a:p>
          <a:p>
            <a:pPr lvl="0" algn="just"/>
            <a:r>
              <a:rPr lang="cs-CZ" sz="1600" dirty="0"/>
              <a:t>vybudovat struktury pro řízení a provádění inovačních aktivit.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marL="0" lvl="0" indent="0" algn="just">
              <a:buNone/>
            </a:pPr>
            <a:r>
              <a:rPr lang="cs-CZ" sz="1600" b="1" dirty="0"/>
              <a:t>Oblasti zájmu inovační strategie</a:t>
            </a:r>
          </a:p>
          <a:p>
            <a:pPr lvl="0" algn="just"/>
            <a:r>
              <a:rPr lang="cs-CZ" sz="1600" dirty="0"/>
              <a:t>vedení; zdroje a jejich alokace; hodnocení proveditelnosti, metriky výkonnosti; klíčoví hráči, zodpovědnosti a pravomoci; podnikatelský model; metodiky a postupy; organizační struktura; podniková kultura; řízení znalostí a ochrana duševního vlastnictví; motivace a kontrola; komercializace; udržitelnost na trhu.</a:t>
            </a:r>
          </a:p>
          <a:p>
            <a:pPr marL="0" lvl="0" indent="0" algn="just">
              <a:buNone/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dirty="0"/>
              <a:t>Role a oblasti zájmu inovační strategie</a:t>
            </a:r>
          </a:p>
        </p:txBody>
      </p:sp>
    </p:spTree>
    <p:extLst>
      <p:ext uri="{BB962C8B-B14F-4D97-AF65-F5344CB8AC3E}">
        <p14:creationId xmlns:p14="http://schemas.microsoft.com/office/powerpoint/2010/main" val="349395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3817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Inovační strategii je možné charakterizovat jako koncepci, která umožní podniku odpovědět na otázku, jak by se mělo změnit chování organizace, aby bylo inovativní. </a:t>
            </a:r>
          </a:p>
          <a:p>
            <a:pPr algn="just"/>
            <a:r>
              <a:rPr lang="cs-CZ" sz="1600" dirty="0"/>
              <a:t>Inovační strategie je takový myšlenkový koncept, který umožňuje naplnit stanovené cíle v oblasti inovační politiky podniku a měl by být schopna vypořádat se s měnícím se podnikatelským prostředím.</a:t>
            </a:r>
          </a:p>
          <a:p>
            <a:pPr algn="just"/>
            <a:r>
              <a:rPr lang="cs-CZ" sz="1600" dirty="0"/>
              <a:t>Vlček inovační strategii definuje jako empirií inovační praxe prověřené, systémovým přístupem a teorií inovací podpořené a zdůvodněné, účelově koncipované postupy, metody a nástroje řízení komplexních inovačních akcí (Dvořák 2006). </a:t>
            </a:r>
          </a:p>
          <a:p>
            <a:pPr algn="just"/>
            <a:r>
              <a:rPr lang="cs-CZ" sz="1600" dirty="0"/>
              <a:t>Hrazdilová Bočková (2009) vymezuje inovační strategii jako vývojový proces, který začíná stanovením užitku pro zákazníka a končí definováním technologické náročnosti a jejího vnímání z pohledu výrobce. </a:t>
            </a:r>
          </a:p>
          <a:p>
            <a:pPr algn="just"/>
            <a:r>
              <a:rPr lang="cs-CZ" sz="1600" dirty="0"/>
              <a:t>Podle některých jiných autorů je inovační strategie skupina strategických rozhodnutí, která umožní realizovat inovační aktivity.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Inovační strategie </a:t>
            </a:r>
          </a:p>
        </p:txBody>
      </p:sp>
    </p:spTree>
    <p:extLst>
      <p:ext uri="{BB962C8B-B14F-4D97-AF65-F5344CB8AC3E}">
        <p14:creationId xmlns:p14="http://schemas.microsoft.com/office/powerpoint/2010/main" val="248836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7565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Podle Pitra (1997) je inovační strategie dlouhodobým programem, který zaměřuje vývoj nových výrobků do tří základních dimenzí: </a:t>
            </a:r>
          </a:p>
          <a:p>
            <a:pPr lvl="1" algn="just"/>
            <a:r>
              <a:rPr lang="cs-CZ" sz="1600" i="1" dirty="0"/>
              <a:t>výrobkově-technické</a:t>
            </a:r>
            <a:r>
              <a:rPr lang="cs-CZ" sz="1600" dirty="0"/>
              <a:t> – kde východiskem je hledání odpovědí na otázku: CO nabídnout, tj. které výsledky vědy a techniky je vhodné aplikovat při řešení nového produktu s ohledem na potřeby, přání a požadavky zákazníků;</a:t>
            </a:r>
          </a:p>
          <a:p>
            <a:pPr lvl="1" algn="just"/>
            <a:r>
              <a:rPr lang="cs-CZ" sz="1600" i="1" dirty="0"/>
              <a:t>obchodně-politické</a:t>
            </a:r>
            <a:r>
              <a:rPr lang="cs-CZ" sz="1600" dirty="0"/>
              <a:t> – hledá se odpověď na otázku: PRO KOHO jsou nové produkty určeny, tj. na které cílové trhy a na jaké skupiny zákazníků se má podnik prioritně zaměřit;</a:t>
            </a:r>
          </a:p>
          <a:p>
            <a:pPr lvl="1" algn="just"/>
            <a:r>
              <a:rPr lang="cs-CZ" sz="1600" i="1" dirty="0"/>
              <a:t>výrobně-technologické</a:t>
            </a:r>
            <a:r>
              <a:rPr lang="cs-CZ" sz="1600" dirty="0"/>
              <a:t> – hledá odpověď na otázku: JAK nové produkty vytvořit, tj. jaké výrobní technologie jsou pro vznik nového produktu nezbytné a jak jejich využití ovlivní podmínky proveditelnosti nového produktu.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Inovační strategie III</a:t>
            </a:r>
          </a:p>
        </p:txBody>
      </p:sp>
    </p:spTree>
    <p:extLst>
      <p:ext uri="{BB962C8B-B14F-4D97-AF65-F5344CB8AC3E}">
        <p14:creationId xmlns:p14="http://schemas.microsoft.com/office/powerpoint/2010/main" val="413886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703189"/>
            <a:ext cx="7344816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Na základě specifičnosti inovačních strategií pro každý podnik Pitra (1997) definoval pět základních typů inovačních strategií:</a:t>
            </a:r>
          </a:p>
          <a:p>
            <a:pPr algn="just"/>
            <a:r>
              <a:rPr lang="cs-CZ" sz="1600" b="1" dirty="0"/>
              <a:t>Strategie opírající se o progresivnost technického řešení</a:t>
            </a:r>
            <a:endParaRPr lang="cs-CZ" sz="1600" dirty="0"/>
          </a:p>
          <a:p>
            <a:pPr algn="just"/>
            <a:r>
              <a:rPr lang="cs-CZ" sz="1600" b="1" dirty="0"/>
              <a:t>Vyvážená strategie</a:t>
            </a:r>
          </a:p>
          <a:p>
            <a:pPr algn="just"/>
            <a:r>
              <a:rPr lang="cs-CZ" sz="1600" b="1" dirty="0"/>
              <a:t>Strategie ověřených technických přístupů</a:t>
            </a:r>
          </a:p>
          <a:p>
            <a:pPr algn="just"/>
            <a:r>
              <a:rPr lang="cs-CZ" sz="1600" b="1" dirty="0"/>
              <a:t>Konzervativní strategie nízkého rozpočtu</a:t>
            </a:r>
          </a:p>
          <a:p>
            <a:pPr algn="just"/>
            <a:r>
              <a:rPr lang="cs-CZ" sz="1600" b="1" dirty="0"/>
              <a:t>Strategie diverzifikovaných vysokých rozpočtů</a:t>
            </a:r>
            <a:endParaRPr lang="cs-CZ" sz="1600" dirty="0"/>
          </a:p>
          <a:p>
            <a:pPr marL="0" indent="0" algn="just">
              <a:buNone/>
            </a:pPr>
            <a:endParaRPr lang="cs-CZ" alt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95486"/>
            <a:ext cx="7956376" cy="507703"/>
          </a:xfrm>
        </p:spPr>
        <p:txBody>
          <a:bodyPr/>
          <a:lstStyle/>
          <a:p>
            <a:r>
              <a:rPr lang="cs-CZ" dirty="0"/>
              <a:t>Typologie inovačních strategií – inovační strategie podle Pitra I</a:t>
            </a:r>
          </a:p>
        </p:txBody>
      </p:sp>
    </p:spTree>
    <p:extLst>
      <p:ext uri="{BB962C8B-B14F-4D97-AF65-F5344CB8AC3E}">
        <p14:creationId xmlns:p14="http://schemas.microsoft.com/office/powerpoint/2010/main" val="382907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416824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Kategorizace inovačních strategií vychází z posuzování užitku inovace pro zákazníka a vnímání inovace z pohledu výrobce. Na základě těchto dvou dimenzí byly vymezeny čtyři typy inovačních strategií (Hrazdilová Bočková 2009):</a:t>
            </a:r>
            <a:endParaRPr lang="cs-CZ" alt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000" dirty="0"/>
              <a:t>Typologie inovačních strategií – inovační strategie podle stupně novosti </a:t>
            </a:r>
          </a:p>
        </p:txBody>
      </p:sp>
      <p:sp>
        <p:nvSpPr>
          <p:cNvPr id="2" name="Rectangle 15"/>
          <p:cNvSpPr>
            <a:spLocks noChangeArrowheads="1"/>
          </p:cNvSpPr>
          <p:nvPr/>
        </p:nvSpPr>
        <p:spPr bwMode="auto">
          <a:xfrm>
            <a:off x="1187624" y="149493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1426411" y="1494838"/>
            <a:ext cx="5495925" cy="3118962"/>
            <a:chOff x="2353" y="-694"/>
            <a:chExt cx="6925" cy="4424"/>
          </a:xfrm>
        </p:grpSpPr>
        <p:sp>
          <p:nvSpPr>
            <p:cNvPr id="5" name="AutoShape 14"/>
            <p:cNvSpPr>
              <a:spLocks noChangeAspect="1" noChangeArrowheads="1" noTextEdit="1"/>
            </p:cNvSpPr>
            <p:nvPr/>
          </p:nvSpPr>
          <p:spPr bwMode="auto">
            <a:xfrm>
              <a:off x="2353" y="-290"/>
              <a:ext cx="6925" cy="40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600"/>
            </a:p>
          </p:txBody>
        </p:sp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6241" y="322"/>
              <a:ext cx="1728" cy="10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Technické inovace</a:t>
              </a:r>
              <a:endParaRPr kumimoji="0" lang="cs-CZ" altLang="cs-CZ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6241" y="1330"/>
              <a:ext cx="1728" cy="10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Radikální inovace </a:t>
              </a:r>
              <a:endParaRPr kumimoji="0" lang="cs-CZ" altLang="cs-CZ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4513" y="1330"/>
              <a:ext cx="1728" cy="10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Aplikační inovace</a:t>
              </a:r>
              <a:endParaRPr kumimoji="0" lang="cs-CZ" altLang="cs-CZ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513" y="322"/>
              <a:ext cx="1728" cy="10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Inkrementální </a:t>
              </a:r>
              <a:endParaRPr kumimoji="0" lang="cs-CZ" altLang="cs-CZ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inovace </a:t>
              </a:r>
              <a:endParaRPr kumimoji="0" lang="cs-CZ" altLang="cs-CZ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787" y="-262"/>
              <a:ext cx="850" cy="5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malý</a:t>
              </a:r>
              <a:endPara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3636" y="2314"/>
              <a:ext cx="835" cy="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velký</a:t>
              </a:r>
              <a:endPara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6673" y="2626"/>
              <a:ext cx="1008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velký</a:t>
              </a:r>
              <a:endParaRPr kumimoji="0" lang="cs-CZ" altLang="cs-CZ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4945" y="2626"/>
              <a:ext cx="1008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malý</a:t>
              </a:r>
              <a:endParaRPr kumimoji="0" lang="cs-CZ" altLang="cs-CZ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Line 5"/>
            <p:cNvSpPr>
              <a:spLocks noChangeShapeType="1"/>
            </p:cNvSpPr>
            <p:nvPr/>
          </p:nvSpPr>
          <p:spPr bwMode="auto">
            <a:xfrm>
              <a:off x="3793" y="322"/>
              <a:ext cx="1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600"/>
            </a:p>
          </p:txBody>
        </p:sp>
        <p:sp>
          <p:nvSpPr>
            <p:cNvPr id="18" name="Line 4"/>
            <p:cNvSpPr>
              <a:spLocks noChangeShapeType="1"/>
            </p:cNvSpPr>
            <p:nvPr/>
          </p:nvSpPr>
          <p:spPr bwMode="auto">
            <a:xfrm>
              <a:off x="4513" y="3058"/>
              <a:ext cx="345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600"/>
            </a:p>
          </p:txBody>
        </p:sp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2869" y="-694"/>
              <a:ext cx="637" cy="4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Stupeň inovace vnímaný zákazníky</a:t>
              </a:r>
              <a:endPara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0" name="Text Box 2"/>
            <p:cNvSpPr txBox="1">
              <a:spLocks noChangeArrowheads="1"/>
            </p:cNvSpPr>
            <p:nvPr/>
          </p:nvSpPr>
          <p:spPr bwMode="auto">
            <a:xfrm>
              <a:off x="4539" y="3135"/>
              <a:ext cx="3821" cy="5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Stupeň inovace vnímaný výrobcem</a:t>
              </a:r>
              <a:endParaRPr kumimoji="0" lang="cs-CZ" altLang="cs-CZ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103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Podle </a:t>
            </a:r>
            <a:r>
              <a:rPr lang="cs-CZ" sz="1600" dirty="0" err="1"/>
              <a:t>Tidda</a:t>
            </a:r>
            <a:r>
              <a:rPr lang="cs-CZ" sz="1600" dirty="0"/>
              <a:t> et al. (2007) existují v přístupu k podnikovým inovačním strategiím dva základní směry:</a:t>
            </a:r>
          </a:p>
          <a:p>
            <a:pPr algn="just"/>
            <a:r>
              <a:rPr lang="cs-CZ" sz="1600" b="1" dirty="0"/>
              <a:t>Racionalistická inovační strategie </a:t>
            </a:r>
            <a:r>
              <a:rPr lang="cs-CZ" sz="1600" dirty="0"/>
              <a:t>je založena na racionálním rozhodnutí, které vychází a je postaveno na poznání současné situace. </a:t>
            </a:r>
          </a:p>
          <a:p>
            <a:pPr algn="just"/>
            <a:r>
              <a:rPr lang="cs-CZ" sz="1600" b="1" dirty="0"/>
              <a:t>Inkrementální strategie</a:t>
            </a:r>
            <a:r>
              <a:rPr lang="cs-CZ" sz="1600" dirty="0"/>
              <a:t>, bývá označována také jako přírůstková, je založena na poznání, že nemůžeme dokonale poznat a pochopit změny, které probíhají v podnikatelském prostředí. </a:t>
            </a:r>
          </a:p>
          <a:p>
            <a:pPr algn="just"/>
            <a:endParaRPr lang="cs-CZ" sz="1600" dirty="0"/>
          </a:p>
          <a:p>
            <a:pPr marL="0" indent="0" algn="just">
              <a:buNone/>
            </a:pPr>
            <a:endParaRPr lang="cs-CZ" altLang="cs-CZ" sz="16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344816" cy="507703"/>
          </a:xfrm>
        </p:spPr>
        <p:txBody>
          <a:bodyPr/>
          <a:lstStyle/>
          <a:p>
            <a:r>
              <a:rPr lang="cs-CZ" sz="2000" dirty="0"/>
              <a:t>Typologie inovačních strategií – inovační strategie podle </a:t>
            </a:r>
            <a:r>
              <a:rPr lang="cs-CZ" sz="2000" dirty="0" err="1"/>
              <a:t>Tidda</a:t>
            </a: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923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3480</TotalTime>
  <Words>3039</Words>
  <Application>Microsoft Office PowerPoint</Application>
  <PresentationFormat>Předvádění na obrazovce (16:9)</PresentationFormat>
  <Paragraphs>306</Paragraphs>
  <Slides>33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Enriqueta</vt:lpstr>
      <vt:lpstr>Times New Roman</vt:lpstr>
      <vt:lpstr>SLU</vt:lpstr>
      <vt:lpstr>Speciální strategie  Vybrané manažerské přístupy k řízení jako součást strategie podniku</vt:lpstr>
      <vt:lpstr>Speciální strategie</vt:lpstr>
      <vt:lpstr>Management inovací</vt:lpstr>
      <vt:lpstr>Role a oblasti zájmu inovační strategie</vt:lpstr>
      <vt:lpstr>Inovační strategie </vt:lpstr>
      <vt:lpstr>Inovační strategie III</vt:lpstr>
      <vt:lpstr>Typologie inovačních strategií – inovační strategie podle Pitra I</vt:lpstr>
      <vt:lpstr>Typologie inovačních strategií – inovační strategie podle stupně novosti </vt:lpstr>
      <vt:lpstr>Typologie inovačních strategií – inovační strategie podle Tidda </vt:lpstr>
      <vt:lpstr>Typologie inovačních strategií – inovační strategie podle Portera</vt:lpstr>
      <vt:lpstr>Krizové strategie</vt:lpstr>
      <vt:lpstr>Poslání krizové strategie</vt:lpstr>
      <vt:lpstr>Krizová matice pro určení krizové strategie</vt:lpstr>
      <vt:lpstr>Revitalizační krizové strategie podle Slávika (1997)</vt:lpstr>
      <vt:lpstr>Útlumové krizové strategie podle Slávika (1997)</vt:lpstr>
      <vt:lpstr>Networking</vt:lpstr>
      <vt:lpstr>Formy networking</vt:lpstr>
      <vt:lpstr>Členství v síti</vt:lpstr>
      <vt:lpstr>Nově vznikající organizační struktury</vt:lpstr>
      <vt:lpstr>Interorganizační sítě (Interorganizational Networks)</vt:lpstr>
      <vt:lpstr>Globální síťové struktury e-korporací (Global E-Corporation Network Structure)</vt:lpstr>
      <vt:lpstr>Globální síťové struktury e-korporací (Global E-Corporation Network Structure)</vt:lpstr>
      <vt:lpstr>Sítě nadnárodních korporací (Transnational Corporation Network Structure)</vt:lpstr>
      <vt:lpstr>Sítě nadnárodních korporací (Transnational Corporation Network Structure)</vt:lpstr>
      <vt:lpstr>Benchmarking</vt:lpstr>
      <vt:lpstr>Benchmarking - výhody</vt:lpstr>
      <vt:lpstr>Outsourcing</vt:lpstr>
      <vt:lpstr>Činnosti podniku a outsourcing</vt:lpstr>
      <vt:lpstr>Strategické aliance</vt:lpstr>
      <vt:lpstr>Strategické aliance – postup projektování</vt:lpstr>
      <vt:lpstr>Strategické aliance – typy</vt:lpstr>
      <vt:lpstr>Procesní management I</vt:lpstr>
      <vt:lpstr>Procesní management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162</cp:revision>
  <cp:lastPrinted>2018-12-05T08:27:53Z</cp:lastPrinted>
  <dcterms:created xsi:type="dcterms:W3CDTF">2016-07-06T15:42:34Z</dcterms:created>
  <dcterms:modified xsi:type="dcterms:W3CDTF">2023-12-06T09:04:06Z</dcterms:modified>
</cp:coreProperties>
</file>