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99" r:id="rId3"/>
    <p:sldId id="318" r:id="rId4"/>
    <p:sldId id="319" r:id="rId5"/>
    <p:sldId id="320" r:id="rId6"/>
    <p:sldId id="300" r:id="rId7"/>
    <p:sldId id="301" r:id="rId8"/>
    <p:sldId id="312" r:id="rId9"/>
    <p:sldId id="313" r:id="rId10"/>
    <p:sldId id="314" r:id="rId11"/>
    <p:sldId id="315" r:id="rId12"/>
    <p:sldId id="316" r:id="rId13"/>
    <p:sldId id="302" r:id="rId14"/>
    <p:sldId id="304" r:id="rId15"/>
    <p:sldId id="305" r:id="rId16"/>
    <p:sldId id="306" r:id="rId17"/>
    <p:sldId id="307" r:id="rId18"/>
    <p:sldId id="308" r:id="rId19"/>
    <p:sldId id="309" r:id="rId20"/>
    <p:sldId id="310" r:id="rId21"/>
    <p:sldId id="321" r:id="rId22"/>
    <p:sldId id="322" r:id="rId23"/>
    <p:sldId id="259" r:id="rId24"/>
    <p:sldId id="274" r:id="rId25"/>
    <p:sldId id="275" r:id="rId26"/>
    <p:sldId id="276" r:id="rId27"/>
    <p:sldId id="277" r:id="rId28"/>
    <p:sldId id="265" r:id="rId29"/>
    <p:sldId id="281" r:id="rId30"/>
    <p:sldId id="288" r:id="rId31"/>
    <p:sldId id="289" r:id="rId32"/>
    <p:sldId id="282" r:id="rId33"/>
    <p:sldId id="323" r:id="rId34"/>
    <p:sldId id="303" r:id="rId35"/>
    <p:sldId id="324" r:id="rId36"/>
    <p:sldId id="325" r:id="rId37"/>
    <p:sldId id="326" r:id="rId38"/>
    <p:sldId id="327" r:id="rId39"/>
    <p:sldId id="328" r:id="rId40"/>
    <p:sldId id="329" r:id="rId41"/>
    <p:sldId id="330" r:id="rId42"/>
    <p:sldId id="297" r:id="rId43"/>
    <p:sldId id="331" r:id="rId44"/>
    <p:sldId id="298" r:id="rId45"/>
    <p:sldId id="278" r:id="rId46"/>
    <p:sldId id="279" r:id="rId47"/>
    <p:sldId id="280" r:id="rId48"/>
    <p:sldId id="268" r:id="rId49"/>
    <p:sldId id="283" r:id="rId50"/>
    <p:sldId id="284" r:id="rId51"/>
    <p:sldId id="285" r:id="rId52"/>
    <p:sldId id="286" r:id="rId53"/>
    <p:sldId id="296" r:id="rId54"/>
    <p:sldId id="295" r:id="rId55"/>
    <p:sldId id="290" r:id="rId56"/>
    <p:sldId id="291" r:id="rId57"/>
    <p:sldId id="293" r:id="rId58"/>
    <p:sldId id="294" r:id="rId59"/>
    <p:sldId id="332" r:id="rId60"/>
    <p:sldId id="292" r:id="rId61"/>
    <p:sldId id="333" r:id="rId6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11.10.2023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Strategie</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Model strategie podniku</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2. </a:t>
            </a:r>
            <a:r>
              <a:rPr lang="cs-CZ" sz="140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Autoři: G. Johnson a K. </a:t>
            </a:r>
            <a:r>
              <a:rPr lang="cs-CZ" sz="1600" dirty="0" err="1"/>
              <a:t>Scholes</a:t>
            </a:r>
            <a:endParaRPr lang="cs-CZ" sz="1600" dirty="0"/>
          </a:p>
          <a:p>
            <a:pPr marL="0" indent="0" algn="just">
              <a:buNone/>
            </a:pPr>
            <a:r>
              <a:rPr lang="cs-CZ" sz="1600" dirty="0"/>
              <a:t>Tři základní fáze</a:t>
            </a:r>
          </a:p>
          <a:p>
            <a:pPr algn="just"/>
            <a:r>
              <a:rPr lang="cs-CZ" sz="1600" b="1" dirty="0"/>
              <a:t>Strategická analýza</a:t>
            </a:r>
          </a:p>
          <a:p>
            <a:pPr lvl="1" algn="just"/>
            <a:r>
              <a:rPr lang="cs-CZ" sz="1400" dirty="0"/>
              <a:t>Zjištění strategické polohy organizace</a:t>
            </a:r>
          </a:p>
          <a:p>
            <a:pPr lvl="1" algn="just"/>
            <a:r>
              <a:rPr lang="cs-CZ" sz="1400" dirty="0"/>
              <a:t>Okolí organizace</a:t>
            </a:r>
          </a:p>
          <a:p>
            <a:pPr lvl="1" algn="just"/>
            <a:r>
              <a:rPr lang="cs-CZ" sz="1400" dirty="0"/>
              <a:t>Očekávání a záměry organizace</a:t>
            </a:r>
          </a:p>
          <a:p>
            <a:pPr lvl="1" algn="just"/>
            <a:r>
              <a:rPr lang="cs-CZ" sz="1400" dirty="0"/>
              <a:t>Zdroje, kvalifikace a schopnosti organizace</a:t>
            </a:r>
          </a:p>
          <a:p>
            <a:pPr algn="just"/>
            <a:r>
              <a:rPr lang="cs-CZ" sz="1600" b="1" dirty="0"/>
              <a:t>Strategický výběr</a:t>
            </a:r>
          </a:p>
          <a:p>
            <a:pPr lvl="1" algn="just"/>
            <a:r>
              <a:rPr lang="cs-CZ" sz="1200" dirty="0"/>
              <a:t>Identifikace základů strategického výběru </a:t>
            </a:r>
          </a:p>
          <a:p>
            <a:pPr lvl="1" algn="just"/>
            <a:r>
              <a:rPr lang="cs-CZ" sz="1200" dirty="0"/>
              <a:t>Vytváření strategických možností </a:t>
            </a:r>
          </a:p>
          <a:p>
            <a:pPr lvl="1" algn="just"/>
            <a:r>
              <a:rPr lang="cs-CZ" sz="1200" dirty="0"/>
              <a:t>Zhodnocení a výběr strategických možností </a:t>
            </a:r>
          </a:p>
          <a:p>
            <a:pPr algn="just"/>
            <a:r>
              <a:rPr lang="cs-CZ" sz="1600" b="1" dirty="0"/>
              <a:t>Strategická implementace</a:t>
            </a:r>
          </a:p>
          <a:p>
            <a:pPr lvl="1" algn="just"/>
            <a:r>
              <a:rPr lang="cs-CZ" sz="1200" dirty="0"/>
              <a:t>Organizační struktura a design</a:t>
            </a:r>
          </a:p>
          <a:p>
            <a:pPr lvl="1" algn="just"/>
            <a:r>
              <a:rPr lang="cs-CZ" sz="1200" dirty="0"/>
              <a:t>Alokace a kontrola zdrojů</a:t>
            </a:r>
          </a:p>
          <a:p>
            <a:pPr lvl="1" algn="just"/>
            <a:r>
              <a:rPr lang="cs-CZ" sz="1200" dirty="0"/>
              <a:t>Řízení strategické změny</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Model podle Johnsona a </a:t>
            </a:r>
            <a:r>
              <a:rPr lang="cs-CZ" dirty="0" err="1"/>
              <a:t>Scholese</a:t>
            </a:r>
            <a:endParaRPr lang="cs-CZ" dirty="0"/>
          </a:p>
        </p:txBody>
      </p:sp>
    </p:spTree>
    <p:extLst>
      <p:ext uri="{BB962C8B-B14F-4D97-AF65-F5344CB8AC3E}">
        <p14:creationId xmlns:p14="http://schemas.microsoft.com/office/powerpoint/2010/main" val="11672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xEl>
                                              <p:pRg st="12" end="1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xEl>
                                              <p:pRg st="13" end="13"/>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Autor: L. A. </a:t>
            </a:r>
            <a:r>
              <a:rPr lang="cs-CZ" sz="1600" dirty="0" err="1"/>
              <a:t>Digman</a:t>
            </a:r>
            <a:endParaRPr lang="cs-CZ" sz="1600" dirty="0"/>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err="1"/>
              <a:t>Digmanův</a:t>
            </a:r>
            <a:r>
              <a:rPr lang="cs-CZ" dirty="0"/>
              <a:t> integrovaný model</a:t>
            </a:r>
          </a:p>
        </p:txBody>
      </p:sp>
      <p:sp>
        <p:nvSpPr>
          <p:cNvPr id="2" name="TextovéPole 1"/>
          <p:cNvSpPr txBox="1"/>
          <p:nvPr/>
        </p:nvSpPr>
        <p:spPr>
          <a:xfrm>
            <a:off x="1691680" y="1257238"/>
            <a:ext cx="2808312" cy="369332"/>
          </a:xfrm>
          <a:prstGeom prst="rect">
            <a:avLst/>
          </a:prstGeom>
          <a:noFill/>
          <a:ln w="3175">
            <a:solidFill>
              <a:schemeClr val="tx1"/>
            </a:solidFill>
          </a:ln>
        </p:spPr>
        <p:txBody>
          <a:bodyPr wrap="square" rtlCol="0">
            <a:spAutoFit/>
          </a:bodyPr>
          <a:lstStyle/>
          <a:p>
            <a:r>
              <a:rPr lang="cs-CZ" dirty="0"/>
              <a:t>Vize, hodnoty a očekávání</a:t>
            </a:r>
          </a:p>
        </p:txBody>
      </p:sp>
      <p:sp>
        <p:nvSpPr>
          <p:cNvPr id="6" name="TextovéPole 5"/>
          <p:cNvSpPr txBox="1"/>
          <p:nvPr/>
        </p:nvSpPr>
        <p:spPr>
          <a:xfrm>
            <a:off x="287524" y="1900397"/>
            <a:ext cx="900100" cy="369332"/>
          </a:xfrm>
          <a:prstGeom prst="rect">
            <a:avLst/>
          </a:prstGeom>
          <a:noFill/>
          <a:ln w="3175">
            <a:solidFill>
              <a:schemeClr val="tx1"/>
            </a:solidFill>
          </a:ln>
        </p:spPr>
        <p:txBody>
          <a:bodyPr wrap="square" rtlCol="0">
            <a:spAutoFit/>
          </a:bodyPr>
          <a:lstStyle/>
          <a:p>
            <a:r>
              <a:rPr lang="cs-CZ" dirty="0"/>
              <a:t>Poslání </a:t>
            </a:r>
          </a:p>
        </p:txBody>
      </p:sp>
      <p:sp>
        <p:nvSpPr>
          <p:cNvPr id="7" name="TextovéPole 6"/>
          <p:cNvSpPr txBox="1"/>
          <p:nvPr/>
        </p:nvSpPr>
        <p:spPr>
          <a:xfrm>
            <a:off x="1403648" y="1908204"/>
            <a:ext cx="900100" cy="646331"/>
          </a:xfrm>
          <a:prstGeom prst="rect">
            <a:avLst/>
          </a:prstGeom>
          <a:noFill/>
          <a:ln w="3175">
            <a:solidFill>
              <a:schemeClr val="tx1"/>
            </a:solidFill>
          </a:ln>
        </p:spPr>
        <p:txBody>
          <a:bodyPr wrap="square" rtlCol="0">
            <a:spAutoFit/>
          </a:bodyPr>
          <a:lstStyle/>
          <a:p>
            <a:r>
              <a:rPr lang="cs-CZ" dirty="0"/>
              <a:t>Záměry a cíle </a:t>
            </a:r>
          </a:p>
        </p:txBody>
      </p:sp>
      <p:sp>
        <p:nvSpPr>
          <p:cNvPr id="8" name="TextovéPole 7"/>
          <p:cNvSpPr txBox="1"/>
          <p:nvPr/>
        </p:nvSpPr>
        <p:spPr>
          <a:xfrm>
            <a:off x="7074278" y="1882556"/>
            <a:ext cx="1350150" cy="646331"/>
          </a:xfrm>
          <a:prstGeom prst="rect">
            <a:avLst/>
          </a:prstGeom>
          <a:noFill/>
          <a:ln w="3175">
            <a:solidFill>
              <a:schemeClr val="tx1"/>
            </a:solidFill>
          </a:ln>
        </p:spPr>
        <p:txBody>
          <a:bodyPr wrap="square" rtlCol="0">
            <a:spAutoFit/>
          </a:bodyPr>
          <a:lstStyle/>
          <a:p>
            <a:r>
              <a:rPr lang="cs-CZ" b="1" dirty="0"/>
              <a:t>Podniková kultura</a:t>
            </a:r>
          </a:p>
        </p:txBody>
      </p:sp>
      <p:sp>
        <p:nvSpPr>
          <p:cNvPr id="9" name="TextovéPole 8"/>
          <p:cNvSpPr txBox="1"/>
          <p:nvPr/>
        </p:nvSpPr>
        <p:spPr>
          <a:xfrm>
            <a:off x="5652120" y="1946563"/>
            <a:ext cx="1170130" cy="646331"/>
          </a:xfrm>
          <a:prstGeom prst="rect">
            <a:avLst/>
          </a:prstGeom>
          <a:noFill/>
          <a:ln w="3175">
            <a:solidFill>
              <a:schemeClr val="tx1"/>
            </a:solidFill>
          </a:ln>
        </p:spPr>
        <p:txBody>
          <a:bodyPr wrap="square" rtlCol="0">
            <a:spAutoFit/>
          </a:bodyPr>
          <a:lstStyle/>
          <a:p>
            <a:r>
              <a:rPr lang="cs-CZ" dirty="0"/>
              <a:t>Formulace strategie</a:t>
            </a:r>
          </a:p>
        </p:txBody>
      </p:sp>
      <p:sp>
        <p:nvSpPr>
          <p:cNvPr id="11" name="TextovéPole 10"/>
          <p:cNvSpPr txBox="1"/>
          <p:nvPr/>
        </p:nvSpPr>
        <p:spPr>
          <a:xfrm>
            <a:off x="5652120" y="2726773"/>
            <a:ext cx="1512168" cy="646331"/>
          </a:xfrm>
          <a:prstGeom prst="rect">
            <a:avLst/>
          </a:prstGeom>
          <a:noFill/>
          <a:ln w="3175">
            <a:solidFill>
              <a:schemeClr val="tx1"/>
            </a:solidFill>
          </a:ln>
        </p:spPr>
        <p:txBody>
          <a:bodyPr wrap="square" rtlCol="0">
            <a:spAutoFit/>
          </a:bodyPr>
          <a:lstStyle/>
          <a:p>
            <a:r>
              <a:rPr lang="cs-CZ" dirty="0"/>
              <a:t>Implementace strategie</a:t>
            </a:r>
          </a:p>
        </p:txBody>
      </p:sp>
      <p:sp>
        <p:nvSpPr>
          <p:cNvPr id="12" name="TextovéPole 11"/>
          <p:cNvSpPr txBox="1"/>
          <p:nvPr/>
        </p:nvSpPr>
        <p:spPr>
          <a:xfrm>
            <a:off x="5688124" y="3830648"/>
            <a:ext cx="1512168" cy="646331"/>
          </a:xfrm>
          <a:prstGeom prst="rect">
            <a:avLst/>
          </a:prstGeom>
          <a:noFill/>
          <a:ln w="3175">
            <a:solidFill>
              <a:schemeClr val="tx1"/>
            </a:solidFill>
          </a:ln>
        </p:spPr>
        <p:txBody>
          <a:bodyPr wrap="square" rtlCol="0">
            <a:spAutoFit/>
          </a:bodyPr>
          <a:lstStyle/>
          <a:p>
            <a:r>
              <a:rPr lang="cs-CZ" dirty="0"/>
              <a:t>Strategická kontrola</a:t>
            </a:r>
          </a:p>
        </p:txBody>
      </p:sp>
      <p:sp>
        <p:nvSpPr>
          <p:cNvPr id="13" name="TextovéPole 12"/>
          <p:cNvSpPr txBox="1"/>
          <p:nvPr/>
        </p:nvSpPr>
        <p:spPr>
          <a:xfrm>
            <a:off x="1946124" y="2601949"/>
            <a:ext cx="2916324" cy="1754326"/>
          </a:xfrm>
          <a:prstGeom prst="rect">
            <a:avLst/>
          </a:prstGeom>
          <a:noFill/>
          <a:ln w="3175">
            <a:solidFill>
              <a:schemeClr val="tx1"/>
            </a:solidFill>
          </a:ln>
        </p:spPr>
        <p:txBody>
          <a:bodyPr wrap="square" rtlCol="0">
            <a:spAutoFit/>
          </a:bodyPr>
          <a:lstStyle/>
          <a:p>
            <a:r>
              <a:rPr lang="cs-CZ" dirty="0"/>
              <a:t>Analýza situace</a:t>
            </a:r>
          </a:p>
          <a:p>
            <a:pPr marL="285750" indent="-285750">
              <a:buFontTx/>
              <a:buChar char="-"/>
            </a:pPr>
            <a:r>
              <a:rPr lang="cs-CZ" dirty="0"/>
              <a:t>Příležitost a hrozby externího prostředí</a:t>
            </a:r>
          </a:p>
          <a:p>
            <a:pPr marL="285750" indent="-285750">
              <a:buFontTx/>
              <a:buChar char="-"/>
            </a:pPr>
            <a:r>
              <a:rPr lang="cs-CZ" dirty="0"/>
              <a:t>Konkurenční síly</a:t>
            </a:r>
          </a:p>
          <a:p>
            <a:pPr marL="285750" indent="-285750">
              <a:buFontTx/>
              <a:buChar char="-"/>
            </a:pPr>
            <a:r>
              <a:rPr lang="cs-CZ" dirty="0"/>
              <a:t>Zdroje podniku a jeho kompetence</a:t>
            </a:r>
          </a:p>
        </p:txBody>
      </p:sp>
      <p:cxnSp>
        <p:nvCxnSpPr>
          <p:cNvPr id="15" name="Přímá spojnice 14"/>
          <p:cNvCxnSpPr/>
          <p:nvPr/>
        </p:nvCxnSpPr>
        <p:spPr>
          <a:xfrm flipH="1">
            <a:off x="611560" y="1419622"/>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Přímá spojnice 17"/>
          <p:cNvCxnSpPr>
            <a:stCxn id="2" idx="3"/>
          </p:cNvCxnSpPr>
          <p:nvPr/>
        </p:nvCxnSpPr>
        <p:spPr>
          <a:xfrm flipV="1">
            <a:off x="4499992" y="1419622"/>
            <a:ext cx="3312368" cy="2228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p:nvPr/>
        </p:nvCxnSpPr>
        <p:spPr>
          <a:xfrm>
            <a:off x="611560" y="1441904"/>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a:off x="1547664" y="1441904"/>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a:off x="6156176" y="1467552"/>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a:off x="7830972" y="1441904"/>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stCxn id="7" idx="3"/>
          </p:cNvCxnSpPr>
          <p:nvPr/>
        </p:nvCxnSpPr>
        <p:spPr>
          <a:xfrm flipV="1">
            <a:off x="2303748" y="2211710"/>
            <a:ext cx="3276364" cy="19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Přímá spojnice se šipkou 38"/>
          <p:cNvCxnSpPr/>
          <p:nvPr/>
        </p:nvCxnSpPr>
        <p:spPr>
          <a:xfrm>
            <a:off x="1187624" y="2139702"/>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Přímá spojnice se šipkou 39"/>
          <p:cNvCxnSpPr/>
          <p:nvPr/>
        </p:nvCxnSpPr>
        <p:spPr>
          <a:xfrm>
            <a:off x="6858254" y="2191902"/>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Přímá spojnice se šipkou 41"/>
          <p:cNvCxnSpPr/>
          <p:nvPr/>
        </p:nvCxnSpPr>
        <p:spPr>
          <a:xfrm>
            <a:off x="4860032" y="3219822"/>
            <a:ext cx="82809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4860032" y="2427734"/>
            <a:ext cx="720080" cy="2990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Přímá spojnice se šipkou 45"/>
          <p:cNvCxnSpPr/>
          <p:nvPr/>
        </p:nvCxnSpPr>
        <p:spPr>
          <a:xfrm flipH="1">
            <a:off x="6822250" y="2067694"/>
            <a:ext cx="2520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Přímá spojnice se šipkou 46"/>
          <p:cNvCxnSpPr/>
          <p:nvPr/>
        </p:nvCxnSpPr>
        <p:spPr>
          <a:xfrm>
            <a:off x="6156316" y="3389996"/>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Přímá spojnice se šipkou 48"/>
          <p:cNvCxnSpPr/>
          <p:nvPr/>
        </p:nvCxnSpPr>
        <p:spPr>
          <a:xfrm flipV="1">
            <a:off x="6588224" y="3373104"/>
            <a:ext cx="0" cy="4447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7884368" y="2577253"/>
            <a:ext cx="0" cy="1722689"/>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Přímá spojnice se šipkou 52"/>
          <p:cNvCxnSpPr/>
          <p:nvPr/>
        </p:nvCxnSpPr>
        <p:spPr>
          <a:xfrm flipH="1">
            <a:off x="7200292" y="2931790"/>
            <a:ext cx="6306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Přímá spojnice se šipkou 53"/>
          <p:cNvCxnSpPr/>
          <p:nvPr/>
        </p:nvCxnSpPr>
        <p:spPr>
          <a:xfrm flipH="1">
            <a:off x="7253688" y="4299942"/>
            <a:ext cx="6306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flipH="1">
            <a:off x="1727684" y="4476979"/>
            <a:ext cx="39244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Přímá spojnice se šipkou 59"/>
          <p:cNvCxnSpPr/>
          <p:nvPr/>
        </p:nvCxnSpPr>
        <p:spPr>
          <a:xfrm flipV="1">
            <a:off x="1691680" y="2592894"/>
            <a:ext cx="0" cy="1884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Přímá spojnice se šipkou 60"/>
          <p:cNvCxnSpPr/>
          <p:nvPr/>
        </p:nvCxnSpPr>
        <p:spPr>
          <a:xfrm flipH="1">
            <a:off x="1691680" y="3348762"/>
            <a:ext cx="2520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ovéPole 61"/>
          <p:cNvSpPr txBox="1"/>
          <p:nvPr/>
        </p:nvSpPr>
        <p:spPr>
          <a:xfrm>
            <a:off x="247172" y="4407321"/>
            <a:ext cx="900100" cy="369332"/>
          </a:xfrm>
          <a:prstGeom prst="rect">
            <a:avLst/>
          </a:prstGeom>
          <a:noFill/>
          <a:ln w="3175">
            <a:noFill/>
          </a:ln>
        </p:spPr>
        <p:txBody>
          <a:bodyPr wrap="square" rtlCol="0">
            <a:spAutoFit/>
          </a:bodyPr>
          <a:lstStyle/>
          <a:p>
            <a:r>
              <a:rPr lang="cs-CZ" dirty="0"/>
              <a:t>Proč? </a:t>
            </a:r>
          </a:p>
        </p:txBody>
      </p:sp>
      <p:sp>
        <p:nvSpPr>
          <p:cNvPr id="63" name="TextovéPole 62"/>
          <p:cNvSpPr txBox="1"/>
          <p:nvPr/>
        </p:nvSpPr>
        <p:spPr>
          <a:xfrm>
            <a:off x="1271437" y="4464922"/>
            <a:ext cx="900100" cy="369332"/>
          </a:xfrm>
          <a:prstGeom prst="rect">
            <a:avLst/>
          </a:prstGeom>
          <a:noFill/>
          <a:ln w="3175">
            <a:noFill/>
          </a:ln>
        </p:spPr>
        <p:txBody>
          <a:bodyPr wrap="square" rtlCol="0">
            <a:spAutoFit/>
          </a:bodyPr>
          <a:lstStyle/>
          <a:p>
            <a:r>
              <a:rPr lang="cs-CZ" dirty="0"/>
              <a:t>Co? </a:t>
            </a:r>
          </a:p>
        </p:txBody>
      </p:sp>
      <p:sp>
        <p:nvSpPr>
          <p:cNvPr id="64" name="TextovéPole 63"/>
          <p:cNvSpPr txBox="1"/>
          <p:nvPr/>
        </p:nvSpPr>
        <p:spPr>
          <a:xfrm>
            <a:off x="5876840" y="4447180"/>
            <a:ext cx="900100" cy="369332"/>
          </a:xfrm>
          <a:prstGeom prst="rect">
            <a:avLst/>
          </a:prstGeom>
          <a:noFill/>
          <a:ln w="3175">
            <a:noFill/>
          </a:ln>
        </p:spPr>
        <p:txBody>
          <a:bodyPr wrap="square" rtlCol="0">
            <a:spAutoFit/>
          </a:bodyPr>
          <a:lstStyle/>
          <a:p>
            <a:r>
              <a:rPr lang="cs-CZ" dirty="0"/>
              <a:t>Jak? </a:t>
            </a:r>
          </a:p>
        </p:txBody>
      </p:sp>
      <p:sp>
        <p:nvSpPr>
          <p:cNvPr id="65" name="TextovéPole 64"/>
          <p:cNvSpPr txBox="1"/>
          <p:nvPr/>
        </p:nvSpPr>
        <p:spPr>
          <a:xfrm>
            <a:off x="7569028" y="4441872"/>
            <a:ext cx="1021012" cy="369332"/>
          </a:xfrm>
          <a:prstGeom prst="rect">
            <a:avLst/>
          </a:prstGeom>
          <a:noFill/>
          <a:ln w="3175">
            <a:noFill/>
          </a:ln>
        </p:spPr>
        <p:txBody>
          <a:bodyPr wrap="square" rtlCol="0">
            <a:spAutoFit/>
          </a:bodyPr>
          <a:lstStyle/>
          <a:p>
            <a:r>
              <a:rPr lang="cs-CZ" dirty="0"/>
              <a:t>Pravidla</a:t>
            </a:r>
          </a:p>
        </p:txBody>
      </p:sp>
    </p:spTree>
    <p:extLst>
      <p:ext uri="{BB962C8B-B14F-4D97-AF65-F5344CB8AC3E}">
        <p14:creationId xmlns:p14="http://schemas.microsoft.com/office/powerpoint/2010/main" val="85487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Autor: R. Robinson</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Robinsonův model</a:t>
            </a:r>
          </a:p>
        </p:txBody>
      </p:sp>
      <p:sp>
        <p:nvSpPr>
          <p:cNvPr id="2" name="TextovéPole 1"/>
          <p:cNvSpPr txBox="1"/>
          <p:nvPr/>
        </p:nvSpPr>
        <p:spPr>
          <a:xfrm>
            <a:off x="1979712" y="1243766"/>
            <a:ext cx="1200321" cy="646331"/>
          </a:xfrm>
          <a:prstGeom prst="rect">
            <a:avLst/>
          </a:prstGeom>
          <a:noFill/>
          <a:ln w="3175">
            <a:solidFill>
              <a:schemeClr val="tx1"/>
            </a:solidFill>
          </a:ln>
        </p:spPr>
        <p:txBody>
          <a:bodyPr wrap="square" rtlCol="0">
            <a:spAutoFit/>
          </a:bodyPr>
          <a:lstStyle/>
          <a:p>
            <a:r>
              <a:rPr lang="cs-CZ" dirty="0"/>
              <a:t>Analýza prostředí</a:t>
            </a:r>
          </a:p>
        </p:txBody>
      </p:sp>
      <p:sp>
        <p:nvSpPr>
          <p:cNvPr id="6" name="TextovéPole 5"/>
          <p:cNvSpPr txBox="1"/>
          <p:nvPr/>
        </p:nvSpPr>
        <p:spPr>
          <a:xfrm>
            <a:off x="287524" y="2221540"/>
            <a:ext cx="1260140" cy="923330"/>
          </a:xfrm>
          <a:prstGeom prst="rect">
            <a:avLst/>
          </a:prstGeom>
          <a:noFill/>
          <a:ln w="3175">
            <a:solidFill>
              <a:schemeClr val="tx1"/>
            </a:solidFill>
          </a:ln>
        </p:spPr>
        <p:txBody>
          <a:bodyPr wrap="square" rtlCol="0">
            <a:spAutoFit/>
          </a:bodyPr>
          <a:lstStyle/>
          <a:p>
            <a:r>
              <a:rPr lang="cs-CZ" dirty="0"/>
              <a:t>Současné poslání, cíle, zdroje</a:t>
            </a:r>
          </a:p>
        </p:txBody>
      </p:sp>
      <p:sp>
        <p:nvSpPr>
          <p:cNvPr id="7" name="TextovéPole 6"/>
          <p:cNvSpPr txBox="1"/>
          <p:nvPr/>
        </p:nvSpPr>
        <p:spPr>
          <a:xfrm>
            <a:off x="1979712" y="3437113"/>
            <a:ext cx="1199623" cy="1200329"/>
          </a:xfrm>
          <a:prstGeom prst="rect">
            <a:avLst/>
          </a:prstGeom>
          <a:noFill/>
          <a:ln w="3175">
            <a:solidFill>
              <a:schemeClr val="tx1"/>
            </a:solidFill>
          </a:ln>
        </p:spPr>
        <p:txBody>
          <a:bodyPr wrap="square" rtlCol="0">
            <a:spAutoFit/>
          </a:bodyPr>
          <a:lstStyle/>
          <a:p>
            <a:r>
              <a:rPr lang="cs-CZ" dirty="0"/>
              <a:t>Analýza zdrojů a kapacit organizace</a:t>
            </a:r>
          </a:p>
        </p:txBody>
      </p:sp>
      <p:sp>
        <p:nvSpPr>
          <p:cNvPr id="8" name="TextovéPole 7"/>
          <p:cNvSpPr txBox="1"/>
          <p:nvPr/>
        </p:nvSpPr>
        <p:spPr>
          <a:xfrm>
            <a:off x="7121332" y="2373067"/>
            <a:ext cx="1350150" cy="646331"/>
          </a:xfrm>
          <a:prstGeom prst="rect">
            <a:avLst/>
          </a:prstGeom>
          <a:noFill/>
          <a:ln w="3175">
            <a:solidFill>
              <a:schemeClr val="tx1"/>
            </a:solidFill>
          </a:ln>
        </p:spPr>
        <p:txBody>
          <a:bodyPr wrap="square" rtlCol="0">
            <a:spAutoFit/>
          </a:bodyPr>
          <a:lstStyle/>
          <a:p>
            <a:r>
              <a:rPr lang="cs-CZ" dirty="0"/>
              <a:t>Realizace strategií</a:t>
            </a:r>
          </a:p>
        </p:txBody>
      </p:sp>
      <p:sp>
        <p:nvSpPr>
          <p:cNvPr id="9" name="TextovéPole 8"/>
          <p:cNvSpPr txBox="1"/>
          <p:nvPr/>
        </p:nvSpPr>
        <p:spPr>
          <a:xfrm>
            <a:off x="3391401" y="1243766"/>
            <a:ext cx="1494167" cy="923330"/>
          </a:xfrm>
          <a:prstGeom prst="rect">
            <a:avLst/>
          </a:prstGeom>
          <a:noFill/>
          <a:ln w="3175">
            <a:solidFill>
              <a:schemeClr val="tx1"/>
            </a:solidFill>
          </a:ln>
        </p:spPr>
        <p:txBody>
          <a:bodyPr wrap="square" rtlCol="0">
            <a:spAutoFit/>
          </a:bodyPr>
          <a:lstStyle/>
          <a:p>
            <a:r>
              <a:rPr lang="cs-CZ" dirty="0"/>
              <a:t>Identifikace příležitostí a hrozeb</a:t>
            </a:r>
          </a:p>
        </p:txBody>
      </p:sp>
      <p:sp>
        <p:nvSpPr>
          <p:cNvPr id="11" name="TextovéPole 10"/>
          <p:cNvSpPr txBox="1"/>
          <p:nvPr/>
        </p:nvSpPr>
        <p:spPr>
          <a:xfrm>
            <a:off x="3419510" y="3383323"/>
            <a:ext cx="1512168" cy="1200329"/>
          </a:xfrm>
          <a:prstGeom prst="rect">
            <a:avLst/>
          </a:prstGeom>
          <a:noFill/>
          <a:ln w="3175">
            <a:solidFill>
              <a:schemeClr val="tx1"/>
            </a:solidFill>
          </a:ln>
        </p:spPr>
        <p:txBody>
          <a:bodyPr wrap="square" rtlCol="0">
            <a:spAutoFit/>
          </a:bodyPr>
          <a:lstStyle/>
          <a:p>
            <a:r>
              <a:rPr lang="cs-CZ" dirty="0"/>
              <a:t>Identifikace silných a slabých stránek</a:t>
            </a:r>
          </a:p>
        </p:txBody>
      </p:sp>
      <p:sp>
        <p:nvSpPr>
          <p:cNvPr id="12" name="TextovéPole 11"/>
          <p:cNvSpPr txBox="1"/>
          <p:nvPr/>
        </p:nvSpPr>
        <p:spPr>
          <a:xfrm>
            <a:off x="5357548" y="2402737"/>
            <a:ext cx="1512168" cy="646331"/>
          </a:xfrm>
          <a:prstGeom prst="rect">
            <a:avLst/>
          </a:prstGeom>
          <a:noFill/>
          <a:ln w="3175">
            <a:solidFill>
              <a:schemeClr val="tx1"/>
            </a:solidFill>
          </a:ln>
        </p:spPr>
        <p:txBody>
          <a:bodyPr wrap="square" rtlCol="0">
            <a:spAutoFit/>
          </a:bodyPr>
          <a:lstStyle/>
          <a:p>
            <a:r>
              <a:rPr lang="cs-CZ" dirty="0"/>
              <a:t>Formulování strategií</a:t>
            </a:r>
          </a:p>
        </p:txBody>
      </p:sp>
      <p:cxnSp>
        <p:nvCxnSpPr>
          <p:cNvPr id="39" name="Přímá spojnice se šipkou 38"/>
          <p:cNvCxnSpPr/>
          <p:nvPr/>
        </p:nvCxnSpPr>
        <p:spPr>
          <a:xfrm>
            <a:off x="5141524" y="2752414"/>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Přímá spojnice se šipkou 39"/>
          <p:cNvCxnSpPr/>
          <p:nvPr/>
        </p:nvCxnSpPr>
        <p:spPr>
          <a:xfrm>
            <a:off x="6883324" y="2725901"/>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Přímá spojnice se šipkou 46"/>
          <p:cNvCxnSpPr/>
          <p:nvPr/>
        </p:nvCxnSpPr>
        <p:spPr>
          <a:xfrm>
            <a:off x="7793099" y="3049068"/>
            <a:ext cx="0" cy="440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TextovéPole 64"/>
          <p:cNvSpPr txBox="1"/>
          <p:nvPr/>
        </p:nvSpPr>
        <p:spPr>
          <a:xfrm>
            <a:off x="7270701" y="3554445"/>
            <a:ext cx="1200781" cy="646331"/>
          </a:xfrm>
          <a:prstGeom prst="rect">
            <a:avLst/>
          </a:prstGeom>
          <a:noFill/>
          <a:ln w="3175">
            <a:solidFill>
              <a:schemeClr val="tx1"/>
            </a:solidFill>
          </a:ln>
        </p:spPr>
        <p:txBody>
          <a:bodyPr wrap="square" rtlCol="0">
            <a:spAutoFit/>
          </a:bodyPr>
          <a:lstStyle/>
          <a:p>
            <a:r>
              <a:rPr lang="cs-CZ" dirty="0"/>
              <a:t>Hodnocení výsledků</a:t>
            </a:r>
          </a:p>
        </p:txBody>
      </p:sp>
      <p:cxnSp>
        <p:nvCxnSpPr>
          <p:cNvPr id="37" name="Přímá spojnice se šipkou 36"/>
          <p:cNvCxnSpPr/>
          <p:nvPr/>
        </p:nvCxnSpPr>
        <p:spPr>
          <a:xfrm>
            <a:off x="3203486" y="4083918"/>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Přímá spojnice se šipkou 37"/>
          <p:cNvCxnSpPr/>
          <p:nvPr/>
        </p:nvCxnSpPr>
        <p:spPr>
          <a:xfrm>
            <a:off x="3175377" y="1467552"/>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16"/>
          <p:cNvCxnSpPr>
            <a:stCxn id="6" idx="3"/>
          </p:cNvCxnSpPr>
          <p:nvPr/>
        </p:nvCxnSpPr>
        <p:spPr>
          <a:xfrm>
            <a:off x="1547664" y="2683205"/>
            <a:ext cx="1922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Přímá spojnice 27"/>
          <p:cNvCxnSpPr/>
          <p:nvPr/>
        </p:nvCxnSpPr>
        <p:spPr>
          <a:xfrm>
            <a:off x="1739872" y="1467552"/>
            <a:ext cx="0" cy="256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Přímá spojnice se šipkou 49"/>
          <p:cNvCxnSpPr/>
          <p:nvPr/>
        </p:nvCxnSpPr>
        <p:spPr>
          <a:xfrm>
            <a:off x="1763688" y="4078270"/>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Přímá spojnice se šipkou 51"/>
          <p:cNvCxnSpPr/>
          <p:nvPr/>
        </p:nvCxnSpPr>
        <p:spPr>
          <a:xfrm>
            <a:off x="1763688" y="1484995"/>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Přímá spojnice 54"/>
          <p:cNvCxnSpPr/>
          <p:nvPr/>
        </p:nvCxnSpPr>
        <p:spPr>
          <a:xfrm>
            <a:off x="5141524" y="1411369"/>
            <a:ext cx="0" cy="256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Přímá spojnice 55"/>
          <p:cNvCxnSpPr/>
          <p:nvPr/>
        </p:nvCxnSpPr>
        <p:spPr>
          <a:xfrm>
            <a:off x="4949316" y="3990372"/>
            <a:ext cx="1922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Přímá spojnice 56"/>
          <p:cNvCxnSpPr/>
          <p:nvPr/>
        </p:nvCxnSpPr>
        <p:spPr>
          <a:xfrm>
            <a:off x="4931678" y="1411369"/>
            <a:ext cx="19220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66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Vize pomáhají popsat cíl organizace. Vyjadřuje co by podnik chtěl dosáhnout a jakým způsobem.</a:t>
            </a:r>
          </a:p>
          <a:p>
            <a:pPr algn="just"/>
            <a:r>
              <a:rPr lang="cs-CZ" sz="1600" dirty="0"/>
              <a:t>Vize podniku představuje model budoucího vývoje a stavu podniku v konkrétně časově vymezeném období.</a:t>
            </a:r>
          </a:p>
          <a:p>
            <a:pPr algn="just"/>
            <a:r>
              <a:rPr lang="cs-CZ" sz="1600" dirty="0"/>
              <a:t>Vize se stává dlouhodobou, přitažlivou, smysluplnou a motivující představou usilující o dosažení pozitivní podnikové budoucnosti</a:t>
            </a:r>
          </a:p>
          <a:p>
            <a:pPr algn="just"/>
            <a:r>
              <a:rPr lang="cs-CZ" sz="1600" dirty="0"/>
              <a:t>Často také zahrnují hodnoty organizace.</a:t>
            </a:r>
          </a:p>
          <a:p>
            <a:pPr algn="just"/>
            <a:r>
              <a:rPr lang="cs-CZ" sz="1600" dirty="0"/>
              <a:t>Měly by být inspirací pro chování zaměstnanců.</a:t>
            </a:r>
          </a:p>
          <a:p>
            <a:pPr algn="just"/>
            <a:r>
              <a:rPr lang="cs-CZ" sz="1600" dirty="0"/>
              <a:t>Vize je určena a slouží především vlastním pracovníkům podniku. </a:t>
            </a:r>
          </a:p>
          <a:p>
            <a:pPr algn="just"/>
            <a:r>
              <a:rPr lang="cs-CZ" sz="1600" b="1" dirty="0"/>
              <a:t>Úkolem vize</a:t>
            </a:r>
            <a:r>
              <a:rPr lang="cs-CZ" sz="1600" dirty="0"/>
              <a:t> je zachytávat a reagovat na podněty o nastupujícím vývoji, které mohou být v současné době mlhavé, nepřesné a nevýrazné, ale v budoucnosti se mohou stát </a:t>
            </a:r>
            <a:r>
              <a:rPr lang="cs-CZ" sz="1600" b="1" dirty="0"/>
              <a:t>impulsem, který ovlivní vývoj podniku.</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Vize</a:t>
            </a:r>
          </a:p>
        </p:txBody>
      </p:sp>
    </p:spTree>
    <p:extLst>
      <p:ext uri="{BB962C8B-B14F-4D97-AF65-F5344CB8AC3E}">
        <p14:creationId xmlns:p14="http://schemas.microsoft.com/office/powerpoint/2010/main" val="336009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snadno představitelná a uskutečnitelná;</a:t>
            </a:r>
          </a:p>
          <a:p>
            <a:pPr lvl="0" algn="just"/>
            <a:r>
              <a:rPr lang="cs-CZ" sz="1600" dirty="0"/>
              <a:t>adresně přitažlivá pro rozhodující zájmové skupiny v podniku;</a:t>
            </a:r>
          </a:p>
          <a:p>
            <a:pPr lvl="0" algn="just"/>
            <a:r>
              <a:rPr lang="cs-CZ" sz="1600" dirty="0"/>
              <a:t>jasně zaměřená k dosažení cíle čímž je usnadněno zaměření základních rozhodujících procesů;</a:t>
            </a:r>
          </a:p>
          <a:p>
            <a:pPr lvl="0" algn="just"/>
            <a:r>
              <a:rPr lang="cs-CZ" sz="1600" dirty="0"/>
              <a:t>flexibilní, jež umožní reagovat pružně na měnící se podmínky okolí i vhodnou iniciativu jedinců;</a:t>
            </a:r>
          </a:p>
          <a:p>
            <a:pPr lvl="0" algn="just"/>
            <a:r>
              <a:rPr lang="cs-CZ" sz="1600" dirty="0"/>
              <a:t>srozumitelná a snadno sdělitelná a přístupně vysvětlitelná;</a:t>
            </a:r>
          </a:p>
          <a:p>
            <a:pPr lvl="0" algn="just"/>
            <a:r>
              <a:rPr lang="cs-CZ" sz="1600" dirty="0"/>
              <a:t>dostatečně široká, aby byla při implementaci strategie pružná, ale zase nikoliv tak široká, aby se vytratila koncentrace na hlavní cíle;</a:t>
            </a:r>
          </a:p>
          <a:p>
            <a:pPr lvl="0" algn="just"/>
            <a:r>
              <a:rPr lang="cs-CZ" sz="1600" dirty="0"/>
              <a:t>je spojnicí různých dílčích cílů i priorit a vytváří v podniku uznávaný dominantní cíl;</a:t>
            </a:r>
          </a:p>
          <a:p>
            <a:pPr algn="just"/>
            <a:r>
              <a:rPr lang="cs-CZ" sz="1600" dirty="0"/>
              <a:t>současně může vize připomínat chyby, kterých se podnik dopustil v minulosti a tak je i upozorněním na omyly a nedostatky.</a:t>
            </a:r>
            <a:r>
              <a:rPr lang="cs-CZ" sz="1600" b="1" dirty="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Požadavky na vizi </a:t>
            </a:r>
          </a:p>
        </p:txBody>
      </p:sp>
    </p:spTree>
    <p:extLst>
      <p:ext uri="{BB962C8B-B14F-4D97-AF65-F5344CB8AC3E}">
        <p14:creationId xmlns:p14="http://schemas.microsoft.com/office/powerpoint/2010/main" val="327430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buAutoNum type="arabicPeriod"/>
            </a:pPr>
            <a:r>
              <a:rPr lang="cs-CZ" sz="1600" dirty="0"/>
              <a:t>Vytvoření představy o své budoucnosti</a:t>
            </a:r>
          </a:p>
          <a:p>
            <a:pPr marL="624078" indent="-514350">
              <a:buAutoNum type="arabicPeriod"/>
            </a:pPr>
            <a:endParaRPr lang="cs-CZ" sz="1600" dirty="0"/>
          </a:p>
          <a:p>
            <a:pPr marL="624078" indent="-514350">
              <a:buAutoNum type="arabicPeriod"/>
            </a:pPr>
            <a:r>
              <a:rPr lang="cs-CZ" sz="1600" dirty="0"/>
              <a:t>Popsat jakých cílů by chtěl podnik v nejbližších asi 5 letech dosáhnout</a:t>
            </a:r>
          </a:p>
          <a:p>
            <a:pPr marL="624078" indent="-514350">
              <a:buAutoNum type="arabicPeriod"/>
            </a:pPr>
            <a:endParaRPr lang="cs-CZ" sz="1600" dirty="0"/>
          </a:p>
          <a:p>
            <a:pPr marL="624078" indent="-514350">
              <a:buAutoNum type="arabicPeriod"/>
            </a:pPr>
            <a:r>
              <a:rPr lang="cs-CZ" sz="1600" dirty="0"/>
              <a:t>Brainstorming s klíčovými zaměstnanci podniku (získat jejich představu)</a:t>
            </a:r>
          </a:p>
          <a:p>
            <a:pPr marL="624078" indent="-514350">
              <a:buAutoNum type="arabicPeriod"/>
            </a:pPr>
            <a:endParaRPr lang="cs-CZ" sz="1600" dirty="0"/>
          </a:p>
          <a:p>
            <a:pPr marL="624078" indent="-514350">
              <a:buAutoNum type="arabicPeriod"/>
            </a:pPr>
            <a:r>
              <a:rPr lang="cs-CZ" sz="1600" dirty="0"/>
              <a:t>Identifikace hlavní, centrální myšlenky (jak a v čem budu lepší než konkurence)</a:t>
            </a:r>
          </a:p>
          <a:p>
            <a:pPr marL="624078" indent="-514350">
              <a:buAutoNum type="arabicPeriod"/>
            </a:pPr>
            <a:endParaRPr lang="cs-CZ" sz="1600" dirty="0"/>
          </a:p>
          <a:p>
            <a:pPr marL="624078" indent="-514350">
              <a:buAutoNum type="arabicPeriod"/>
            </a:pPr>
            <a:r>
              <a:rPr lang="cs-CZ" sz="1600" dirty="0"/>
              <a:t>Způsob měření dosažených výsledků (seznam měřitelných faktorů)</a:t>
            </a:r>
          </a:p>
          <a:p>
            <a:pPr marL="624078" indent="-514350">
              <a:buAutoNum type="arabicPeriod"/>
            </a:pPr>
            <a:endParaRPr lang="cs-CZ" sz="1600" dirty="0"/>
          </a:p>
          <a:p>
            <a:pPr marL="624078" indent="-514350">
              <a:buAutoNum type="arabicPeriod"/>
            </a:pPr>
            <a:r>
              <a:rPr lang="cs-CZ" sz="1600" dirty="0"/>
              <a:t>Popis hodnot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Postup tvorby vize</a:t>
            </a:r>
          </a:p>
        </p:txBody>
      </p:sp>
    </p:spTree>
    <p:extLst>
      <p:ext uri="{BB962C8B-B14F-4D97-AF65-F5344CB8AC3E}">
        <p14:creationId xmlns:p14="http://schemas.microsoft.com/office/powerpoint/2010/main" val="172238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Mise specifikuje podnikatelské aktivity, ve kterých chce podnik působit a se kterými chce konkurovat.</a:t>
            </a:r>
          </a:p>
          <a:p>
            <a:pPr algn="just"/>
            <a:r>
              <a:rPr lang="cs-CZ" sz="1600" dirty="0"/>
              <a:t>Poslání podniku má být veřejným, jasným a pochopitelným vyhlášením vývojového směru podniku, kterým je informovaná veřejnost a motivací zaměstnanců, jimž má dodat potřebnou sociální jistotu, kterou podnik svou existencí zajišťuje</a:t>
            </a:r>
          </a:p>
          <a:p>
            <a:pPr algn="just"/>
            <a:r>
              <a:rPr lang="cs-CZ" sz="1600" dirty="0"/>
              <a:t>Je více konkrétnější než vize.</a:t>
            </a:r>
          </a:p>
          <a:p>
            <a:pPr algn="just"/>
            <a:r>
              <a:rPr lang="cs-CZ" sz="1600" dirty="0"/>
              <a:t>Mise odůvodňuje a vysvětluje existenci podniku.</a:t>
            </a:r>
          </a:p>
          <a:p>
            <a:pPr algn="just"/>
            <a:r>
              <a:rPr lang="cs-CZ" sz="1600" dirty="0"/>
              <a:t>Mise dává odpověď na otázku: „Jakou přidanou hodnotu může náš podnik nabídnout trhu nebo lidstvu?“</a:t>
            </a:r>
          </a:p>
          <a:p>
            <a:pPr algn="just"/>
            <a:r>
              <a:rPr lang="cs-CZ" sz="1600" dirty="0"/>
              <a:t>Poslání (mise) podniku zdůvodňuje oprávněnost existence podniku a vyjadřuje přání vedení podniku, jak by měl být podnik chápán a přijímán veřejností. </a:t>
            </a:r>
            <a:endParaRPr lang="cs-CZ" sz="1600" i="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Mise - poslání</a:t>
            </a:r>
          </a:p>
        </p:txBody>
      </p:sp>
    </p:spTree>
    <p:extLst>
      <p:ext uri="{BB962C8B-B14F-4D97-AF65-F5344CB8AC3E}">
        <p14:creationId xmlns:p14="http://schemas.microsoft.com/office/powerpoint/2010/main" val="716570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V důsledku toho vyplývá, že poslání podniku přímo definuje </a:t>
            </a:r>
            <a:r>
              <a:rPr lang="cs-CZ" sz="1600" b="1" dirty="0"/>
              <a:t>směry podnikatelských aktivit, </a:t>
            </a:r>
            <a:r>
              <a:rPr lang="cs-CZ" sz="1600" dirty="0"/>
              <a:t>stanovuje zásady </a:t>
            </a:r>
            <a:r>
              <a:rPr lang="cs-CZ" sz="1600" b="1" dirty="0"/>
              <a:t>podnikové kultury</a:t>
            </a:r>
            <a:r>
              <a:rPr lang="cs-CZ" sz="1600" dirty="0"/>
              <a:t> spolu s vhodnými </a:t>
            </a:r>
            <a:r>
              <a:rPr lang="cs-CZ" sz="1600" b="1" dirty="0"/>
              <a:t>vazbami na zaměstnance a </a:t>
            </a:r>
            <a:r>
              <a:rPr lang="cs-CZ" sz="1600" dirty="0"/>
              <a:t>vytváří </a:t>
            </a:r>
            <a:r>
              <a:rPr lang="cs-CZ" sz="1600" b="1" dirty="0"/>
              <a:t>vztah k zákazníkovi i konkurenci. </a:t>
            </a:r>
            <a:r>
              <a:rPr lang="cs-CZ" sz="1600" dirty="0"/>
              <a:t>Proto dobře vytvořené poslání podniku by mělo obsahovat:</a:t>
            </a:r>
          </a:p>
          <a:p>
            <a:pPr algn="just"/>
            <a:r>
              <a:rPr lang="cs-CZ" sz="1600" dirty="0"/>
              <a:t>Cíl podniku.</a:t>
            </a:r>
          </a:p>
          <a:p>
            <a:pPr algn="just"/>
            <a:r>
              <a:rPr lang="cs-CZ" sz="1600" dirty="0"/>
              <a:t>Zdůvodnění existence podniku (</a:t>
            </a:r>
            <a:r>
              <a:rPr lang="cs-CZ" sz="1600" i="1" dirty="0" err="1"/>
              <a:t>Be</a:t>
            </a:r>
            <a:r>
              <a:rPr lang="cs-CZ" sz="1600" i="1" dirty="0"/>
              <a:t> </a:t>
            </a:r>
            <a:r>
              <a:rPr lang="cs-CZ" sz="1600" i="1" dirty="0" err="1"/>
              <a:t>the</a:t>
            </a:r>
            <a:r>
              <a:rPr lang="cs-CZ" sz="1600" i="1" dirty="0"/>
              <a:t> </a:t>
            </a:r>
            <a:r>
              <a:rPr lang="cs-CZ" sz="1600" i="1" dirty="0" err="1"/>
              <a:t>best</a:t>
            </a:r>
            <a:r>
              <a:rPr lang="cs-CZ" sz="1600" i="1" dirty="0"/>
              <a:t> </a:t>
            </a:r>
            <a:r>
              <a:rPr lang="cs-CZ" sz="1600" i="1" dirty="0" err="1"/>
              <a:t>employer</a:t>
            </a:r>
            <a:r>
              <a:rPr lang="cs-CZ" sz="1600" i="1" dirty="0"/>
              <a:t> </a:t>
            </a:r>
            <a:r>
              <a:rPr lang="cs-CZ" sz="1600" i="1" dirty="0" err="1"/>
              <a:t>for</a:t>
            </a:r>
            <a:r>
              <a:rPr lang="cs-CZ" sz="1600" i="1" dirty="0"/>
              <a:t> </a:t>
            </a:r>
            <a:r>
              <a:rPr lang="cs-CZ" sz="1600" i="1" dirty="0" err="1"/>
              <a:t>our</a:t>
            </a:r>
            <a:r>
              <a:rPr lang="cs-CZ" sz="1600" i="1" dirty="0"/>
              <a:t> </a:t>
            </a:r>
            <a:r>
              <a:rPr lang="cs-CZ" sz="1600" i="1" dirty="0" err="1"/>
              <a:t>people</a:t>
            </a:r>
            <a:r>
              <a:rPr lang="cs-CZ" sz="1600" i="1" dirty="0"/>
              <a:t> in </a:t>
            </a:r>
            <a:r>
              <a:rPr lang="cs-CZ" sz="1600" i="1" dirty="0" err="1"/>
              <a:t>each</a:t>
            </a:r>
            <a:r>
              <a:rPr lang="cs-CZ" sz="1600" i="1" dirty="0"/>
              <a:t> </a:t>
            </a:r>
            <a:r>
              <a:rPr lang="cs-CZ" sz="1600" i="1" dirty="0" err="1"/>
              <a:t>community</a:t>
            </a:r>
            <a:r>
              <a:rPr lang="cs-CZ" sz="1600" i="1" dirty="0"/>
              <a:t> </a:t>
            </a:r>
            <a:r>
              <a:rPr lang="cs-CZ" sz="1600" i="1" dirty="0" err="1"/>
              <a:t>around</a:t>
            </a:r>
            <a:r>
              <a:rPr lang="cs-CZ" sz="1600" i="1" dirty="0"/>
              <a:t> </a:t>
            </a:r>
            <a:r>
              <a:rPr lang="cs-CZ" sz="1600" i="1" dirty="0" err="1"/>
              <a:t>the</a:t>
            </a:r>
            <a:r>
              <a:rPr lang="cs-CZ" sz="1600" i="1" dirty="0"/>
              <a:t> </a:t>
            </a:r>
            <a:r>
              <a:rPr lang="cs-CZ" sz="1600" i="1" dirty="0" err="1"/>
              <a:t>world</a:t>
            </a:r>
            <a:r>
              <a:rPr lang="cs-CZ" sz="1600" i="1" dirty="0"/>
              <a:t> and </a:t>
            </a:r>
            <a:r>
              <a:rPr lang="cs-CZ" sz="1600" i="1" dirty="0" err="1"/>
              <a:t>deliver</a:t>
            </a:r>
            <a:r>
              <a:rPr lang="cs-CZ" sz="1600" i="1" dirty="0"/>
              <a:t> </a:t>
            </a:r>
            <a:r>
              <a:rPr lang="cs-CZ" sz="1600" i="1" dirty="0" err="1"/>
              <a:t>operational</a:t>
            </a:r>
            <a:r>
              <a:rPr lang="cs-CZ" sz="1600" i="1" dirty="0"/>
              <a:t> excellence to </a:t>
            </a:r>
            <a:r>
              <a:rPr lang="cs-CZ" sz="1600" i="1" dirty="0" err="1"/>
              <a:t>our</a:t>
            </a:r>
            <a:r>
              <a:rPr lang="cs-CZ" sz="1600" i="1" dirty="0"/>
              <a:t> </a:t>
            </a:r>
            <a:r>
              <a:rPr lang="cs-CZ" sz="1600" i="1" dirty="0" err="1"/>
              <a:t>customers</a:t>
            </a:r>
            <a:r>
              <a:rPr lang="cs-CZ" sz="1600" i="1" dirty="0"/>
              <a:t> in </a:t>
            </a:r>
            <a:r>
              <a:rPr lang="cs-CZ" sz="1600" i="1" dirty="0" err="1"/>
              <a:t>each</a:t>
            </a:r>
            <a:r>
              <a:rPr lang="cs-CZ" sz="1600" i="1" dirty="0"/>
              <a:t> </a:t>
            </a:r>
            <a:r>
              <a:rPr lang="cs-CZ" sz="1600" i="1" dirty="0" err="1"/>
              <a:t>of</a:t>
            </a:r>
            <a:r>
              <a:rPr lang="cs-CZ" sz="1600" i="1" dirty="0"/>
              <a:t> </a:t>
            </a:r>
            <a:r>
              <a:rPr lang="cs-CZ" sz="1600" i="1" dirty="0" err="1"/>
              <a:t>our</a:t>
            </a:r>
            <a:r>
              <a:rPr lang="cs-CZ" sz="1600" i="1" dirty="0"/>
              <a:t> </a:t>
            </a:r>
            <a:r>
              <a:rPr lang="cs-CZ" sz="1600" i="1" dirty="0" err="1"/>
              <a:t>restaurants</a:t>
            </a:r>
            <a:r>
              <a:rPr lang="cs-CZ" sz="1600" i="1" dirty="0"/>
              <a:t> (</a:t>
            </a:r>
            <a:r>
              <a:rPr lang="cs-CZ" sz="1600" i="1" dirty="0" err="1"/>
              <a:t>McDonald´s</a:t>
            </a:r>
            <a:r>
              <a:rPr lang="cs-CZ" sz="1600" i="1" dirty="0"/>
              <a:t>)</a:t>
            </a:r>
            <a:r>
              <a:rPr lang="cs-CZ" sz="1600" dirty="0"/>
              <a:t>).</a:t>
            </a:r>
          </a:p>
          <a:p>
            <a:pPr algn="just"/>
            <a:r>
              <a:rPr lang="cs-CZ" sz="1600" dirty="0"/>
              <a:t>Étos podniku: kultura, základní hodnoty, ambice.</a:t>
            </a:r>
          </a:p>
          <a:p>
            <a:pPr algn="just"/>
            <a:r>
              <a:rPr lang="cs-CZ" sz="1600" dirty="0"/>
              <a:t>Čím se odlišujeme od konkurence (</a:t>
            </a:r>
            <a:r>
              <a:rPr lang="cs-CZ" sz="1600" i="1" dirty="0" err="1"/>
              <a:t>Be</a:t>
            </a:r>
            <a:r>
              <a:rPr lang="cs-CZ" sz="1600" i="1" dirty="0"/>
              <a:t> </a:t>
            </a:r>
            <a:r>
              <a:rPr lang="cs-CZ" sz="1600" i="1" dirty="0" err="1"/>
              <a:t>America´s</a:t>
            </a:r>
            <a:r>
              <a:rPr lang="cs-CZ" sz="1600" i="1" dirty="0"/>
              <a:t> Best </a:t>
            </a:r>
            <a:r>
              <a:rPr lang="cs-CZ" sz="1600" i="1" dirty="0" err="1"/>
              <a:t>Quick-Service</a:t>
            </a:r>
            <a:r>
              <a:rPr lang="cs-CZ" sz="1600" i="1" dirty="0"/>
              <a:t> Restaurant</a:t>
            </a:r>
            <a:r>
              <a:rPr lang="cs-CZ" sz="1600" dirty="0"/>
              <a:t>).</a:t>
            </a:r>
          </a:p>
          <a:p>
            <a:pPr algn="just"/>
            <a:r>
              <a:rPr lang="cs-CZ" sz="1600" dirty="0"/>
              <a:t>Konkurenční výhoda (</a:t>
            </a:r>
            <a:r>
              <a:rPr lang="cs-CZ" sz="1600" i="1" dirty="0"/>
              <a:t>To </a:t>
            </a:r>
            <a:r>
              <a:rPr lang="cs-CZ" sz="1600" i="1" dirty="0" err="1"/>
              <a:t>be</a:t>
            </a:r>
            <a:r>
              <a:rPr lang="cs-CZ" sz="1600" i="1" dirty="0"/>
              <a:t> </a:t>
            </a:r>
            <a:r>
              <a:rPr lang="cs-CZ" sz="1600" i="1" dirty="0" err="1"/>
              <a:t>the</a:t>
            </a:r>
            <a:r>
              <a:rPr lang="cs-CZ" sz="1600" i="1" dirty="0"/>
              <a:t> </a:t>
            </a:r>
            <a:r>
              <a:rPr lang="cs-CZ" sz="1600" i="1" dirty="0" err="1"/>
              <a:t>world´s</a:t>
            </a:r>
            <a:r>
              <a:rPr lang="cs-CZ" sz="1600" i="1" dirty="0"/>
              <a:t> </a:t>
            </a:r>
            <a:r>
              <a:rPr lang="cs-CZ" sz="1600" i="1" dirty="0" err="1"/>
              <a:t>largest</a:t>
            </a:r>
            <a:r>
              <a:rPr lang="cs-CZ" sz="1600" i="1" dirty="0"/>
              <a:t> mobile </a:t>
            </a:r>
            <a:r>
              <a:rPr lang="cs-CZ" sz="1600" i="1" dirty="0" err="1"/>
              <a:t>apps</a:t>
            </a:r>
            <a:r>
              <a:rPr lang="cs-CZ" sz="1600" i="1" dirty="0"/>
              <a:t> developer</a:t>
            </a:r>
            <a:r>
              <a:rPr lang="cs-CZ" sz="1600" dirty="0"/>
              <a:t>).</a:t>
            </a:r>
          </a:p>
          <a:p>
            <a:pPr algn="just"/>
            <a:r>
              <a:rPr lang="cs-CZ" sz="1600" dirty="0"/>
              <a:t>Identifikace trhu a zákazníků (</a:t>
            </a:r>
            <a:r>
              <a:rPr lang="cs-CZ" sz="1600" i="1" dirty="0"/>
              <a:t>To </a:t>
            </a:r>
            <a:r>
              <a:rPr lang="cs-CZ" sz="1600" i="1" dirty="0" err="1"/>
              <a:t>be</a:t>
            </a:r>
            <a:r>
              <a:rPr lang="cs-CZ" sz="1600" i="1" dirty="0"/>
              <a:t> </a:t>
            </a:r>
            <a:r>
              <a:rPr lang="cs-CZ" sz="1600" i="1" dirty="0" err="1"/>
              <a:t>the</a:t>
            </a:r>
            <a:r>
              <a:rPr lang="cs-CZ" sz="1600" i="1" dirty="0"/>
              <a:t> </a:t>
            </a:r>
            <a:r>
              <a:rPr lang="cs-CZ" sz="1600" i="1" dirty="0" err="1"/>
              <a:t>largest</a:t>
            </a:r>
            <a:r>
              <a:rPr lang="cs-CZ" sz="1600" i="1" dirty="0"/>
              <a:t> </a:t>
            </a:r>
            <a:r>
              <a:rPr lang="cs-CZ" sz="1600" i="1" dirty="0" err="1"/>
              <a:t>oncology</a:t>
            </a:r>
            <a:r>
              <a:rPr lang="cs-CZ" sz="1600" i="1" dirty="0"/>
              <a:t> </a:t>
            </a:r>
            <a:r>
              <a:rPr lang="cs-CZ" sz="1600" i="1" dirty="0" err="1"/>
              <a:t>practice</a:t>
            </a:r>
            <a:r>
              <a:rPr lang="cs-CZ" sz="1600" i="1" dirty="0"/>
              <a:t> in St. Louis</a:t>
            </a:r>
            <a:r>
              <a:rPr lang="cs-CZ" sz="16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Co by měla obsahovat mise</a:t>
            </a:r>
          </a:p>
        </p:txBody>
      </p:sp>
    </p:spTree>
    <p:extLst>
      <p:ext uri="{BB962C8B-B14F-4D97-AF65-F5344CB8AC3E}">
        <p14:creationId xmlns:p14="http://schemas.microsoft.com/office/powerpoint/2010/main" val="221051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Informativní </a:t>
            </a:r>
          </a:p>
          <a:p>
            <a:pPr algn="just"/>
            <a:r>
              <a:rPr lang="cs-CZ" sz="1600" dirty="0"/>
              <a:t>Jednoduchá</a:t>
            </a:r>
          </a:p>
          <a:p>
            <a:pPr algn="just"/>
            <a:r>
              <a:rPr lang="cs-CZ" sz="1600" dirty="0"/>
              <a:t>Zapamatovatelná</a:t>
            </a:r>
          </a:p>
          <a:p>
            <a:pPr algn="just"/>
            <a:r>
              <a:rPr lang="cs-CZ" sz="1600" dirty="0"/>
              <a:t>Dosažitelná</a:t>
            </a:r>
          </a:p>
          <a:p>
            <a:pPr algn="just"/>
            <a:r>
              <a:rPr lang="cs-CZ" sz="1600" dirty="0"/>
              <a:t>Získávající zaměstnance</a:t>
            </a:r>
          </a:p>
          <a:p>
            <a:pPr lvl="0" algn="just"/>
            <a:r>
              <a:rPr lang="cs-CZ" sz="1600" dirty="0"/>
              <a:t>Tržně orientovaná</a:t>
            </a:r>
          </a:p>
          <a:p>
            <a:pPr lvl="0" algn="just"/>
            <a:r>
              <a:rPr lang="cs-CZ" sz="1600" dirty="0"/>
              <a:t>Realizovatelná</a:t>
            </a:r>
          </a:p>
          <a:p>
            <a:pPr lvl="0" algn="just"/>
            <a:r>
              <a:rPr lang="cs-CZ" sz="1600" dirty="0"/>
              <a:t>Mít motivační dopad</a:t>
            </a:r>
          </a:p>
          <a:p>
            <a:pPr lvl="0" algn="just"/>
            <a:r>
              <a:rPr lang="cs-CZ" sz="1600" dirty="0"/>
              <a:t>Být specifická, originální, přitažlivá</a:t>
            </a:r>
          </a:p>
          <a:p>
            <a:pPr algn="just"/>
            <a:r>
              <a:rPr lang="cs-CZ" sz="1600" dirty="0"/>
              <a:t>Nabízet nejen výrobek, ale i služby spojené s jeho servisem a případně i s ekologickou likvidací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Základní pravidla pro tvorbu mise</a:t>
            </a:r>
          </a:p>
        </p:txBody>
      </p:sp>
    </p:spTree>
    <p:extLst>
      <p:ext uri="{BB962C8B-B14F-4D97-AF65-F5344CB8AC3E}">
        <p14:creationId xmlns:p14="http://schemas.microsoft.com/office/powerpoint/2010/main" val="157785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Hodnoty podniku představují skutečnosti, které podnik vyznává, dodržuje, považuje je za významné a řídí se jimi.</a:t>
            </a:r>
          </a:p>
          <a:p>
            <a:r>
              <a:rPr lang="cs-CZ" sz="1600" dirty="0"/>
              <a:t>Hodnoty podniku jsou zásady, které organizace přijala za vlastní. Tvoří mantinely její činnosti a pomáhají při rozhodování v nerozhodných situacích</a:t>
            </a:r>
          </a:p>
          <a:p>
            <a:pPr algn="just"/>
            <a:r>
              <a:rPr lang="cs-CZ" sz="1600" dirty="0"/>
              <a:t>Tím se vytváří dobré </a:t>
            </a:r>
            <a:r>
              <a:rPr lang="cs-CZ" sz="1600" b="1" dirty="0"/>
              <a:t>image</a:t>
            </a:r>
            <a:r>
              <a:rPr lang="cs-CZ" sz="1600" dirty="0"/>
              <a:t> podniku, které vždy přitahuje zákazníky i dodavatele a je oceňováno veřejností. Stanovené podnikové hodnoty, aby mohly úspěšně plnit svou úlohu, musí se stát </a:t>
            </a:r>
            <a:r>
              <a:rPr lang="cs-CZ" sz="1600" b="1" dirty="0"/>
              <a:t>sdílenými, společnými hodnotami</a:t>
            </a:r>
            <a:r>
              <a:rPr lang="cs-CZ" sz="1600" dirty="0"/>
              <a:t>, které mají řadu úkolů:</a:t>
            </a:r>
          </a:p>
          <a:p>
            <a:pPr lvl="1" algn="just"/>
            <a:r>
              <a:rPr lang="cs-CZ" sz="1600" dirty="0"/>
              <a:t>jsou návodem pro rozhodování a aktivity manažerů;</a:t>
            </a:r>
          </a:p>
          <a:p>
            <a:pPr lvl="1" algn="just"/>
            <a:r>
              <a:rPr lang="cs-CZ" sz="1600" dirty="0"/>
              <a:t>ovlivňují způsoby chování i komunikaci zaměstnanců;</a:t>
            </a:r>
          </a:p>
          <a:p>
            <a:pPr lvl="1" algn="just"/>
            <a:r>
              <a:rPr lang="cs-CZ" sz="1600" dirty="0"/>
              <a:t>mají vliv na charakter aktivit podniku na trhu a jeho vztahy ke konkurenci, zákazníkům i dodavatelům;</a:t>
            </a:r>
          </a:p>
          <a:p>
            <a:pPr lvl="1" algn="just"/>
            <a:r>
              <a:rPr lang="cs-CZ" sz="1600" dirty="0"/>
              <a:t>uplatňují se při formulování týmového ducha podniku;</a:t>
            </a:r>
          </a:p>
          <a:p>
            <a:pPr lvl="1" algn="just"/>
            <a:r>
              <a:rPr lang="cs-CZ" sz="1600" dirty="0"/>
              <a:t>pomáhají účinně formulovat podnikovou kulturu.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Hodnoty podniku</a:t>
            </a:r>
          </a:p>
        </p:txBody>
      </p:sp>
    </p:spTree>
    <p:extLst>
      <p:ext uri="{BB962C8B-B14F-4D97-AF65-F5344CB8AC3E}">
        <p14:creationId xmlns:p14="http://schemas.microsoft.com/office/powerpoint/2010/main" val="261580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představuje kroky, které vedou k naplnění stanoveného strategického cíle, přičemž strategický cíl podniku představuje konkrétní žádoucí stav, jehož dosažení je předpokládáno v určitém časovém období.</a:t>
            </a:r>
          </a:p>
          <a:p>
            <a:pPr algn="just"/>
            <a:r>
              <a:rPr lang="cs-CZ" sz="1600" dirty="0"/>
              <a:t>Strategie  je soubor cílených kroků, které firma podniká, aby získala a udržela si lepší výkonnost ve srovnání s konkurencí. (</a:t>
            </a:r>
            <a:r>
              <a:rPr lang="cs-CZ" sz="1600" dirty="0" err="1"/>
              <a:t>Rothaermel</a:t>
            </a:r>
            <a:r>
              <a:rPr lang="cs-CZ" sz="1600" dirty="0"/>
              <a:t>, 2017)</a:t>
            </a:r>
          </a:p>
          <a:p>
            <a:pPr algn="just"/>
            <a:r>
              <a:rPr lang="cs-CZ" sz="1600" dirty="0"/>
              <a:t>Strategie je soubor cíleně řízených aktivit, které podniku umožní získat a udržet prvotřídní výkon vzhledem ke konkurentům. Jedná se o koncepci dlouhodobé povahy, která má přinést organizaci dlouhodobě udržitelnou konkurenční výhodu a tím upevnit její postavení na trhu. (</a:t>
            </a:r>
            <a:r>
              <a:rPr lang="cs-CZ" sz="1600" dirty="0" err="1"/>
              <a:t>McGrath</a:t>
            </a:r>
            <a:r>
              <a:rPr lang="cs-CZ" sz="1600" dirty="0"/>
              <a:t>, 2013)</a:t>
            </a:r>
          </a:p>
          <a:p>
            <a:pPr algn="just"/>
            <a:r>
              <a:rPr lang="cs-CZ" sz="1600" dirty="0"/>
              <a:t>Strategie definuje osobitý přístup společnosti ke konkurenci a konkurenční výhody, na kterých bude založena. (M.E. Porter)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Strategie</a:t>
            </a:r>
          </a:p>
        </p:txBody>
      </p:sp>
    </p:spTree>
    <p:extLst>
      <p:ext uri="{BB962C8B-B14F-4D97-AF65-F5344CB8AC3E}">
        <p14:creationId xmlns:p14="http://schemas.microsoft.com/office/powerpoint/2010/main" val="199892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8154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dirty="0"/>
              <a:t>Podnikové hodnoty podniku </a:t>
            </a:r>
            <a:r>
              <a:rPr lang="cs-CZ" sz="1400" dirty="0" err="1"/>
              <a:t>Wicona</a:t>
            </a:r>
            <a:r>
              <a:rPr lang="cs-CZ" sz="1400" dirty="0"/>
              <a:t> Česká republika:</a:t>
            </a:r>
          </a:p>
          <a:p>
            <a:pPr lvl="1" algn="just"/>
            <a:r>
              <a:rPr lang="cs-CZ" sz="1400" dirty="0"/>
              <a:t>ODVAHA: Vytvářet si pro sebe výzvy a akceptovat vypočitatelná rizika, i když je výsledek v nedohlednu. Jednat na vlastní odpovědnost. Rozhodovat se. Nezůstat stát. Něčím chtít pohnout.</a:t>
            </a:r>
          </a:p>
          <a:p>
            <a:pPr lvl="1" algn="just"/>
            <a:r>
              <a:rPr lang="cs-CZ" sz="1400" dirty="0"/>
              <a:t>RESPEKT: Upřímné jednání a respekt k individuální hodnotě každého jednotlivce, k hodnotě země a jejích zdrojů. Ať děláme cokoliv, děláme to s integritou. Porušení integrity nebo základních pravidel respektu se netoleruje, tj. vždy je třeba jednat s respektem vůči partnerovi nebo organizaci.</a:t>
            </a:r>
          </a:p>
          <a:p>
            <a:pPr lvl="1" algn="just"/>
            <a:r>
              <a:rPr lang="cs-CZ" sz="1400" dirty="0"/>
              <a:t>SPOLUPRÁCE: Spolupracovat s ostatními a nikoho nevylučovat. Partnerské myšlení a týmově orientované jednání. Výměna informací a zkušeností k oboustrannému užitku. Snaha o oboustranně výhodné situace typu „</a:t>
            </a:r>
            <a:r>
              <a:rPr lang="cs-CZ" sz="1400" dirty="0" err="1"/>
              <a:t>win-win</a:t>
            </a:r>
            <a:r>
              <a:rPr lang="cs-CZ" sz="1400" dirty="0"/>
              <a:t>“, tj. interní spolupráce a externí kooperace.</a:t>
            </a:r>
          </a:p>
          <a:p>
            <a:pPr lvl="1" algn="just"/>
            <a:r>
              <a:rPr lang="cs-CZ" sz="1400" dirty="0"/>
              <a:t>ROZHODNOST: Stanovit si cíl a držet se ho, tj. jednat rozhodně - to zvyšuje sebejistotu a přináší úspěch rozhodovat se odpovědně (ve spojení se čtyřmi ostatními zásadami).</a:t>
            </a:r>
          </a:p>
          <a:p>
            <a:pPr lvl="1" algn="just"/>
            <a:r>
              <a:rPr lang="cs-CZ" sz="1400" dirty="0"/>
              <a:t>PROZÍRAVOST: Dívat se dále než za další roh a dlouhodobě rozeznávat šance. Kontinuálně sledovat cíle. Myslet dlouhodobě. Pracovat kontinuálně, tj. poučit se i z "prohraných bitev" a s odvahou a rozhodností setrvale pokračovat v práci zaměřené na cíl.</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Příklad hodnot podniku</a:t>
            </a:r>
          </a:p>
        </p:txBody>
      </p:sp>
    </p:spTree>
    <p:extLst>
      <p:ext uri="{BB962C8B-B14F-4D97-AF65-F5344CB8AC3E}">
        <p14:creationId xmlns:p14="http://schemas.microsoft.com/office/powerpoint/2010/main" val="256483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8154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Strategické vedení popisuje úspěšné využívání moci a vlivu vedoucích pracovníků k usměrňování činností ostatních při dosahování cílů organizace.</a:t>
            </a:r>
          </a:p>
          <a:p>
            <a:pPr marL="0" indent="0" algn="just">
              <a:buNone/>
            </a:pPr>
            <a:endParaRPr lang="cs-CZ" sz="2000" dirty="0"/>
          </a:p>
          <a:p>
            <a:pPr algn="just"/>
            <a:r>
              <a:rPr lang="cs-CZ" sz="2000" dirty="0"/>
              <a:t>Způsoby vedení/řízení strategického procesu:</a:t>
            </a:r>
          </a:p>
          <a:p>
            <a:pPr lvl="1" algn="just"/>
            <a:r>
              <a:rPr lang="cs-CZ" sz="1600" dirty="0"/>
              <a:t>Strategické plánování top-</a:t>
            </a:r>
            <a:r>
              <a:rPr lang="cs-CZ" sz="1600" dirty="0" err="1"/>
              <a:t>down</a:t>
            </a:r>
            <a:endParaRPr lang="cs-CZ" sz="1600" dirty="0"/>
          </a:p>
          <a:p>
            <a:pPr lvl="1" algn="just"/>
            <a:r>
              <a:rPr lang="cs-CZ" sz="1600" dirty="0"/>
              <a:t>Plánování scénářů</a:t>
            </a:r>
          </a:p>
          <a:p>
            <a:pPr lvl="1" algn="just"/>
            <a:r>
              <a:rPr lang="cs-CZ" sz="1600" dirty="0"/>
              <a:t>Strategické plánování </a:t>
            </a:r>
            <a:r>
              <a:rPr lang="cs-CZ" sz="1600" dirty="0" err="1"/>
              <a:t>bottom</a:t>
            </a:r>
            <a:r>
              <a:rPr lang="cs-CZ" sz="1600" dirty="0"/>
              <a:t>-up</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Strategické vedení</a:t>
            </a:r>
          </a:p>
        </p:txBody>
      </p:sp>
    </p:spTree>
    <p:extLst>
      <p:ext uri="{BB962C8B-B14F-4D97-AF65-F5344CB8AC3E}">
        <p14:creationId xmlns:p14="http://schemas.microsoft.com/office/powerpoint/2010/main" val="87288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Strategická analýza </a:t>
            </a:r>
            <a:r>
              <a:rPr lang="cs-CZ" sz="4000" b="1">
                <a:solidFill>
                  <a:schemeClr val="bg1"/>
                </a:solidFill>
                <a:latin typeface="Times New Roman" panose="02020603050405020304" pitchFamily="18" charset="0"/>
                <a:cs typeface="Times New Roman" panose="02020603050405020304" pitchFamily="18" charset="0"/>
              </a:rPr>
              <a:t>externího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9986485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Strategická analýza představuje identifikaci a ocenění veškerých relevantních faktorů, o nichž lze předpokládat, že budou nebo mohou mít vliv na strategii a na strategické cíle podniku. </a:t>
            </a:r>
          </a:p>
          <a:p>
            <a:pPr algn="just"/>
            <a:r>
              <a:rPr lang="cs-CZ" sz="1600" dirty="0"/>
              <a:t>Strategická analýza představuje systematické, pravidelné, důkladné, kritické a nestranné zkoumání a posouzení vnitřní situace podniku (interní analýza) a vnějšího prostředí (externí analýza). </a:t>
            </a:r>
          </a:p>
          <a:p>
            <a:pPr algn="just"/>
            <a:r>
              <a:rPr lang="cs-CZ" sz="1600" dirty="0"/>
              <a:t>Analýza se provádí v určitých časových intervalech a zkoumá minulý, současný a budoucí vývoj. </a:t>
            </a:r>
          </a:p>
          <a:p>
            <a:pPr algn="just"/>
            <a:r>
              <a:rPr lang="cs-CZ" sz="1600" dirty="0"/>
              <a:t>Analýza posuzuje celkovou podnikovou situaci, určuje jeho místo v prostředí a vymezuje vývoj jeho budoucích aktivit.</a:t>
            </a:r>
          </a:p>
          <a:p>
            <a:pPr algn="just"/>
            <a:r>
              <a:rPr lang="cs-CZ" sz="1600" dirty="0"/>
              <a:t>Je prvním krokem strategického plánovacího procesu.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Podstata strategické analýzy</a:t>
            </a:r>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Analýza externího prostředí </a:t>
            </a:r>
            <a:r>
              <a:rPr lang="cs-CZ" sz="1600" dirty="0"/>
              <a:t>– poskytuje informace o charakteru externího  prostředí a jeho případných vlivech na podnik s cílem zjištění možných příležitostí a hrozeb </a:t>
            </a:r>
          </a:p>
          <a:p>
            <a:pPr lvl="1" algn="just"/>
            <a:r>
              <a:rPr lang="cs-CZ" sz="1600" dirty="0"/>
              <a:t>Analýza vzdáleného prostředí – makroprostředí</a:t>
            </a:r>
          </a:p>
          <a:p>
            <a:pPr lvl="1" algn="just"/>
            <a:r>
              <a:rPr lang="cs-CZ" sz="1600" dirty="0"/>
              <a:t>Analýza blízkého prostředí – trh, odvětví</a:t>
            </a:r>
          </a:p>
          <a:p>
            <a:pPr marL="457200" lvl="1" indent="0" algn="just">
              <a:buNone/>
            </a:pPr>
            <a:endParaRPr lang="cs-CZ" sz="1600" dirty="0"/>
          </a:p>
          <a:p>
            <a:pPr algn="just"/>
            <a:r>
              <a:rPr lang="cs-CZ" sz="1600" b="1" dirty="0"/>
              <a:t>Analýza interního prostředí </a:t>
            </a:r>
            <a:r>
              <a:rPr lang="cs-CZ" sz="1600" dirty="0"/>
              <a:t>– podává informaci o interním prostředí a vnitřních zdrojích podniku, výsledkem je zjištění předností (silných stránek) a slabin (slabých) podniku</a:t>
            </a:r>
          </a:p>
          <a:p>
            <a:pPr marL="0" indent="0" algn="just">
              <a:buNone/>
            </a:pPr>
            <a:endParaRPr lang="cs-CZ" sz="1600" dirty="0"/>
          </a:p>
          <a:p>
            <a:pPr algn="just"/>
            <a:r>
              <a:rPr lang="cs-CZ" sz="1600" b="1" dirty="0"/>
              <a:t>Syntéza</a:t>
            </a:r>
            <a:r>
              <a:rPr lang="cs-CZ" sz="1600" dirty="0"/>
              <a:t> – konfrontuje silné/slabé stránky podniku s příležitostmi a hrozbami z prostředí s cílem určení adekvátního strategického směru.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Struktura strategické analýzy</a:t>
            </a:r>
          </a:p>
        </p:txBody>
      </p:sp>
    </p:spTree>
    <p:extLst>
      <p:ext uri="{BB962C8B-B14F-4D97-AF65-F5344CB8AC3E}">
        <p14:creationId xmlns:p14="http://schemas.microsoft.com/office/powerpoint/2010/main" val="9964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Podnikatelské prostředí </a:t>
            </a:r>
            <a:r>
              <a:rPr lang="cs-CZ" sz="1600" dirty="0"/>
              <a:t>představuje veškeré síly a vlivy, které působí na konkrétní podnikatelský subjekt, ať už z vnějšího (externího) prostředí nebo z vnitřního (interního) prostředí. </a:t>
            </a:r>
          </a:p>
          <a:p>
            <a:pPr algn="just"/>
            <a:r>
              <a:rPr lang="cs-CZ" sz="1600" b="1" dirty="0"/>
              <a:t>Externí podnikatelské prostředí </a:t>
            </a:r>
            <a:r>
              <a:rPr lang="cs-CZ" sz="1600" dirty="0"/>
              <a:t>je vnějším prostředím podniku, které na podnik působí a ovlivňuje jej. </a:t>
            </a:r>
          </a:p>
          <a:p>
            <a:pPr algn="just"/>
            <a:r>
              <a:rPr lang="cs-CZ" sz="1600" dirty="0"/>
              <a:t>Externí podnikatelské prostředí můžeme rozčlenit do dvou úrovní, a to na vzdálenější a bližší prostředí (okolí). Vzdálenější prostředí se obvykle nazývá makroprostředí a bližší prostředí jako tržní prostředí  (trh a odvětví).</a:t>
            </a:r>
          </a:p>
          <a:p>
            <a:pPr algn="just"/>
            <a:r>
              <a:rPr lang="cs-CZ" sz="1600" b="1" dirty="0"/>
              <a:t>Analýza externího prostředí </a:t>
            </a:r>
            <a:r>
              <a:rPr lang="cs-CZ" sz="1600" dirty="0"/>
              <a:t>je kontinuální proces získávání informací o událostech (změnách) odehrávajících se mimo organizaci, který slouží k identifikaci a interpretaci potenciálních trendů v externím prostředí.</a:t>
            </a:r>
          </a:p>
          <a:p>
            <a:pPr algn="just"/>
            <a:r>
              <a:rPr lang="cs-CZ" sz="1600" dirty="0"/>
              <a:t>Analýza externího prostředí pracuje s těmito informačními zdroji: </a:t>
            </a:r>
          </a:p>
          <a:p>
            <a:pPr lvl="1" algn="just"/>
            <a:r>
              <a:rPr lang="cs-CZ" sz="1400" dirty="0"/>
              <a:t>sekundární zdroje o makroprostředí a dílčích trzích, studie, rešerše, statistické soubory, statě odborných časopisů, sekundární informace vztahující se k cílovému trhu;</a:t>
            </a:r>
          </a:p>
          <a:p>
            <a:pPr lvl="1" algn="just"/>
            <a:r>
              <a:rPr lang="cs-CZ" sz="1400" dirty="0"/>
              <a:t>primární informace získané výzkumem, informace z informačního systému podniku atd.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Charakteristika externího prostředí </a:t>
            </a:r>
          </a:p>
        </p:txBody>
      </p:sp>
    </p:spTree>
    <p:extLst>
      <p:ext uri="{BB962C8B-B14F-4D97-AF65-F5344CB8AC3E}">
        <p14:creationId xmlns:p14="http://schemas.microsoft.com/office/powerpoint/2010/main" val="3654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Makroprostředí, nebo také vzdálenější podnikatelské prostředí, je nejširším prostředím, které působí na podnikatelský subjekt. </a:t>
            </a:r>
          </a:p>
          <a:p>
            <a:pPr algn="just"/>
            <a:r>
              <a:rPr lang="cs-CZ" sz="1600" dirty="0"/>
              <a:t>Samotný podnikatelský subjekt nemůže ovlivnit makroprostředí a jeho části. </a:t>
            </a:r>
          </a:p>
          <a:p>
            <a:pPr algn="just"/>
            <a:r>
              <a:rPr lang="cs-CZ" sz="1600" dirty="0"/>
              <a:t>Podnik faktory z makroprostředí pouze reflektuje, může je využívat a negativním faktorům se případně bránit. </a:t>
            </a:r>
          </a:p>
          <a:p>
            <a:pPr algn="just"/>
            <a:r>
              <a:rPr lang="cs-CZ" sz="16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 </a:t>
            </a:r>
          </a:p>
          <a:p>
            <a:pPr algn="just"/>
            <a:r>
              <a:rPr lang="cs-CZ" sz="1600" dirty="0"/>
              <a:t>Makroprostředí nevytváří stát ani vláda.</a:t>
            </a:r>
          </a:p>
          <a:p>
            <a:pPr algn="just"/>
            <a:r>
              <a:rPr lang="cs-CZ" sz="1600" dirty="0"/>
              <a:t>Makroprostředí je tvořeno těmito prvky: demografické prostředí, politické prostředí, legislativní prostředí, ekonomické prostředí, sociální prostředí, kulturní prostředí, přírodní prostředí, technologické prostředí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Makroprostředí</a:t>
            </a:r>
          </a:p>
        </p:txBody>
      </p:sp>
    </p:spTree>
    <p:extLst>
      <p:ext uri="{BB962C8B-B14F-4D97-AF65-F5344CB8AC3E}">
        <p14:creationId xmlns:p14="http://schemas.microsoft.com/office/powerpoint/2010/main" val="88502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Demografické prostředí</a:t>
            </a:r>
            <a:r>
              <a:rPr lang="cs-CZ" sz="1500" dirty="0"/>
              <a:t> je tvořeno lidmi, kteří žijí v určitém teritoriu. </a:t>
            </a:r>
          </a:p>
          <a:p>
            <a:pPr algn="just"/>
            <a:r>
              <a:rPr lang="cs-CZ" sz="1500" b="1" dirty="0"/>
              <a:t>Ekonomické prostředí</a:t>
            </a:r>
            <a:r>
              <a:rPr lang="cs-CZ" sz="1500" dirty="0"/>
              <a:t> se zaměřuje hlavně na disponibilní kupní sílu obyvatel, na ceny, úspory, dluhy a dostupnost peněžních prostředků (úvěrů).</a:t>
            </a:r>
          </a:p>
          <a:p>
            <a:pPr algn="just"/>
            <a:r>
              <a:rPr lang="cs-CZ" sz="1500" b="1" dirty="0"/>
              <a:t>Politické prostředí</a:t>
            </a:r>
            <a:r>
              <a:rPr lang="cs-CZ" sz="1500" dirty="0"/>
              <a:t> a jeho vliv vychází z politických rozhodnutí nebo politických událostí v zemi.</a:t>
            </a:r>
          </a:p>
          <a:p>
            <a:pPr algn="just"/>
            <a:r>
              <a:rPr lang="cs-CZ" sz="1500" b="1" dirty="0"/>
              <a:t>Legislativní prostředí</a:t>
            </a:r>
            <a:r>
              <a:rPr lang="cs-CZ" sz="1500" dirty="0"/>
              <a:t> vytváří legislativní rámec pro aktivity podnikatelských subjektů prostřednictvím právních norem regulujících podnikatelské postupy, práva a povinnosti při realizaci těchto aktivit.</a:t>
            </a:r>
          </a:p>
          <a:p>
            <a:pPr algn="just"/>
            <a:r>
              <a:rPr lang="cs-CZ" sz="1500" b="1" dirty="0"/>
              <a:t>Sociální prostředí</a:t>
            </a:r>
            <a:r>
              <a:rPr lang="cs-CZ" sz="1500" dirty="0"/>
              <a:t> formuje základní mínění, hodnoty a normy lidí v něm žijící. </a:t>
            </a:r>
          </a:p>
          <a:p>
            <a:pPr algn="just"/>
            <a:r>
              <a:rPr lang="cs-CZ" sz="1500" b="1" dirty="0"/>
              <a:t>Kulturní prostředí</a:t>
            </a:r>
            <a:r>
              <a:rPr lang="cs-CZ" sz="1500" dirty="0"/>
              <a:t> je dáno kulturou, která je obecně chápána jako komplex hodnot, zvyklostí, tradic, jednání a dalších faktorů osvojených a sdílených osobami určité skupiny, společnosti.</a:t>
            </a:r>
          </a:p>
          <a:p>
            <a:pPr algn="just"/>
            <a:r>
              <a:rPr lang="cs-CZ" sz="1500" b="1" dirty="0"/>
              <a:t>Technologické prostředí</a:t>
            </a:r>
            <a:r>
              <a:rPr lang="cs-CZ" sz="1500" dirty="0"/>
              <a:t> sleduje vývoj a využívání nových technologií v aktivitách podniku.</a:t>
            </a:r>
          </a:p>
          <a:p>
            <a:pPr algn="just"/>
            <a:r>
              <a:rPr lang="cs-CZ" sz="1500" b="1" dirty="0"/>
              <a:t>Přírodní prostředí</a:t>
            </a:r>
            <a:r>
              <a:rPr lang="cs-CZ" sz="1500" dirty="0"/>
              <a:t> je zaměřeno na současný stav a zhoršování životního prostředí, na ubývání přírodních zdrojů a zvyšující se náklady na energii.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Prvky makroprostředí</a:t>
            </a:r>
          </a:p>
        </p:txBody>
      </p:sp>
    </p:spTree>
    <p:extLst>
      <p:ext uri="{BB962C8B-B14F-4D97-AF65-F5344CB8AC3E}">
        <p14:creationId xmlns:p14="http://schemas.microsoft.com/office/powerpoint/2010/main" val="131983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PEST analýza</a:t>
            </a:r>
            <a:r>
              <a:rPr lang="cs-CZ" sz="1600" dirty="0"/>
              <a:t> je moderní metoda rozboru makroprostředí. </a:t>
            </a:r>
          </a:p>
          <a:p>
            <a:pPr algn="just"/>
            <a:r>
              <a:rPr lang="cs-CZ" sz="1600" dirty="0"/>
              <a:t>Jejím cílem je najít a analyzovat ty složky prostředí, které mají pro podnik význam a mohou pro něj znamenat příležitost nebo hrozbu. Analýza sleduje také vývoj kritických faktorů v čase. </a:t>
            </a:r>
          </a:p>
          <a:p>
            <a:pPr algn="just"/>
            <a:r>
              <a:rPr lang="cs-CZ" sz="1600" dirty="0"/>
              <a:t>PEST analýza se zaměřuje na to prostředí, na kterém podnik skutečně působí. </a:t>
            </a:r>
          </a:p>
          <a:p>
            <a:pPr algn="just"/>
            <a:r>
              <a:rPr lang="cs-CZ" sz="1600" dirty="0"/>
              <a:t>PEST analýza sleduje makroprostředí podniku z pohledu čtyř základních skupin faktorů: politické a legislativní </a:t>
            </a:r>
            <a:r>
              <a:rPr lang="cs-CZ" sz="1600" b="1" dirty="0"/>
              <a:t>P</a:t>
            </a:r>
            <a:r>
              <a:rPr lang="cs-CZ" sz="1600" dirty="0"/>
              <a:t>, ekonomické </a:t>
            </a:r>
            <a:r>
              <a:rPr lang="cs-CZ" sz="1600" b="1" dirty="0"/>
              <a:t>E</a:t>
            </a:r>
            <a:r>
              <a:rPr lang="cs-CZ" sz="1600" dirty="0"/>
              <a:t>, sociální a demografické </a:t>
            </a:r>
            <a:r>
              <a:rPr lang="cs-CZ" sz="1600" b="1" dirty="0"/>
              <a:t>S</a:t>
            </a:r>
            <a:r>
              <a:rPr lang="cs-CZ" sz="1600" dirty="0"/>
              <a:t>, technické a technologické </a:t>
            </a:r>
            <a:r>
              <a:rPr lang="cs-CZ" sz="1600" b="1" dirty="0"/>
              <a:t>T</a:t>
            </a:r>
            <a:r>
              <a:rPr lang="cs-CZ" sz="1600" dirty="0"/>
              <a:t>. </a:t>
            </a:r>
          </a:p>
          <a:p>
            <a:pPr algn="just"/>
            <a:r>
              <a:rPr lang="cs-CZ" sz="1600" dirty="0"/>
              <a:t>Tato původní podoba metody byla v průběhu času modifikována a rozšiřována o další prvky. Takže se dnes setkáváme s těmito podobami: PESTLE analýza (přidán legislativní a environmentální prostředí), SLEPT analýza, STEEP analýza. </a:t>
            </a:r>
          </a:p>
          <a:p>
            <a:pPr algn="just"/>
            <a:r>
              <a:rPr lang="cs-CZ" sz="1600" dirty="0"/>
              <a:t>Společným účelem všech těchto analýz je identifikace konkrétních hrozeb a příležitostí, což pomáhá podniku zaměřit se na klíčové aspekty makroprostředí a ty komplexně vyhodnocovat.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PEST analýza</a:t>
            </a:r>
          </a:p>
        </p:txBody>
      </p:sp>
    </p:spTree>
    <p:extLst>
      <p:ext uri="{BB962C8B-B14F-4D97-AF65-F5344CB8AC3E}">
        <p14:creationId xmlns:p14="http://schemas.microsoft.com/office/powerpoint/2010/main" val="133096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err="1"/>
              <a:t>Rumelt</a:t>
            </a:r>
            <a:r>
              <a:rPr lang="cs-CZ" sz="1600" dirty="0"/>
              <a:t> (2011) poukazuje na to, co strategie není:</a:t>
            </a:r>
          </a:p>
          <a:p>
            <a:pPr marL="342900" lvl="1" indent="-342900" algn="just">
              <a:buFont typeface="Arial" panose="020B0604020202020204" pitchFamily="34" charset="0"/>
              <a:buChar char="•"/>
            </a:pPr>
            <a:r>
              <a:rPr lang="cs-CZ" sz="1600" b="1" dirty="0"/>
              <a:t>Strategie není bombastické prohlášení </a:t>
            </a:r>
            <a:r>
              <a:rPr lang="cs-CZ" sz="1600" dirty="0"/>
              <a:t>(jako třeba: Naše strategie je zvítězit), které je pouhou propagací vlastních přání a myšlenek.</a:t>
            </a:r>
          </a:p>
          <a:p>
            <a:pPr marL="342900" lvl="1" indent="-342900" algn="just">
              <a:buFont typeface="Arial" panose="020B0604020202020204" pitchFamily="34" charset="0"/>
              <a:buChar char="•"/>
            </a:pPr>
            <a:r>
              <a:rPr lang="cs-CZ" sz="1600" b="1" dirty="0"/>
              <a:t>Strategie není neschopnost čelit konkurenčním výzvám</a:t>
            </a:r>
            <a:r>
              <a:rPr lang="cs-CZ" sz="1600" dirty="0"/>
              <a:t>, kdy podnik nemá jasně definované konkurenční možnosti a manažeři nemají přesně stanovený postup.</a:t>
            </a:r>
          </a:p>
          <a:p>
            <a:pPr marL="342900" lvl="1" indent="-342900" algn="just">
              <a:buFont typeface="Arial" panose="020B0604020202020204" pitchFamily="34" charset="0"/>
              <a:buChar char="•"/>
            </a:pPr>
            <a:r>
              <a:rPr lang="cs-CZ" sz="1600" b="1" dirty="0"/>
              <a:t>Strategie nejsou operativní opatření, konkurenční srovnání nebo taktické nástroje </a:t>
            </a:r>
            <a:r>
              <a:rPr lang="cs-CZ" sz="1600" dirty="0"/>
              <a:t>(jako např. slevy, marketingová opatření apod.).</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Co strategie není</a:t>
            </a:r>
          </a:p>
        </p:txBody>
      </p:sp>
    </p:spTree>
    <p:extLst>
      <p:ext uri="{BB962C8B-B14F-4D97-AF65-F5344CB8AC3E}">
        <p14:creationId xmlns:p14="http://schemas.microsoft.com/office/powerpoint/2010/main" val="128510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Jednou z modifikací PEST analýzy je hodnotící </a:t>
            </a:r>
            <a:r>
              <a:rPr lang="cs-CZ" sz="1600" b="1" dirty="0"/>
              <a:t>metoda PESTLE, v </a:t>
            </a:r>
            <a:r>
              <a:rPr lang="cs-CZ" sz="1600" dirty="0"/>
              <a:t>níž každé písmeno představuje určitý segment podnikového vnějšího prostředí (okolí). </a:t>
            </a:r>
          </a:p>
          <a:p>
            <a:pPr algn="just"/>
            <a:r>
              <a:rPr lang="cs-CZ" sz="1600" dirty="0"/>
              <a:t>Tento metodický přístup spojuje dříve používané metody „PEST“ a „SLEPT“.</a:t>
            </a:r>
          </a:p>
          <a:p>
            <a:pPr algn="just"/>
            <a:r>
              <a:rPr lang="cs-CZ" sz="1600" dirty="0"/>
              <a:t>Z jednotlivých písmen názvu metody, provádíme následující analýzu těchto segmentů vnějšího podnikového prostředí:</a:t>
            </a:r>
          </a:p>
          <a:p>
            <a:pPr lvl="1" algn="just"/>
            <a:r>
              <a:rPr lang="cs-CZ" sz="1600" dirty="0"/>
              <a:t>P – politický segment</a:t>
            </a:r>
          </a:p>
          <a:p>
            <a:pPr lvl="1" algn="just"/>
            <a:r>
              <a:rPr lang="cs-CZ" sz="1600" dirty="0"/>
              <a:t>E – ekonomický segment</a:t>
            </a:r>
          </a:p>
          <a:p>
            <a:pPr lvl="1" algn="just"/>
            <a:r>
              <a:rPr lang="cs-CZ" sz="1600" dirty="0"/>
              <a:t>S – sociální segment</a:t>
            </a:r>
          </a:p>
          <a:p>
            <a:pPr lvl="1" algn="just"/>
            <a:r>
              <a:rPr lang="cs-CZ" sz="1600" dirty="0"/>
              <a:t>T – technologický segment</a:t>
            </a:r>
          </a:p>
          <a:p>
            <a:pPr lvl="1" algn="just"/>
            <a:r>
              <a:rPr lang="cs-CZ" sz="1600" dirty="0"/>
              <a:t>L – legislativní segment</a:t>
            </a:r>
          </a:p>
          <a:p>
            <a:pPr lvl="1" algn="just"/>
            <a:r>
              <a:rPr lang="cs-CZ" sz="1600" dirty="0"/>
              <a:t>E – ekologický segment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PESTLE analýza</a:t>
            </a:r>
          </a:p>
        </p:txBody>
      </p:sp>
    </p:spTree>
    <p:extLst>
      <p:ext uri="{BB962C8B-B14F-4D97-AF65-F5344CB8AC3E}">
        <p14:creationId xmlns:p14="http://schemas.microsoft.com/office/powerpoint/2010/main" val="193747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Dalšími modifikacemi PESTLE analýzy je STEER analýza a  STEEPLED analýza.</a:t>
            </a:r>
          </a:p>
          <a:p>
            <a:pPr marL="0" indent="0">
              <a:buNone/>
            </a:pPr>
            <a:r>
              <a:rPr lang="cs-CZ" sz="1600" dirty="0"/>
              <a:t> </a:t>
            </a:r>
          </a:p>
          <a:p>
            <a:r>
              <a:rPr lang="cs-CZ" sz="1600" b="1" dirty="0"/>
              <a:t>STEER analýza </a:t>
            </a:r>
            <a:r>
              <a:rPr lang="cs-CZ" sz="1600" dirty="0"/>
              <a:t>má faktory uspořádány takto:</a:t>
            </a:r>
          </a:p>
          <a:p>
            <a:pPr lvl="1"/>
            <a:r>
              <a:rPr lang="cs-CZ" sz="1600" b="1" dirty="0"/>
              <a:t>S</a:t>
            </a:r>
            <a:r>
              <a:rPr lang="cs-CZ" sz="1600" dirty="0"/>
              <a:t> – (</a:t>
            </a:r>
            <a:r>
              <a:rPr lang="cs-CZ" sz="1600" dirty="0" err="1"/>
              <a:t>socio-cultural</a:t>
            </a:r>
            <a:r>
              <a:rPr lang="cs-CZ" sz="1600" dirty="0"/>
              <a:t>) </a:t>
            </a:r>
            <a:r>
              <a:rPr lang="cs-CZ" sz="1600" dirty="0" err="1"/>
              <a:t>socio</a:t>
            </a:r>
            <a:r>
              <a:rPr lang="cs-CZ" sz="1600" dirty="0"/>
              <a:t>-kulturní faktory</a:t>
            </a:r>
          </a:p>
          <a:p>
            <a:pPr lvl="1"/>
            <a:r>
              <a:rPr lang="cs-CZ" sz="1600" b="1" dirty="0"/>
              <a:t>T</a:t>
            </a:r>
            <a:r>
              <a:rPr lang="cs-CZ" sz="1600" dirty="0"/>
              <a:t> – (</a:t>
            </a:r>
            <a:r>
              <a:rPr lang="cs-CZ" sz="1600" dirty="0" err="1"/>
              <a:t>technological</a:t>
            </a:r>
            <a:r>
              <a:rPr lang="cs-CZ" sz="1600" dirty="0"/>
              <a:t>) technologické faktory</a:t>
            </a:r>
          </a:p>
          <a:p>
            <a:pPr lvl="1"/>
            <a:r>
              <a:rPr lang="cs-CZ" sz="1600" b="1" dirty="0"/>
              <a:t>E</a:t>
            </a:r>
            <a:r>
              <a:rPr lang="cs-CZ" sz="1600" dirty="0"/>
              <a:t> – (</a:t>
            </a:r>
            <a:r>
              <a:rPr lang="cs-CZ" sz="1600" dirty="0" err="1"/>
              <a:t>economic</a:t>
            </a:r>
            <a:r>
              <a:rPr lang="cs-CZ" sz="1600" dirty="0"/>
              <a:t>) ekonomické faktory</a:t>
            </a:r>
          </a:p>
          <a:p>
            <a:pPr lvl="1"/>
            <a:r>
              <a:rPr lang="cs-CZ" sz="1600" b="1" dirty="0"/>
              <a:t>E</a:t>
            </a:r>
            <a:r>
              <a:rPr lang="cs-CZ" sz="1600" dirty="0"/>
              <a:t> – (</a:t>
            </a:r>
            <a:r>
              <a:rPr lang="cs-CZ" sz="1600" dirty="0" err="1"/>
              <a:t>ecological</a:t>
            </a:r>
            <a:r>
              <a:rPr lang="cs-CZ" sz="1600" dirty="0"/>
              <a:t>) ekologické faktory</a:t>
            </a:r>
          </a:p>
          <a:p>
            <a:pPr lvl="1"/>
            <a:r>
              <a:rPr lang="cs-CZ" sz="1600" b="1" dirty="0"/>
              <a:t>R</a:t>
            </a:r>
            <a:r>
              <a:rPr lang="cs-CZ" sz="1600" dirty="0"/>
              <a:t> – (regulátory) regulující faktory (legislativa jako regulace)</a:t>
            </a:r>
          </a:p>
          <a:p>
            <a:endParaRPr lang="cs-CZ" sz="1600" dirty="0"/>
          </a:p>
          <a:p>
            <a:r>
              <a:rPr lang="cs-CZ" sz="1600" b="1" dirty="0"/>
              <a:t>STEEPLED analýza </a:t>
            </a:r>
            <a:r>
              <a:rPr lang="cs-CZ" sz="1600" dirty="0"/>
              <a:t>přidává faktory etické (E – </a:t>
            </a:r>
            <a:r>
              <a:rPr lang="cs-CZ" sz="1600" dirty="0" err="1"/>
              <a:t>ethics</a:t>
            </a:r>
            <a:r>
              <a:rPr lang="cs-CZ" sz="1600" dirty="0"/>
              <a:t>) a demografické (D – </a:t>
            </a:r>
            <a:r>
              <a:rPr lang="cs-CZ" sz="1600" dirty="0" err="1"/>
              <a:t>demographic</a:t>
            </a:r>
            <a:r>
              <a:rPr lang="cs-CZ" sz="16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STEER analýza a STEEPLED analýza</a:t>
            </a:r>
          </a:p>
        </p:txBody>
      </p:sp>
    </p:spTree>
    <p:extLst>
      <p:ext uri="{BB962C8B-B14F-4D97-AF65-F5344CB8AC3E}">
        <p14:creationId xmlns:p14="http://schemas.microsoft.com/office/powerpoint/2010/main" val="317107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LONGPEST analýza</a:t>
            </a:r>
            <a:r>
              <a:rPr lang="cs-CZ" sz="1600" dirty="0"/>
              <a:t>, která je další modifikací PEST analýzy, bere v úvahu lokální LO, národní N a globální G úroveň politicko-legislativních, ekonomických, sociálně-demografických a </a:t>
            </a:r>
            <a:r>
              <a:rPr lang="cs-CZ" sz="1600" dirty="0" err="1"/>
              <a:t>technicko-technologických</a:t>
            </a:r>
            <a:r>
              <a:rPr lang="cs-CZ" sz="1600" dirty="0"/>
              <a:t> faktorů. </a:t>
            </a:r>
          </a:p>
          <a:p>
            <a:pPr algn="just"/>
            <a:endParaRPr lang="cs-CZ" sz="1600" dirty="0"/>
          </a:p>
          <a:p>
            <a:pPr algn="just"/>
            <a:r>
              <a:rPr lang="cs-CZ" sz="1600" dirty="0"/>
              <a:t>Výsledkem je strategický profil okolí. Postup obsahuje tyto kroky: </a:t>
            </a:r>
          </a:p>
          <a:p>
            <a:pPr lvl="1" algn="just"/>
            <a:r>
              <a:rPr lang="cs-CZ" sz="1600" dirty="0"/>
              <a:t>Vytvoření seznamu faktorů, které budou analyzovány.</a:t>
            </a:r>
          </a:p>
          <a:p>
            <a:pPr lvl="1" algn="just"/>
            <a:r>
              <a:rPr lang="cs-CZ" sz="1600" dirty="0"/>
              <a:t>Ohodnocení významu faktorů pomocí </a:t>
            </a:r>
            <a:r>
              <a:rPr lang="cs-CZ" sz="1600" dirty="0" err="1"/>
              <a:t>Likertovy</a:t>
            </a:r>
            <a:r>
              <a:rPr lang="cs-CZ" sz="1600" dirty="0"/>
              <a:t> stupnice.</a:t>
            </a:r>
          </a:p>
          <a:p>
            <a:pPr lvl="1" algn="just"/>
            <a:r>
              <a:rPr lang="cs-CZ" sz="1600" dirty="0"/>
              <a:t>Vyhodnocení faktorů, které nejvíce působí na podnik (dopady na rentabilitu, likviditu, růst) a možnosti reakce podniku na tyto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LONGPEST analýza</a:t>
            </a:r>
          </a:p>
        </p:txBody>
      </p:sp>
    </p:spTree>
    <p:extLst>
      <p:ext uri="{BB962C8B-B14F-4D97-AF65-F5344CB8AC3E}">
        <p14:creationId xmlns:p14="http://schemas.microsoft.com/office/powerpoint/2010/main" val="157297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Prognózování </a:t>
            </a:r>
            <a:r>
              <a:rPr lang="cs-CZ" sz="1600" dirty="0"/>
              <a:t>–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600" dirty="0"/>
              <a:t>Výsledkem prognózování je prognóza.</a:t>
            </a:r>
          </a:p>
          <a:p>
            <a:pPr algn="just"/>
            <a:r>
              <a:rPr lang="cs-CZ" sz="1600" dirty="0"/>
              <a:t>Bývá realizováno v úvodní, plánovací fázi strategického procesu.</a:t>
            </a:r>
          </a:p>
          <a:p>
            <a:pPr algn="just"/>
            <a:r>
              <a:rPr lang="cs-CZ" sz="1600" dirty="0"/>
              <a:t>Každá prognóza má určité časové i prostorové rozměry musíme si být vědomi, že přesnost předpovědi budoucnosti klesá s delším časovým obdobím a zvětšujícím se prostorem, pro něž je prognóza určena.</a:t>
            </a:r>
          </a:p>
          <a:p>
            <a:pPr algn="just"/>
            <a:r>
              <a:rPr lang="cs-CZ" sz="1600" dirty="0"/>
              <a:t>Prognózování se stává významnou </a:t>
            </a:r>
            <a:r>
              <a:rPr lang="cs-CZ" sz="1600" b="1" dirty="0"/>
              <a:t>komparativní výhodou</a:t>
            </a:r>
            <a:r>
              <a:rPr lang="cs-CZ" sz="1600" dirty="0"/>
              <a:t> v konkurenčním soupeření na trhu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Prognózování a tvorba strategie</a:t>
            </a:r>
          </a:p>
        </p:txBody>
      </p:sp>
    </p:spTree>
    <p:extLst>
      <p:ext uri="{BB962C8B-B14F-4D97-AF65-F5344CB8AC3E}">
        <p14:creationId xmlns:p14="http://schemas.microsoft.com/office/powerpoint/2010/main" val="137254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Prognóza </a:t>
            </a:r>
            <a:r>
              <a:rPr lang="cs-CZ" sz="1600" dirty="0"/>
              <a:t>(Dvořáček, 1996) </a:t>
            </a:r>
            <a:r>
              <a:rPr lang="cs-CZ" sz="1600" i="1" dirty="0"/>
              <a:t>- </a:t>
            </a:r>
            <a:r>
              <a:rPr lang="cs-CZ" sz="1600" dirty="0"/>
              <a:t>kvalifikované a zdůvodněné vyjádření vztahující se k neznámé budoucí události, jejímž obsahem je pravděpodobnostní výpověď o budoucnosti s relativně vysokým stupněm spolehlivosti.</a:t>
            </a:r>
          </a:p>
          <a:p>
            <a:pPr algn="just">
              <a:buNone/>
            </a:pPr>
            <a:endParaRPr lang="cs-CZ" sz="1600" dirty="0"/>
          </a:p>
          <a:p>
            <a:pPr algn="just"/>
            <a:r>
              <a:rPr lang="cs-CZ" sz="1600" b="1" dirty="0"/>
              <a:t>Prognóza</a:t>
            </a:r>
            <a:r>
              <a:rPr lang="cs-CZ" sz="1600" dirty="0"/>
              <a:t> (</a:t>
            </a:r>
            <a:r>
              <a:rPr lang="cs-CZ" sz="1600" dirty="0" err="1"/>
              <a:t>Grasseová</a:t>
            </a:r>
            <a:r>
              <a:rPr lang="cs-CZ" sz="1600" dirty="0"/>
              <a:t>, 2013) - systém alternativních možných budoucích a variantních cest k nim vedoucích.</a:t>
            </a:r>
          </a:p>
          <a:p>
            <a:pPr algn="just">
              <a:buNone/>
            </a:pPr>
            <a:endParaRPr lang="cs-CZ" sz="1600" dirty="0"/>
          </a:p>
          <a:p>
            <a:pPr algn="just"/>
            <a:r>
              <a:rPr lang="cs-CZ" sz="1600" dirty="0"/>
              <a:t>Opírá se o vědecké poznatky a konkrétní metody.</a:t>
            </a:r>
          </a:p>
          <a:p>
            <a:pPr algn="just"/>
            <a:endParaRPr lang="cs-CZ" sz="1600" dirty="0"/>
          </a:p>
          <a:p>
            <a:pPr algn="just"/>
            <a:r>
              <a:rPr lang="cs-CZ" sz="1600" dirty="0"/>
              <a:t>Je systematicky odvozená, spolehlivě ohodnotitelná a nastává za určitých podmínek a v určitém čase.</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Vymezení pojmu prognóza</a:t>
            </a:r>
          </a:p>
        </p:txBody>
      </p:sp>
    </p:spTree>
    <p:extLst>
      <p:ext uri="{BB962C8B-B14F-4D97-AF65-F5344CB8AC3E}">
        <p14:creationId xmlns:p14="http://schemas.microsoft.com/office/powerpoint/2010/main" val="381834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Kvalitní, nezkreslené a komplexní </a:t>
            </a:r>
            <a:r>
              <a:rPr lang="cs-CZ" sz="1600" b="1" dirty="0"/>
              <a:t>informace.</a:t>
            </a:r>
          </a:p>
          <a:p>
            <a:pPr lvl="0" algn="just"/>
            <a:endParaRPr lang="cs-CZ" sz="1600" dirty="0"/>
          </a:p>
          <a:p>
            <a:pPr lvl="0" algn="just"/>
            <a:r>
              <a:rPr lang="cs-CZ" sz="1600" dirty="0"/>
              <a:t>Dobré a objektivní </a:t>
            </a:r>
            <a:r>
              <a:rPr lang="cs-CZ" sz="1600" b="1" dirty="0"/>
              <a:t>zpracování informačních vstupů.</a:t>
            </a:r>
          </a:p>
          <a:p>
            <a:pPr lvl="0" algn="just"/>
            <a:endParaRPr lang="cs-CZ" sz="1600" dirty="0"/>
          </a:p>
          <a:p>
            <a:pPr lvl="0" algn="just"/>
            <a:r>
              <a:rPr lang="cs-CZ" sz="1600" dirty="0"/>
              <a:t>Postoje a schopnosti </a:t>
            </a:r>
            <a:r>
              <a:rPr lang="cs-CZ" sz="1600" b="1" dirty="0"/>
              <a:t>zpracovatelů.</a:t>
            </a:r>
          </a:p>
          <a:p>
            <a:pPr lvl="0" algn="just"/>
            <a:endParaRPr lang="cs-CZ" sz="1600" dirty="0"/>
          </a:p>
          <a:p>
            <a:pPr lvl="0" algn="just"/>
            <a:r>
              <a:rPr lang="cs-CZ" sz="1600" dirty="0"/>
              <a:t>Pochopení a vhodná aplikace světových </a:t>
            </a:r>
            <a:r>
              <a:rPr lang="cs-CZ" sz="1600" b="1" dirty="0" err="1"/>
              <a:t>megatrendů</a:t>
            </a:r>
            <a:r>
              <a:rPr lang="cs-CZ" sz="1600" b="1" dirty="0"/>
              <a:t> </a:t>
            </a:r>
            <a:r>
              <a:rPr lang="cs-CZ" sz="1600" dirty="0"/>
              <a:t>do vnitřní oblasti vlastního podnikání daného podniku.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Faktory ovlivňující kvalitu prognózy</a:t>
            </a:r>
          </a:p>
        </p:txBody>
      </p:sp>
    </p:spTree>
    <p:extLst>
      <p:ext uri="{BB962C8B-B14F-4D97-AF65-F5344CB8AC3E}">
        <p14:creationId xmlns:p14="http://schemas.microsoft.com/office/powerpoint/2010/main" val="285643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5478" lvl="1">
              <a:lnSpc>
                <a:spcPct val="80000"/>
              </a:lnSpc>
              <a:spcBef>
                <a:spcPts val="400"/>
              </a:spcBef>
              <a:buSzPct val="68000"/>
              <a:buFont typeface="Arial" panose="020B0604020202020204" pitchFamily="34" charset="0"/>
              <a:buChar char="•"/>
            </a:pPr>
            <a:r>
              <a:rPr lang="cs-CZ" sz="1600" dirty="0"/>
              <a:t>Převratné technické a technologické vynálezy</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Směry základního výzkumu a směry aplikačního výzkumu</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Parametry výrobků, funkční charakteristiky technologií a zařízení</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Vývojové tendence a trendy</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Společenské důsledky možných trendů a technického rozvoje</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celospolečenských cílů</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a předvídaní cílů na nižších úrovních organizace</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Předvídání chování trhu, pohyby cen, poptávky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Použitelnost prognostických metod</a:t>
            </a:r>
          </a:p>
        </p:txBody>
      </p:sp>
    </p:spTree>
    <p:extLst>
      <p:ext uri="{BB962C8B-B14F-4D97-AF65-F5344CB8AC3E}">
        <p14:creationId xmlns:p14="http://schemas.microsoft.com/office/powerpoint/2010/main" val="334266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10" end="1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12" end="1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Prognostické metody </a:t>
            </a:r>
            <a:r>
              <a:rPr lang="cs-CZ" sz="1600" dirty="0"/>
              <a:t>(</a:t>
            </a:r>
            <a:r>
              <a:rPr lang="cs-CZ" sz="1600" dirty="0" err="1"/>
              <a:t>Makridakis</a:t>
            </a:r>
            <a:r>
              <a:rPr lang="cs-CZ" sz="1600" dirty="0"/>
              <a:t> et al., 1998) jsou soustavy teoretických a praktických pravidel převzatých z různých vědních oborů, které vedou k sestavení prognózy s určitou vypovídací schopností.</a:t>
            </a:r>
          </a:p>
          <a:p>
            <a:pPr algn="just"/>
            <a:endParaRPr lang="cs-CZ" sz="1600" dirty="0"/>
          </a:p>
          <a:p>
            <a:pPr algn="just"/>
            <a:r>
              <a:rPr lang="cs-CZ" sz="1600" dirty="0"/>
              <a:t>Úspěch - správné ocenění jejich použitelnosti pro daný účel.</a:t>
            </a:r>
          </a:p>
          <a:p>
            <a:pPr algn="just"/>
            <a:endParaRPr lang="cs-CZ" sz="1600" dirty="0"/>
          </a:p>
          <a:p>
            <a:pPr algn="just"/>
            <a:r>
              <a:rPr lang="cs-CZ" sz="1600" dirty="0"/>
              <a:t>Využití více a principálně odlišných metod.</a:t>
            </a:r>
          </a:p>
          <a:p>
            <a:pPr algn="just"/>
            <a:endParaRPr lang="cs-CZ" sz="1600" dirty="0"/>
          </a:p>
          <a:p>
            <a:pPr algn="just"/>
            <a:r>
              <a:rPr lang="cs-CZ" sz="1600" dirty="0"/>
              <a:t>Volba metody závisí na </a:t>
            </a:r>
          </a:p>
          <a:p>
            <a:pPr lvl="1" algn="just"/>
            <a:r>
              <a:rPr lang="cs-CZ" sz="1600" dirty="0"/>
              <a:t>předmětu prognózy, </a:t>
            </a:r>
          </a:p>
          <a:p>
            <a:pPr lvl="1" algn="just"/>
            <a:r>
              <a:rPr lang="cs-CZ" sz="1600" dirty="0"/>
              <a:t>věcné náplni daného jevu, </a:t>
            </a:r>
          </a:p>
          <a:p>
            <a:pPr lvl="1" algn="just"/>
            <a:r>
              <a:rPr lang="cs-CZ" sz="1600" dirty="0"/>
              <a:t>časovém horizontu, </a:t>
            </a:r>
          </a:p>
          <a:p>
            <a:pPr lvl="1" algn="just"/>
            <a:r>
              <a:rPr lang="cs-CZ" sz="1600" dirty="0"/>
              <a:t>čase a nákladech nutných pro zpracování prognózy, </a:t>
            </a:r>
          </a:p>
          <a:p>
            <a:pPr lvl="1" algn="just"/>
            <a:r>
              <a:rPr lang="cs-CZ" sz="1600" dirty="0"/>
              <a:t>požadavku přesnosti a spolehlivosti předpovědi.</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Prognostické metody</a:t>
            </a:r>
          </a:p>
        </p:txBody>
      </p:sp>
    </p:spTree>
    <p:extLst>
      <p:ext uri="{BB962C8B-B14F-4D97-AF65-F5344CB8AC3E}">
        <p14:creationId xmlns:p14="http://schemas.microsoft.com/office/powerpoint/2010/main" val="12815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Z hlediska přístupu k prognózování</a:t>
            </a:r>
          </a:p>
          <a:p>
            <a:pPr algn="just"/>
            <a:r>
              <a:rPr lang="cs-CZ" sz="1600" i="1" dirty="0"/>
              <a:t>Kvantitativní metody </a:t>
            </a:r>
            <a:r>
              <a:rPr lang="cs-CZ" sz="1600" dirty="0"/>
              <a:t>– jsou založeny na předpokladu, že budoucí vývoj je předvídatelným a přímým pokračováním (extrapolací) existujících trendů. Aplikuje se v tomto případě statistická analýza dat z minulosti v různých časových pohledech. Prognostik s využitím historických dat identifikuje cestu předpovědi, k ní přidá vhodný matematický model a pomocí rovnic modelu předpovídá body v budoucnosti. Takový přístup předpokládá, že identifikovaná cesta pro předpověď pokračuje i do budoucnosti.</a:t>
            </a:r>
          </a:p>
          <a:p>
            <a:pPr algn="just"/>
            <a:r>
              <a:rPr lang="cs-CZ" sz="1600" i="1" dirty="0"/>
              <a:t>Kvalitativní metody </a:t>
            </a:r>
            <a:r>
              <a:rPr lang="cs-CZ" sz="16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Klasifikace prognostických metod I</a:t>
            </a:r>
          </a:p>
        </p:txBody>
      </p:sp>
    </p:spTree>
    <p:extLst>
      <p:ext uri="{BB962C8B-B14F-4D97-AF65-F5344CB8AC3E}">
        <p14:creationId xmlns:p14="http://schemas.microsoft.com/office/powerpoint/2010/main" val="17223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Dle míry subjektivity</a:t>
            </a:r>
          </a:p>
          <a:p>
            <a:pPr lvl="1" algn="just"/>
            <a:r>
              <a:rPr lang="cs-CZ" sz="1600" dirty="0"/>
              <a:t>Subjektivní metody</a:t>
            </a:r>
          </a:p>
          <a:p>
            <a:pPr lvl="1" algn="just"/>
            <a:r>
              <a:rPr lang="cs-CZ" sz="1600" dirty="0"/>
              <a:t>Objektivní metody</a:t>
            </a:r>
          </a:p>
          <a:p>
            <a:pPr lvl="1" algn="just"/>
            <a:r>
              <a:rPr lang="cs-CZ" sz="1600" dirty="0"/>
              <a:t>Systémové metody</a:t>
            </a:r>
          </a:p>
          <a:p>
            <a:pPr algn="just"/>
            <a:endParaRPr lang="cs-CZ" sz="1600" dirty="0"/>
          </a:p>
          <a:p>
            <a:pPr marL="0" indent="0" algn="just">
              <a:buNone/>
            </a:pPr>
            <a:r>
              <a:rPr lang="cs-CZ" sz="1600" b="1" dirty="0"/>
              <a:t>Další členění metod</a:t>
            </a:r>
          </a:p>
          <a:p>
            <a:pPr algn="just"/>
            <a:r>
              <a:rPr lang="cs-CZ" sz="1600" dirty="0"/>
              <a:t>Metoda explorativní (průzkumná)</a:t>
            </a:r>
          </a:p>
          <a:p>
            <a:pPr algn="just"/>
            <a:r>
              <a:rPr lang="cs-CZ" sz="1600" dirty="0"/>
              <a:t>Metoda normativní (cílová)</a:t>
            </a:r>
          </a:p>
          <a:p>
            <a:pPr algn="just"/>
            <a:r>
              <a:rPr lang="cs-CZ" sz="1600" dirty="0"/>
              <a:t>Metoda integrálního prognózování</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Klasifikace prognostických metod II</a:t>
            </a:r>
          </a:p>
        </p:txBody>
      </p:sp>
    </p:spTree>
    <p:extLst>
      <p:ext uri="{BB962C8B-B14F-4D97-AF65-F5344CB8AC3E}">
        <p14:creationId xmlns:p14="http://schemas.microsoft.com/office/powerpoint/2010/main" val="85697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„Dobrá strategie“ je tvořena třemi elementy (</a:t>
            </a:r>
            <a:r>
              <a:rPr lang="cs-CZ" sz="1600" dirty="0" err="1"/>
              <a:t>Rothaermel</a:t>
            </a:r>
            <a:r>
              <a:rPr lang="cs-CZ" sz="1600" dirty="0"/>
              <a:t>, 2017):</a:t>
            </a:r>
          </a:p>
          <a:p>
            <a:pPr marL="342900" lvl="1" indent="-342900" algn="just">
              <a:buFont typeface="Arial" panose="020B0604020202020204" pitchFamily="34" charset="0"/>
              <a:buChar char="•"/>
            </a:pPr>
            <a:r>
              <a:rPr lang="cs-CZ" sz="1600" b="1" dirty="0"/>
              <a:t>Diagnostika konkurenční výzvy</a:t>
            </a:r>
          </a:p>
          <a:p>
            <a:pPr marL="342900" lvl="1" indent="-342900" algn="just">
              <a:buFont typeface="Arial" panose="020B0604020202020204" pitchFamily="34" charset="0"/>
              <a:buChar char="•"/>
            </a:pPr>
            <a:r>
              <a:rPr lang="cs-CZ" sz="1600" b="1" dirty="0"/>
              <a:t>Hlavní politika k řešení konkurenční výzvy</a:t>
            </a:r>
          </a:p>
          <a:p>
            <a:pPr marL="342900" lvl="1" indent="-342900" algn="just">
              <a:buFont typeface="Arial" panose="020B0604020202020204" pitchFamily="34" charset="0"/>
              <a:buChar char="•"/>
            </a:pPr>
            <a:r>
              <a:rPr lang="cs-CZ" sz="1600" b="1" dirty="0"/>
              <a:t>Soubor ucelených opatření k realizaci hlavní politiky podniku</a:t>
            </a:r>
          </a:p>
          <a:p>
            <a:pPr marL="342900" lvl="1" indent="-342900" algn="just">
              <a:buFont typeface="Arial" panose="020B0604020202020204" pitchFamily="34" charset="0"/>
              <a:buChar char="•"/>
            </a:pPr>
            <a:endParaRPr lang="cs-CZ" sz="1600" b="1" dirty="0"/>
          </a:p>
          <a:p>
            <a:pPr marL="0" lvl="1" indent="0" algn="just">
              <a:buNone/>
            </a:pPr>
            <a:r>
              <a:rPr lang="cs-CZ" sz="1600" dirty="0"/>
              <a:t>Koncepční rámec strategie podle M.E. </a:t>
            </a:r>
            <a:r>
              <a:rPr lang="cs-CZ" sz="1600" dirty="0" err="1"/>
              <a:t>Portera</a:t>
            </a:r>
            <a:r>
              <a:rPr lang="cs-CZ" sz="1600" dirty="0"/>
              <a:t>:</a:t>
            </a:r>
          </a:p>
          <a:p>
            <a:pPr marL="342900" lvl="1" indent="-342900" algn="just">
              <a:buFont typeface="Arial" panose="020B0604020202020204" pitchFamily="34" charset="0"/>
              <a:buChar char="•"/>
            </a:pPr>
            <a:r>
              <a:rPr lang="cs-CZ" sz="1600" b="1" dirty="0"/>
              <a:t>Jedinečnost (unikátnost)</a:t>
            </a:r>
          </a:p>
          <a:p>
            <a:pPr marL="342900" lvl="1" indent="-342900" algn="just">
              <a:buFont typeface="Arial" panose="020B0604020202020204" pitchFamily="34" charset="0"/>
              <a:buChar char="•"/>
            </a:pPr>
            <a:r>
              <a:rPr lang="cs-CZ" sz="1600" b="1" dirty="0"/>
              <a:t>Vytváření kompromisů</a:t>
            </a:r>
          </a:p>
          <a:p>
            <a:pPr marL="342900" lvl="1" indent="-342900" algn="just">
              <a:buFont typeface="Arial" panose="020B0604020202020204" pitchFamily="34" charset="0"/>
              <a:buChar char="•"/>
            </a:pPr>
            <a:r>
              <a:rPr lang="cs-CZ" sz="1600" b="1" dirty="0"/>
              <a:t>Soulad v celém hodnotovém řetězci</a:t>
            </a:r>
          </a:p>
          <a:p>
            <a:pPr marL="342900" lvl="1" indent="-342900" algn="just">
              <a:buFont typeface="Arial" panose="020B0604020202020204" pitchFamily="34" charset="0"/>
              <a:buChar char="•"/>
            </a:pPr>
            <a:endParaRPr lang="cs-CZ" sz="1600" b="1" dirty="0"/>
          </a:p>
          <a:p>
            <a:pPr marL="342900" lvl="1" indent="-342900" algn="just">
              <a:buFont typeface="Arial" panose="020B0604020202020204" pitchFamily="34" charset="0"/>
              <a:buChar char="•"/>
            </a:pPr>
            <a:r>
              <a:rPr lang="cs-CZ" sz="1600" b="1" dirty="0"/>
              <a:t>M.E. Porter: být nejlepší x být jedinečný</a:t>
            </a:r>
          </a:p>
          <a:p>
            <a:pPr marL="342900" lvl="1" indent="-342900" algn="just">
              <a:buFont typeface="Arial" panose="020B0604020202020204" pitchFamily="34" charset="0"/>
              <a:buChar char="•"/>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„Dobrá strategie“</a:t>
            </a:r>
          </a:p>
        </p:txBody>
      </p:sp>
    </p:spTree>
    <p:extLst>
      <p:ext uri="{BB962C8B-B14F-4D97-AF65-F5344CB8AC3E}">
        <p14:creationId xmlns:p14="http://schemas.microsoft.com/office/powerpoint/2010/main" val="363948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Statistické metody</a:t>
            </a:r>
          </a:p>
          <a:p>
            <a:pPr lvl="1" algn="just"/>
            <a:r>
              <a:rPr lang="cs-CZ" sz="1600" dirty="0"/>
              <a:t>Metoda extrapolace trendu a časové řady, metoda regresní a korelační analýzy, metody založené na Box-</a:t>
            </a:r>
            <a:r>
              <a:rPr lang="cs-CZ" sz="1600" dirty="0" err="1"/>
              <a:t>Jenkinsově</a:t>
            </a:r>
            <a:r>
              <a:rPr lang="cs-CZ" sz="1600" dirty="0"/>
              <a:t> metodologii, klasifikační a regresní stromy, metody shlukové analýzy, metody spektrální analýzy časových řad, metody faktorové analýzy, adaptivní metody</a:t>
            </a:r>
          </a:p>
          <a:p>
            <a:pPr algn="just">
              <a:buNone/>
            </a:pPr>
            <a:endParaRPr lang="cs-CZ" sz="1600" dirty="0"/>
          </a:p>
          <a:p>
            <a:pPr algn="just"/>
            <a:r>
              <a:rPr lang="cs-CZ" sz="1600" b="1" dirty="0"/>
              <a:t>Metody operačního výzkumu</a:t>
            </a:r>
          </a:p>
          <a:p>
            <a:pPr lvl="1" algn="just"/>
            <a:r>
              <a:rPr lang="cs-CZ" sz="1600" dirty="0"/>
              <a:t>Metody matematického programování, simulační metody a hry, metody teorie rozhodování, modifikované síťové grafy</a:t>
            </a:r>
          </a:p>
          <a:p>
            <a:pPr lvl="1" algn="just">
              <a:buNone/>
            </a:pPr>
            <a:endParaRPr lang="cs-CZ" sz="1600" dirty="0"/>
          </a:p>
          <a:p>
            <a:pPr algn="just"/>
            <a:r>
              <a:rPr lang="cs-CZ" sz="1600" b="1" dirty="0"/>
              <a:t>Metody modelových experimentů</a:t>
            </a:r>
          </a:p>
          <a:p>
            <a:pPr lvl="1" algn="just"/>
            <a:r>
              <a:rPr lang="cs-CZ" sz="1600" dirty="0"/>
              <a:t>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Kvantitativní prognostické metody</a:t>
            </a:r>
          </a:p>
        </p:txBody>
      </p:sp>
    </p:spTree>
    <p:extLst>
      <p:ext uri="{BB962C8B-B14F-4D97-AF65-F5344CB8AC3E}">
        <p14:creationId xmlns:p14="http://schemas.microsoft.com/office/powerpoint/2010/main" val="280066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Heuristické metody</a:t>
            </a:r>
          </a:p>
          <a:p>
            <a:pPr lvl="1"/>
            <a:r>
              <a:rPr lang="cs-CZ" sz="1600" dirty="0"/>
              <a:t>Metoda delfská</a:t>
            </a:r>
          </a:p>
          <a:p>
            <a:pPr lvl="1"/>
            <a:r>
              <a:rPr lang="cs-CZ" sz="1600" dirty="0"/>
              <a:t>Metoda brainstormingu</a:t>
            </a:r>
          </a:p>
          <a:p>
            <a:pPr lvl="1"/>
            <a:r>
              <a:rPr lang="cs-CZ" sz="1600" dirty="0"/>
              <a:t>Metoda </a:t>
            </a:r>
            <a:r>
              <a:rPr lang="cs-CZ" sz="1600" dirty="0" err="1"/>
              <a:t>brainwritingu</a:t>
            </a:r>
            <a:endParaRPr lang="cs-CZ" sz="1600" dirty="0"/>
          </a:p>
          <a:p>
            <a:pPr lvl="1"/>
            <a:r>
              <a:rPr lang="cs-CZ" sz="1600" dirty="0"/>
              <a:t>Panelová metoda</a:t>
            </a:r>
          </a:p>
          <a:p>
            <a:pPr lvl="1"/>
            <a:r>
              <a:rPr lang="cs-CZ" sz="1600" dirty="0"/>
              <a:t>Osobní hodnocení</a:t>
            </a:r>
          </a:p>
          <a:p>
            <a:pPr lvl="1"/>
            <a:r>
              <a:rPr lang="cs-CZ" sz="1600" dirty="0"/>
              <a:t>Výzkum trhu</a:t>
            </a:r>
          </a:p>
          <a:p>
            <a:pPr lvl="1"/>
            <a:r>
              <a:rPr lang="cs-CZ" sz="1600" dirty="0"/>
              <a:t>Scénáře budoucnosti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Kvalitativní prognostické metody</a:t>
            </a:r>
          </a:p>
        </p:txBody>
      </p:sp>
    </p:spTree>
    <p:extLst>
      <p:ext uri="{BB962C8B-B14F-4D97-AF65-F5344CB8AC3E}">
        <p14:creationId xmlns:p14="http://schemas.microsoft.com/office/powerpoint/2010/main" val="131882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242154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19404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270988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Spíše než pojem bližší podnikatelské prostředí se používá pojem trh nebo odvětví, nebo také </a:t>
            </a:r>
            <a:r>
              <a:rPr lang="cs-CZ" sz="1600" dirty="0" err="1"/>
              <a:t>mezoprostředí</a:t>
            </a:r>
            <a:r>
              <a:rPr lang="cs-CZ" sz="1600" dirty="0"/>
              <a:t>. Někteří autoři začleňují toto prostředí do mikroprostředí, tj. do interního prostředí podniku. </a:t>
            </a:r>
          </a:p>
          <a:p>
            <a:pPr algn="just"/>
            <a:r>
              <a:rPr lang="cs-CZ" sz="1600" dirty="0"/>
              <a:t>Základní charakteristikou tohoto podnikatelského prostředí je to, že podniky mohou ovlivňovat subjekty a síly tohoto podnikatelského prostředí. Toto ovlivňování je cílené a záměrné. </a:t>
            </a:r>
          </a:p>
          <a:p>
            <a:pPr algn="just"/>
            <a:r>
              <a:rPr lang="cs-CZ" sz="1600" dirty="0"/>
              <a:t>Tržní prostředí můžeme označit jako úroveň transakční, protože právě v tomto prostředí dochází k transakcím spojených s realizací podnikatelských aktivit.</a:t>
            </a:r>
          </a:p>
          <a:p>
            <a:pPr algn="just"/>
            <a:r>
              <a:rPr lang="cs-CZ" sz="1600" dirty="0"/>
              <a:t>Subjekty tržního prostředí zahrnují skupiny lidí nebo organizace mající bezprostřední vztah ke konkrétnímu podnikatelskému subjektu. Mezi subjekty tržního prostředí patří: zákazníci, konkurence, distribuční články, veřejnost, vnější </a:t>
            </a:r>
            <a:r>
              <a:rPr lang="cs-CZ" sz="1600" dirty="0" err="1"/>
              <a:t>ovlivňovatelé</a:t>
            </a:r>
            <a:r>
              <a:rPr lang="cs-CZ" sz="1600" dirty="0"/>
              <a:t>.</a:t>
            </a:r>
          </a:p>
          <a:p>
            <a:pPr algn="just"/>
            <a:r>
              <a:rPr lang="cs-CZ" sz="1600" dirty="0"/>
              <a:t>Analýza tržního prostředí se zaměřuje na hodnocení základních parametrů trhu a situaci v konkrétním odvětví. Proto analýzu tržního prostředí lze rozdělit na analýzu odvětví a analýzu trhu.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Tržní prostředí</a:t>
            </a:r>
          </a:p>
        </p:txBody>
      </p:sp>
    </p:spTree>
    <p:extLst>
      <p:ext uri="{BB962C8B-B14F-4D97-AF65-F5344CB8AC3E}">
        <p14:creationId xmlns:p14="http://schemas.microsoft.com/office/powerpoint/2010/main" val="37216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Trh</a:t>
            </a:r>
            <a:r>
              <a:rPr lang="cs-CZ" sz="1500" dirty="0"/>
              <a:t> představuje, z pohledu podniku a marketingového chápání, skupinu zákazníků podniku, ať už cílových nebo potenciálních. </a:t>
            </a:r>
          </a:p>
          <a:p>
            <a:pPr algn="just"/>
            <a:r>
              <a:rPr lang="cs-CZ" sz="1500" dirty="0"/>
              <a:t>Podle typu zákazníků rozlišujeme trh spotřebitelský a trh organizací. </a:t>
            </a:r>
            <a:r>
              <a:rPr lang="cs-CZ" sz="1500" i="1" dirty="0"/>
              <a:t>Na trhu spotřebitelském </a:t>
            </a:r>
            <a:r>
              <a:rPr lang="cs-CZ" sz="1500" dirty="0"/>
              <a:t>se pohybují jednotlivci a domácnosti, které nakupují produkty a služby za účelem spotřeby (hovoříme o nich jako o konečných spotřebitelích). </a:t>
            </a:r>
            <a:r>
              <a:rPr lang="cs-CZ" sz="1500" i="1" dirty="0"/>
              <a:t>Na trhu organizací </a:t>
            </a:r>
            <a:r>
              <a:rPr lang="cs-CZ" sz="1500" dirty="0"/>
              <a:t>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a:t>
            </a:r>
          </a:p>
          <a:p>
            <a:r>
              <a:rPr lang="cs-CZ" sz="1500" i="1" dirty="0" err="1"/>
              <a:t>Kotler</a:t>
            </a:r>
            <a:r>
              <a:rPr lang="cs-CZ" sz="1500" i="1" dirty="0"/>
              <a:t> a Keller </a:t>
            </a:r>
            <a:r>
              <a:rPr lang="cs-CZ" sz="1500" dirty="0"/>
              <a:t>(2013, s. 38) člení trhy do pěti skupin, které jsou vzájemně provázány určitými vazbami směny a probíhají mezi nimi toky: trh zdrojů (trh surovin, práce a peněz), trh výrobců, trh prostředníků, spotřební trh a vládní trh. </a:t>
            </a:r>
          </a:p>
          <a:p>
            <a:r>
              <a:rPr lang="cs-CZ" sz="1500" i="1" dirty="0"/>
              <a:t>Michael E. Porter </a:t>
            </a:r>
            <a:r>
              <a:rPr lang="cs-CZ" sz="1500" dirty="0"/>
              <a:t>rozdělil trh (na základě životního cyklu odvětví, míry koncentrace podniků v odvětví, fází cyklu produktu a míře vystavení trhu mezinárodní konkurenci) na pět typů (Jakubíková 2013, s. 160): trhy nově vznikající, rostoucí trhy, dospělé a upadající trhy, globální trhy.</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Trh</a:t>
            </a:r>
          </a:p>
        </p:txBody>
      </p:sp>
    </p:spTree>
    <p:extLst>
      <p:ext uri="{BB962C8B-B14F-4D97-AF65-F5344CB8AC3E}">
        <p14:creationId xmlns:p14="http://schemas.microsoft.com/office/powerpoint/2010/main" val="179450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Odvětví</a:t>
            </a:r>
            <a:r>
              <a:rPr lang="cs-CZ" sz="1600" dirty="0"/>
              <a:t> je konkrétní oblast podnikatelského působení podniku. Odvětví zahrnuje podniky s velice podobnými činnostmi. Odvětví pak produkuje a poté prodává výrobky a služby pro zákazníky s cílem uspokojení jejich potřeb.</a:t>
            </a:r>
          </a:p>
          <a:p>
            <a:pPr algn="just"/>
            <a:r>
              <a:rPr lang="cs-CZ" sz="1600" dirty="0"/>
              <a:t>Odvětví je tak představováno specifickou skupinou podniků, které operují v témže sektoru ekonomiky. Přičemž sektor je jedním ze základních elementů každé národní ekonomiky. Ekonomika se zpravidla člení podle základních činností, které se v ní odehrávají, na čtyři sektory: primární, sekundární, terciární, kvartérní.</a:t>
            </a:r>
          </a:p>
          <a:p>
            <a:pPr algn="just"/>
            <a:r>
              <a:rPr lang="cs-CZ" sz="16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a:t>
            </a:r>
          </a:p>
          <a:p>
            <a:pPr algn="just"/>
            <a:r>
              <a:rPr lang="cs-CZ" sz="1600" dirty="0"/>
              <a:t>Postavení jednotlivých odvětví v ekonomice státu pak vyjadřuje odvětvová struktura, kterou tvoří jednotlivé ekonomické činnosti podle NACE-CZ a vztahy mezi nimi.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Odvětví</a:t>
            </a:r>
          </a:p>
        </p:txBody>
      </p:sp>
    </p:spTree>
    <p:extLst>
      <p:ext uri="{BB962C8B-B14F-4D97-AF65-F5344CB8AC3E}">
        <p14:creationId xmlns:p14="http://schemas.microsoft.com/office/powerpoint/2010/main" val="160034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Analýza tržního prostředí probíhá ve dvou rovinách. </a:t>
            </a:r>
            <a:r>
              <a:rPr lang="cs-CZ" sz="1600" b="1" dirty="0"/>
              <a:t>Analýzy odvětví </a:t>
            </a:r>
            <a:r>
              <a:rPr lang="cs-CZ" sz="1600" dirty="0"/>
              <a:t>se zaměřují na identifikaci hlavních konkurentů daného podniku, jejich sílu a celkovou strukturu odvětví. </a:t>
            </a:r>
            <a:r>
              <a:rPr lang="cs-CZ" sz="1600" b="1" dirty="0"/>
              <a:t>Analýza trhu </a:t>
            </a:r>
            <a:r>
              <a:rPr lang="cs-CZ" sz="1600" dirty="0"/>
              <a:t>se poté zaměřuje na specifikaci a popis zákazníků a zákaznických skupin. Informačními zdroji k analýze tržního prostředí jsou především sekundární informace vztahující se k cílovému trhu, primární informace získané výzkumem, informace z  informačního systému podniku.</a:t>
            </a:r>
          </a:p>
          <a:p>
            <a:pPr algn="just"/>
            <a:r>
              <a:rPr lang="cs-CZ" sz="1600" dirty="0"/>
              <a:t>Metody analýzy odvětví a trhu:</a:t>
            </a:r>
          </a:p>
          <a:p>
            <a:pPr lvl="1" algn="just"/>
            <a:r>
              <a:rPr lang="cs-CZ" sz="1600" dirty="0"/>
              <a:t>Analýza odvětví – hybné síly odvětví, atraktivita odvětví</a:t>
            </a:r>
          </a:p>
          <a:p>
            <a:pPr lvl="1" algn="just"/>
            <a:r>
              <a:rPr lang="cs-CZ" sz="1600" dirty="0"/>
              <a:t>Analýza konkurence – Porter, mapa konkurenčních skupin</a:t>
            </a:r>
          </a:p>
          <a:p>
            <a:pPr lvl="1" algn="just"/>
            <a:r>
              <a:rPr lang="cs-CZ" sz="1600" dirty="0"/>
              <a:t>Analýza zákazníků</a:t>
            </a:r>
          </a:p>
          <a:p>
            <a:pPr lvl="1" algn="just"/>
            <a:r>
              <a:rPr lang="cs-CZ" sz="1600" dirty="0"/>
              <a:t>Výzkum trhu</a:t>
            </a:r>
          </a:p>
          <a:p>
            <a:pPr lvl="1" algn="just"/>
            <a:r>
              <a:rPr lang="cs-CZ" sz="1600" dirty="0"/>
              <a:t>Strategické mapy</a:t>
            </a:r>
          </a:p>
          <a:p>
            <a:pPr lvl="1" algn="just"/>
            <a:r>
              <a:rPr lang="cs-CZ" sz="1600" dirty="0"/>
              <a:t>Analýza globalizačních trendů</a:t>
            </a:r>
          </a:p>
          <a:p>
            <a:pPr lvl="1" algn="just"/>
            <a:r>
              <a:rPr lang="cs-CZ" sz="1600" dirty="0"/>
              <a:t>Analýza strategické mezery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a trhu</a:t>
            </a:r>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algn="just"/>
            <a:r>
              <a:rPr lang="cs-CZ" sz="1600" b="1" dirty="0"/>
              <a:t>Odvětvová struktura</a:t>
            </a:r>
            <a:r>
              <a:rPr lang="cs-CZ" sz="1600" dirty="0"/>
              <a:t> sleduje základní charakteristiky konkrétního odvětví :</a:t>
            </a:r>
          </a:p>
          <a:p>
            <a:pPr lvl="1" algn="just"/>
            <a:r>
              <a:rPr lang="cs-CZ" sz="1400" dirty="0"/>
              <a:t>počet a velikosti podniků v odvětví;</a:t>
            </a:r>
          </a:p>
          <a:p>
            <a:pPr lvl="1" algn="just"/>
            <a:r>
              <a:rPr lang="cs-CZ" sz="1400" dirty="0"/>
              <a:t>typy produktů a služeb na daném odvětví;</a:t>
            </a:r>
          </a:p>
          <a:p>
            <a:pPr lvl="1" algn="just"/>
            <a:r>
              <a:rPr lang="cs-CZ" sz="1400" dirty="0"/>
              <a:t>sílu jednotlivých podniků v daném odvětví;</a:t>
            </a:r>
          </a:p>
          <a:p>
            <a:pPr lvl="1" algn="just"/>
            <a:r>
              <a:rPr lang="cs-CZ" sz="1400" dirty="0"/>
              <a:t>velikost tržních bariér daného odvětví.</a:t>
            </a:r>
          </a:p>
          <a:p>
            <a:pPr algn="just"/>
            <a:r>
              <a:rPr lang="cs-CZ" sz="1600" b="1" dirty="0"/>
              <a:t>Analýza hybných sil</a:t>
            </a:r>
            <a:r>
              <a:rPr lang="cs-CZ" sz="1600" dirty="0"/>
              <a:t> odvětví má za účel vymezit síly v odvětví, které jsou určující pro podnik v konkrétním odvětví. Postup při analýze hybných sil odvětví zahrnuje tyto kroky :</a:t>
            </a:r>
          </a:p>
          <a:p>
            <a:pPr lvl="1" algn="just"/>
            <a:r>
              <a:rPr lang="cs-CZ" sz="1400" dirty="0"/>
              <a:t>definování relevantního odvětví;</a:t>
            </a:r>
          </a:p>
          <a:p>
            <a:pPr lvl="1" algn="just"/>
            <a:r>
              <a:rPr lang="cs-CZ" sz="1400" dirty="0"/>
              <a:t>identifikace klíčových hráčů, sil v jednotlivých skupinách podle </a:t>
            </a:r>
            <a:r>
              <a:rPr lang="cs-CZ" sz="1400" dirty="0" err="1"/>
              <a:t>Porterovy</a:t>
            </a:r>
            <a:r>
              <a:rPr lang="cs-CZ" sz="1400" dirty="0"/>
              <a:t> analýzy konkurence;</a:t>
            </a:r>
          </a:p>
          <a:p>
            <a:pPr lvl="1" algn="just"/>
            <a:r>
              <a:rPr lang="cs-CZ" sz="1400" dirty="0"/>
              <a:t>určení síly jednotlivých sil a zdrojů jejich síly;</a:t>
            </a:r>
          </a:p>
          <a:p>
            <a:pPr lvl="1" algn="just"/>
            <a:r>
              <a:rPr lang="cs-CZ" sz="1400" dirty="0"/>
              <a:t>zhodnocení celkové struktury odvětví.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a:t>
            </a:r>
          </a:p>
        </p:txBody>
      </p:sp>
    </p:spTree>
    <p:extLst>
      <p:ext uri="{BB962C8B-B14F-4D97-AF65-F5344CB8AC3E}">
        <p14:creationId xmlns:p14="http://schemas.microsoft.com/office/powerpoint/2010/main" val="230202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lvl="1" indent="-342900" algn="just">
              <a:buFont typeface="Arial" panose="020B0604020202020204" pitchFamily="34" charset="0"/>
              <a:buChar char="•"/>
            </a:pPr>
            <a:r>
              <a:rPr lang="cs-CZ" sz="2000" dirty="0"/>
              <a:t>Udržitelná konkurenční výhoda</a:t>
            </a:r>
          </a:p>
          <a:p>
            <a:pPr marL="342900" lvl="1" indent="-342900" algn="just">
              <a:buFont typeface="Arial" panose="020B0604020202020204" pitchFamily="34" charset="0"/>
              <a:buChar char="•"/>
            </a:pPr>
            <a:r>
              <a:rPr lang="cs-CZ" sz="2000" dirty="0"/>
              <a:t>Konkurenční nevýhoda</a:t>
            </a:r>
          </a:p>
          <a:p>
            <a:pPr marL="342900" lvl="1" indent="-342900" algn="just">
              <a:buFont typeface="Arial" panose="020B0604020202020204" pitchFamily="34" charset="0"/>
              <a:buChar char="•"/>
            </a:pPr>
            <a:r>
              <a:rPr lang="cs-CZ" sz="2000" dirty="0"/>
              <a:t>Konkurenční parita</a:t>
            </a:r>
          </a:p>
          <a:p>
            <a:pPr marL="342900" lvl="1" indent="-342900" algn="just">
              <a:buFont typeface="Arial" panose="020B0604020202020204" pitchFamily="34" charset="0"/>
              <a:buChar char="•"/>
            </a:pPr>
            <a:endParaRPr lang="cs-CZ" sz="1600" b="1" dirty="0"/>
          </a:p>
          <a:p>
            <a:pPr marL="342900" lvl="1" indent="-342900" algn="just">
              <a:buFont typeface="Arial" panose="020B0604020202020204" pitchFamily="34" charset="0"/>
              <a:buChar char="•"/>
            </a:pPr>
            <a:r>
              <a:rPr lang="cs-CZ" sz="2000" b="1" dirty="0"/>
              <a:t>Strategické umístění</a:t>
            </a:r>
            <a:r>
              <a:rPr lang="cs-CZ" sz="2000" dirty="0"/>
              <a:t>: vyšší hodnota x náklady – </a:t>
            </a:r>
            <a:r>
              <a:rPr lang="cs-CZ" sz="2000" b="1" dirty="0"/>
              <a:t>ekonomický přínos</a:t>
            </a:r>
            <a:r>
              <a:rPr lang="cs-CZ" sz="2000" dirty="0"/>
              <a:t> (největší rozdíl) – </a:t>
            </a:r>
            <a:r>
              <a:rPr lang="cs-CZ" sz="2000" b="1" dirty="0"/>
              <a:t>kompromis</a:t>
            </a:r>
            <a:r>
              <a:rPr lang="cs-CZ" sz="2000" dirty="0"/>
              <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336704" cy="507703"/>
          </a:xfrm>
        </p:spPr>
        <p:txBody>
          <a:bodyPr/>
          <a:lstStyle/>
          <a:p>
            <a:r>
              <a:rPr lang="cs-CZ" dirty="0"/>
              <a:t>Strategie a konkurenční výhoda</a:t>
            </a:r>
          </a:p>
        </p:txBody>
      </p:sp>
    </p:spTree>
    <p:extLst>
      <p:ext uri="{BB962C8B-B14F-4D97-AF65-F5344CB8AC3E}">
        <p14:creationId xmlns:p14="http://schemas.microsoft.com/office/powerpoint/2010/main" val="81842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5124"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err="1"/>
              <a:t>Porterova</a:t>
            </a:r>
            <a:r>
              <a:rPr lang="cs-CZ" sz="1600" b="1" dirty="0"/>
              <a:t> analýza pěti konkurenčních sil</a:t>
            </a:r>
            <a:r>
              <a:rPr lang="cs-CZ" sz="1600" dirty="0"/>
              <a:t> hodnotí konkurenční síly v daném odvětví, které ovlivňují dlouhodobou ziskovou přitažlivost konkrétního odvětví. K hodnoceným konkurenčním silám patří (Porter, 1994):</a:t>
            </a:r>
          </a:p>
          <a:p>
            <a:pPr lvl="1" algn="just"/>
            <a:r>
              <a:rPr lang="cs-CZ" sz="1400" b="1" dirty="0"/>
              <a:t>Stávající konkurenti</a:t>
            </a:r>
            <a:r>
              <a:rPr lang="cs-CZ" sz="1400" dirty="0"/>
              <a:t> – jejich schopnost ovlivnit cenu a nabízené množství daného výrobku/služby.</a:t>
            </a:r>
          </a:p>
          <a:p>
            <a:pPr lvl="1" algn="just"/>
            <a:r>
              <a:rPr lang="cs-CZ" sz="1400" b="1" dirty="0"/>
              <a:t>Potenciální konkurenti</a:t>
            </a:r>
            <a:r>
              <a:rPr lang="cs-CZ" sz="1400" dirty="0"/>
              <a:t> – možnost, že vstoupí na trh a ovlivní cenu a nabízené množství daného výrobku/služby.</a:t>
            </a:r>
          </a:p>
          <a:p>
            <a:pPr lvl="1" algn="just"/>
            <a:r>
              <a:rPr lang="cs-CZ" sz="1400" b="1" dirty="0"/>
              <a:t>Dodavatelé</a:t>
            </a:r>
            <a:r>
              <a:rPr lang="cs-CZ" sz="1400" dirty="0"/>
              <a:t> – jejich schopnost ovlivnit cenu a nabízené množství potřebných vstupů.</a:t>
            </a:r>
          </a:p>
          <a:p>
            <a:pPr lvl="1" algn="just"/>
            <a:r>
              <a:rPr lang="cs-CZ" sz="1400" b="1" dirty="0"/>
              <a:t>Kupující</a:t>
            </a:r>
            <a:r>
              <a:rPr lang="cs-CZ" sz="1400" dirty="0"/>
              <a:t> – jejich schopnost ovlivnit cenu a poptávané množství daného výrobku/služby.</a:t>
            </a:r>
          </a:p>
          <a:p>
            <a:pPr lvl="1" algn="just"/>
            <a:r>
              <a:rPr lang="cs-CZ" sz="1400" b="1" dirty="0"/>
              <a:t>Substituty </a:t>
            </a:r>
            <a:r>
              <a:rPr lang="cs-CZ" sz="1400" dirty="0"/>
              <a:t>– cena a nabízené množství výrobků/služeb aspoň částečně schopných nahradit daný výrobek/službu.</a:t>
            </a:r>
          </a:p>
          <a:p>
            <a:pPr lvl="0" algn="just"/>
            <a:r>
              <a:rPr lang="cs-CZ" sz="1600" dirty="0"/>
              <a:t>V souvislosti s výraznými změnami v podnikatelském prostředí, dochází k určitým modifikacím tohoto tradičního modelu konkurenčních sil. Například se přidává šestá síla, a to komplementární produkty</a:t>
            </a:r>
          </a:p>
          <a:p>
            <a:pPr marL="457200" lvl="1"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II</a:t>
            </a:r>
          </a:p>
        </p:txBody>
      </p:sp>
    </p:spTree>
    <p:extLst>
      <p:ext uri="{BB962C8B-B14F-4D97-AF65-F5344CB8AC3E}">
        <p14:creationId xmlns:p14="http://schemas.microsoft.com/office/powerpoint/2010/main" val="315956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00600" cy="507703"/>
          </a:xfrm>
        </p:spPr>
        <p:txBody>
          <a:bodyPr/>
          <a:lstStyle/>
          <a:p>
            <a:r>
              <a:rPr lang="cs-CZ" dirty="0" err="1"/>
              <a:t>Porterova</a:t>
            </a:r>
            <a:r>
              <a:rPr lang="cs-CZ" dirty="0"/>
              <a:t> analýza pěti konkurenčních sil</a:t>
            </a:r>
          </a:p>
        </p:txBody>
      </p:sp>
      <p:pic>
        <p:nvPicPr>
          <p:cNvPr id="5" name="Obrázek 4" descr="Porter_5_sil.jpg"/>
          <p:cNvPicPr/>
          <p:nvPr/>
        </p:nvPicPr>
        <p:blipFill>
          <a:blip r:embed="rId2" cstate="print"/>
          <a:stretch>
            <a:fillRect/>
          </a:stretch>
        </p:blipFill>
        <p:spPr>
          <a:xfrm>
            <a:off x="683568" y="843558"/>
            <a:ext cx="6912768" cy="3672408"/>
          </a:xfrm>
          <a:prstGeom prst="rect">
            <a:avLst/>
          </a:prstGeom>
        </p:spPr>
      </p:pic>
    </p:spTree>
    <p:extLst>
      <p:ext uri="{BB962C8B-B14F-4D97-AF65-F5344CB8AC3E}">
        <p14:creationId xmlns:p14="http://schemas.microsoft.com/office/powerpoint/2010/main" val="11086555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Atraktivita odvětví</a:t>
            </a:r>
            <a:r>
              <a:rPr lang="cs-CZ" sz="1600" dirty="0"/>
              <a:t> 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III</a:t>
            </a:r>
          </a:p>
        </p:txBody>
      </p:sp>
    </p:spTree>
    <p:extLst>
      <p:ext uri="{BB962C8B-B14F-4D97-AF65-F5344CB8AC3E}">
        <p14:creationId xmlns:p14="http://schemas.microsoft.com/office/powerpoint/2010/main" val="110322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Sedláčkové</a:t>
            </a:r>
            <a:r>
              <a:rPr lang="cs-CZ" sz="1600" b="1" dirty="0"/>
              <a:t> </a:t>
            </a:r>
            <a:r>
              <a:rPr lang="cs-CZ" sz="1600" dirty="0"/>
              <a:t>(2000) – velikost trhu, růstový potenciál, etapa životního cyklu, struktura odvětví, vliv hybných </a:t>
            </a:r>
            <a:r>
              <a:rPr lang="cs-CZ" sz="1600" dirty="0" err="1"/>
              <a:t>změnotvorných</a:t>
            </a:r>
            <a:r>
              <a:rPr lang="cs-CZ" sz="1600" dirty="0"/>
              <a:t> sil, pravděpodobnost vstupu nebo odchodu velkého podniku, nároky na kapitál, stabilita poptávky, technologická úroveň a inovace, nákladové podmínky, intenzita konkurenčního boje v odvětví, legislativní, politické a jiné regulace odvětví.</a:t>
            </a:r>
          </a:p>
          <a:p>
            <a:pPr algn="just"/>
            <a:endParaRPr lang="cs-CZ" sz="1600" dirty="0"/>
          </a:p>
          <a:p>
            <a:pPr lvl="0" algn="just"/>
            <a:r>
              <a:rPr lang="cs-CZ" sz="1600" b="1" i="1" dirty="0"/>
              <a:t>Faktory atraktivity dle Tiché a Hrona </a:t>
            </a:r>
            <a:r>
              <a:rPr lang="cs-CZ" sz="1600" dirty="0"/>
              <a:t>(2003) – růstový potenciál, diversita trhu, ziskovost, exponovanost, koncentrace, odbyt, specializace, značka, distribuce, cenová politika, nákladová pozice, služby, technologie, integrace, možnost vstupu a výstupu.</a:t>
            </a:r>
          </a:p>
          <a:p>
            <a:pPr lvl="0" algn="just"/>
            <a:endParaRPr lang="cs-CZ" sz="1600" dirty="0"/>
          </a:p>
          <a:p>
            <a:pPr algn="just"/>
            <a:r>
              <a:rPr lang="cs-CZ" sz="1600" b="1" i="1" dirty="0"/>
              <a:t>Faktory atraktivity dle Kováře</a:t>
            </a:r>
            <a:r>
              <a:rPr lang="cs-CZ" sz="1600" b="1" dirty="0"/>
              <a:t> </a:t>
            </a:r>
            <a:r>
              <a:rPr lang="cs-CZ" sz="16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IV</a:t>
            </a:r>
          </a:p>
        </p:txBody>
      </p:sp>
    </p:spTree>
    <p:extLst>
      <p:ext uri="{BB962C8B-B14F-4D97-AF65-F5344CB8AC3E}">
        <p14:creationId xmlns:p14="http://schemas.microsoft.com/office/powerpoint/2010/main" val="414529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a:t>
            </a:r>
            <a:r>
              <a:rPr lang="cs-CZ" sz="1600" b="1" i="1" dirty="0" err="1"/>
              <a:t>Portera</a:t>
            </a:r>
            <a:r>
              <a:rPr lang="cs-CZ" sz="1600" b="1" dirty="0"/>
              <a:t> </a:t>
            </a:r>
            <a:r>
              <a:rPr lang="cs-CZ" sz="16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algn="just"/>
            <a:r>
              <a:rPr lang="cs-CZ" sz="1600" dirty="0"/>
              <a:t>K hodnocení úrovně a vyspělosti odvětví se používá metoda Michaela E. </a:t>
            </a:r>
            <a:r>
              <a:rPr lang="cs-CZ" sz="1600" dirty="0" err="1"/>
              <a:t>Portera</a:t>
            </a:r>
            <a:r>
              <a:rPr lang="cs-CZ" sz="1600" dirty="0"/>
              <a:t> nazývaná jako tzv. </a:t>
            </a:r>
            <a:r>
              <a:rPr lang="cs-CZ" sz="1600" b="1" dirty="0" err="1"/>
              <a:t>Porterův</a:t>
            </a:r>
            <a:r>
              <a:rPr lang="cs-CZ" sz="1600" b="1" dirty="0"/>
              <a:t> diamant</a:t>
            </a:r>
            <a:r>
              <a:rPr lang="cs-CZ" sz="1600" dirty="0"/>
              <a:t>. </a:t>
            </a:r>
            <a:r>
              <a:rPr lang="cs-CZ" sz="1600" dirty="0" err="1"/>
              <a:t>Porterův</a:t>
            </a:r>
            <a:r>
              <a:rPr lang="cs-CZ" sz="1600" dirty="0"/>
              <a:t> diamant vymezuje čtyři základní skupiny faktorů:</a:t>
            </a:r>
          </a:p>
          <a:p>
            <a:pPr lvl="1" algn="just"/>
            <a:r>
              <a:rPr lang="cs-CZ" sz="1600" dirty="0"/>
              <a:t>Podmínky výrobních faktorů (faktor podmínek);</a:t>
            </a:r>
          </a:p>
          <a:p>
            <a:pPr lvl="1" algn="just"/>
            <a:r>
              <a:rPr lang="cs-CZ" sz="1600" dirty="0"/>
              <a:t>Podmínky na straně poptávky (poptávkové podmínky);</a:t>
            </a:r>
          </a:p>
          <a:p>
            <a:pPr lvl="1" algn="just"/>
            <a:r>
              <a:rPr lang="cs-CZ" sz="1600" dirty="0"/>
              <a:t>Související a podpůrná odvětví (příbuzné a podpůrné odvětví);</a:t>
            </a:r>
          </a:p>
          <a:p>
            <a:pPr lvl="1" algn="just"/>
            <a:r>
              <a:rPr lang="cs-CZ" sz="1600" dirty="0"/>
              <a:t>Podniková strategie, struktura a rivalita v odvětví.</a:t>
            </a:r>
          </a:p>
          <a:p>
            <a:pPr algn="just"/>
            <a:r>
              <a:rPr lang="cs-CZ" sz="1600" dirty="0"/>
              <a:t>Někteří autoři, jako třeba </a:t>
            </a:r>
            <a:r>
              <a:rPr lang="cs-CZ" sz="1600" dirty="0" err="1"/>
              <a:t>Kotabe</a:t>
            </a:r>
            <a:r>
              <a:rPr lang="cs-CZ" sz="1600" dirty="0"/>
              <a:t> a </a:t>
            </a:r>
            <a:r>
              <a:rPr lang="cs-CZ" sz="1600" dirty="0" err="1"/>
              <a:t>Helsen</a:t>
            </a:r>
            <a:r>
              <a:rPr lang="cs-CZ" sz="1600" dirty="0"/>
              <a:t> (2014), přidávají k těmto základním faktorům ještě jeden faktor, a to faktor světové ekonomiky.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V</a:t>
            </a:r>
          </a:p>
        </p:txBody>
      </p:sp>
    </p:spTree>
    <p:extLst>
      <p:ext uri="{BB962C8B-B14F-4D97-AF65-F5344CB8AC3E}">
        <p14:creationId xmlns:p14="http://schemas.microsoft.com/office/powerpoint/2010/main" val="392024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err="1"/>
              <a:t>Porterův</a:t>
            </a:r>
            <a:r>
              <a:rPr lang="cs-CZ" dirty="0"/>
              <a:t> diamant</a:t>
            </a:r>
          </a:p>
        </p:txBody>
      </p:sp>
      <p:sp>
        <p:nvSpPr>
          <p:cNvPr id="4" name="Obdélník 3"/>
          <p:cNvSpPr/>
          <p:nvPr/>
        </p:nvSpPr>
        <p:spPr>
          <a:xfrm>
            <a:off x="3131840" y="1073334"/>
            <a:ext cx="2160240" cy="791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Podniková strategie, struktura a rivalita</a:t>
            </a:r>
          </a:p>
        </p:txBody>
      </p:sp>
      <p:sp>
        <p:nvSpPr>
          <p:cNvPr id="8" name="Obdélník 7"/>
          <p:cNvSpPr/>
          <p:nvPr/>
        </p:nvSpPr>
        <p:spPr>
          <a:xfrm>
            <a:off x="677413" y="2283717"/>
            <a:ext cx="2160240" cy="8772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Podmínky výrobních faktorů</a:t>
            </a:r>
          </a:p>
        </p:txBody>
      </p:sp>
      <p:sp>
        <p:nvSpPr>
          <p:cNvPr id="9" name="Obdélník 8"/>
          <p:cNvSpPr/>
          <p:nvPr/>
        </p:nvSpPr>
        <p:spPr>
          <a:xfrm>
            <a:off x="3131840" y="3570388"/>
            <a:ext cx="2160240" cy="8866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Související a podpůrná odvětví</a:t>
            </a:r>
          </a:p>
        </p:txBody>
      </p:sp>
      <p:sp>
        <p:nvSpPr>
          <p:cNvPr id="11" name="Obdélník 10"/>
          <p:cNvSpPr/>
          <p:nvPr/>
        </p:nvSpPr>
        <p:spPr>
          <a:xfrm>
            <a:off x="5514155" y="2283717"/>
            <a:ext cx="2160240" cy="877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Podmínky na straně poptávky</a:t>
            </a:r>
          </a:p>
        </p:txBody>
      </p:sp>
      <p:cxnSp>
        <p:nvCxnSpPr>
          <p:cNvPr id="7" name="Přímá spojnice se šipkou 6"/>
          <p:cNvCxnSpPr/>
          <p:nvPr/>
        </p:nvCxnSpPr>
        <p:spPr>
          <a:xfrm flipV="1">
            <a:off x="1757533" y="1442848"/>
            <a:ext cx="1368152" cy="792088"/>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5292080" y="1366380"/>
            <a:ext cx="1656184" cy="887322"/>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endCxn id="9" idx="1"/>
          </p:cNvCxnSpPr>
          <p:nvPr/>
        </p:nvCxnSpPr>
        <p:spPr>
          <a:xfrm>
            <a:off x="1619672" y="3200243"/>
            <a:ext cx="1512168" cy="81349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364088" y="3209716"/>
            <a:ext cx="1584176" cy="978073"/>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4" idx="2"/>
            <a:endCxn id="9" idx="0"/>
          </p:cNvCxnSpPr>
          <p:nvPr/>
        </p:nvCxnSpPr>
        <p:spPr>
          <a:xfrm>
            <a:off x="4211960" y="1864791"/>
            <a:ext cx="0" cy="1705597"/>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a:stCxn id="8" idx="3"/>
            <a:endCxn id="11" idx="1"/>
          </p:cNvCxnSpPr>
          <p:nvPr/>
        </p:nvCxnSpPr>
        <p:spPr>
          <a:xfrm>
            <a:off x="2837653" y="2722326"/>
            <a:ext cx="2676502" cy="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875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analýzu trhu je potřeba si vymezit základní pojmy související s měřením trhu:</a:t>
            </a:r>
          </a:p>
          <a:p>
            <a:pPr lvl="1" algn="just"/>
            <a:r>
              <a:rPr lang="cs-CZ" sz="1600" b="1" dirty="0"/>
              <a:t>Potenciál trhu </a:t>
            </a:r>
            <a:r>
              <a:rPr lang="cs-CZ" sz="1600" dirty="0"/>
              <a:t>je horní limit poptávky uspokojitelné všemi dodavateli na určitém trhu. Tržní potenciál představuje maximum možných nákupů produktů, skupin produktů nebo služeb jako celek během určitého období, zpravidla kalendářního roku.</a:t>
            </a:r>
          </a:p>
          <a:p>
            <a:pPr lvl="1" algn="just"/>
            <a:r>
              <a:rPr lang="cs-CZ" sz="1600" b="1" dirty="0"/>
              <a:t>Velikost trhu </a:t>
            </a:r>
            <a:r>
              <a:rPr lang="cs-CZ" sz="1600" dirty="0"/>
              <a:t>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lvl="1" algn="just"/>
            <a:r>
              <a:rPr lang="cs-CZ" sz="1600" b="1" dirty="0"/>
              <a:t>Tržní podíl </a:t>
            </a:r>
            <a:r>
              <a:rPr lang="cs-CZ" sz="1600" dirty="0"/>
              <a:t>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Měření trhu</a:t>
            </a:r>
          </a:p>
        </p:txBody>
      </p:sp>
    </p:spTree>
    <p:extLst>
      <p:ext uri="{BB962C8B-B14F-4D97-AF65-F5344CB8AC3E}">
        <p14:creationId xmlns:p14="http://schemas.microsoft.com/office/powerpoint/2010/main" val="19340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Pokud chápeme trh jako určitou skupinu zákazníků, pak </a:t>
            </a:r>
            <a:r>
              <a:rPr lang="cs-CZ" sz="1600" b="1" dirty="0"/>
              <a:t>analýza zákazníků</a:t>
            </a:r>
            <a:r>
              <a:rPr lang="cs-CZ" sz="1600" dirty="0"/>
              <a:t> slouží k identifikaci zákazníků, kteří přicházejí v úvahu v souvislosti s konkrétní tržní nabídkou, můžeme trh rozdělit (</a:t>
            </a:r>
            <a:r>
              <a:rPr lang="cs-CZ" sz="1600" dirty="0" err="1"/>
              <a:t>Kotler</a:t>
            </a:r>
            <a:r>
              <a:rPr lang="cs-CZ" sz="1600" dirty="0"/>
              <a:t> 2001):</a:t>
            </a:r>
          </a:p>
          <a:p>
            <a:pPr lvl="1" algn="just"/>
            <a:r>
              <a:rPr lang="cs-CZ" sz="1600" i="1" dirty="0"/>
              <a:t>Tržní potenciál</a:t>
            </a:r>
            <a:r>
              <a:rPr lang="cs-CZ" sz="1600" dirty="0"/>
              <a:t>, který je tvořen souborem potenciálních zákazníků projevující zájem o konkrétní tržní nabídku</a:t>
            </a:r>
          </a:p>
          <a:p>
            <a:pPr lvl="1" algn="just"/>
            <a:r>
              <a:rPr lang="cs-CZ" sz="1600" i="1" dirty="0"/>
              <a:t>Disponibilní trh</a:t>
            </a:r>
            <a:r>
              <a:rPr lang="cs-CZ" sz="1600" dirty="0"/>
              <a:t>, který je tvořen potenciálními zákazníky, kteří mají dostatek peněžních prostředků a nabízený produkt je pro ně dostupný.</a:t>
            </a:r>
          </a:p>
          <a:p>
            <a:pPr lvl="1" algn="just"/>
            <a:r>
              <a:rPr lang="cs-CZ" sz="1600" i="1" dirty="0"/>
              <a:t>Kompetenční disponibilní trh</a:t>
            </a:r>
            <a:r>
              <a:rPr lang="cs-CZ" sz="1600" dirty="0"/>
              <a:t>, který je tvořen potenciálními zákazníky s dostatkem peněžních prostředků, kteří jsou kompetentní výrobek používat. </a:t>
            </a:r>
          </a:p>
          <a:p>
            <a:pPr lvl="1" algn="just"/>
            <a:r>
              <a:rPr lang="cs-CZ" sz="1600" i="1" dirty="0"/>
              <a:t>Obsluhovaný (cílový) trh</a:t>
            </a:r>
            <a:r>
              <a:rPr lang="cs-CZ" sz="1600" dirty="0"/>
              <a:t> je tou částí kompetenčního trhu, o kterou se rozhodl podnik usilovat.</a:t>
            </a:r>
          </a:p>
          <a:p>
            <a:pPr lvl="1" algn="just"/>
            <a:r>
              <a:rPr lang="cs-CZ" sz="1600" i="1" dirty="0"/>
              <a:t>Proniknutý trh</a:t>
            </a:r>
            <a:r>
              <a:rPr lang="cs-CZ" sz="1600" dirty="0"/>
              <a:t> tvoří zákazníci, kteří si již zakoupili produkt konkrétního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trhu</a:t>
            </a:r>
          </a:p>
        </p:txBody>
      </p:sp>
    </p:spTree>
    <p:extLst>
      <p:ext uri="{BB962C8B-B14F-4D97-AF65-F5344CB8AC3E}">
        <p14:creationId xmlns:p14="http://schemas.microsoft.com/office/powerpoint/2010/main" val="390746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Výzkum trhu představuje specifikaci, shromažďování, analýzu a interpretaci informací sloužící jako podklad pro rozhodování manažera.</a:t>
            </a:r>
          </a:p>
          <a:p>
            <a:pPr algn="just"/>
            <a:r>
              <a:rPr lang="cs-CZ" sz="1600" dirty="0"/>
              <a:t>Výzkum trhu je částí podnikového informačního systému, který je tvořen: interním informačním systémem, externím zpravodajský systémem, výzkumným systémem, systém na podporu rozhodování.</a:t>
            </a:r>
          </a:p>
          <a:p>
            <a:pPr algn="just"/>
            <a:r>
              <a:rPr lang="cs-CZ" sz="1600" b="1" dirty="0"/>
              <a:t>Proces výzkumu trhu </a:t>
            </a:r>
            <a:r>
              <a:rPr lang="cs-CZ" sz="1600" dirty="0"/>
              <a:t>představuje postupné kroky vedoucí od přípravy výzkumu směřující ke skutečné realizaci výzkumu. Přestože se každý výzkum a jeho průběh vyznačuje zvláštnostmi a odlišnostmi, můžeme jej rozdělit do třech základních fází:</a:t>
            </a:r>
          </a:p>
          <a:p>
            <a:pPr lvl="1" algn="just"/>
            <a:r>
              <a:rPr lang="cs-CZ" sz="1600" dirty="0"/>
              <a:t>fáze přípravná – stanovení cíle výzkumu, specifikace výzkumného problému, navržení plánu výzkumu;</a:t>
            </a:r>
          </a:p>
          <a:p>
            <a:pPr lvl="1" algn="just"/>
            <a:r>
              <a:rPr lang="cs-CZ" sz="1600" dirty="0"/>
              <a:t>fáze realizační – sběr informací, analýza dat, přeměna datové struktury do informace;</a:t>
            </a:r>
          </a:p>
          <a:p>
            <a:pPr lvl="1" algn="just"/>
            <a:r>
              <a:rPr lang="cs-CZ" sz="1600" dirty="0"/>
              <a:t>fáze prezentační – písemná a ústní prezentace výsledků výzkumu.</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Výzkum trhu</a:t>
            </a:r>
          </a:p>
        </p:txBody>
      </p:sp>
    </p:spTree>
    <p:extLst>
      <p:ext uri="{BB962C8B-B14F-4D97-AF65-F5344CB8AC3E}">
        <p14:creationId xmlns:p14="http://schemas.microsoft.com/office/powerpoint/2010/main" val="252983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Strategické mapy</a:t>
            </a:r>
          </a:p>
        </p:txBody>
      </p:sp>
      <p:sp>
        <p:nvSpPr>
          <p:cNvPr id="5"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mapy jsou vytvářeny na základě zkoumání odlišností podniků v daném odvětví.</a:t>
            </a:r>
          </a:p>
          <a:p>
            <a:pPr algn="just"/>
            <a:r>
              <a:rPr lang="cs-CZ" sz="1600" dirty="0"/>
              <a:t>Mají smysl zejména v těch odvětvích, ve kterých existuje více skupin konkurentů lišících se různými charakteristikami a mající významné postavení na trhu.</a:t>
            </a:r>
          </a:p>
          <a:p>
            <a:pPr algn="just"/>
            <a:r>
              <a:rPr lang="cs-CZ" sz="1600" dirty="0"/>
              <a:t>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r>
              <a:rPr lang="cs-CZ" sz="1600" dirty="0"/>
              <a:t>Strategické mapy jsou významným, užitečným a jednoduchým nástrojem analýzy odvětví. Umožňují lépe poznat charakter odvětvové konkurence a provést změnu odvětví nebo strategické </a:t>
            </a:r>
            <a:r>
              <a:rPr lang="cs-CZ" sz="1600"/>
              <a:t>skupiny zákazníků.</a:t>
            </a:r>
            <a:endParaRPr lang="cs-CZ" sz="1600" dirty="0"/>
          </a:p>
        </p:txBody>
      </p:sp>
    </p:spTree>
    <p:extLst>
      <p:ext uri="{BB962C8B-B14F-4D97-AF65-F5344CB8AC3E}">
        <p14:creationId xmlns:p14="http://schemas.microsoft.com/office/powerpoint/2010/main" val="274132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170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top management podniku</a:t>
            </a:r>
          </a:p>
          <a:p>
            <a:pPr lvl="0" algn="just"/>
            <a:r>
              <a:rPr lang="cs-CZ" sz="1600" dirty="0"/>
              <a:t>pracovníci střední úrovně managementu </a:t>
            </a:r>
          </a:p>
          <a:p>
            <a:pPr lvl="0" algn="just"/>
            <a:r>
              <a:rPr lang="cs-CZ" sz="1600" dirty="0"/>
              <a:t>externisté</a:t>
            </a:r>
          </a:p>
          <a:p>
            <a:pPr algn="just"/>
            <a:r>
              <a:rPr lang="cs-CZ" sz="1600" dirty="0"/>
              <a:t>vlastnící podniku</a:t>
            </a:r>
          </a:p>
          <a:p>
            <a:pPr algn="just"/>
            <a:r>
              <a:rPr lang="cs-CZ" sz="1600" dirty="0"/>
              <a:t>zaměstnanci</a:t>
            </a:r>
          </a:p>
          <a:p>
            <a:pPr lvl="0" algn="just"/>
            <a:r>
              <a:rPr lang="cs-CZ" sz="1600" dirty="0"/>
              <a:t>odbory</a:t>
            </a:r>
          </a:p>
          <a:p>
            <a:pPr lvl="0" algn="just"/>
            <a:r>
              <a:rPr lang="cs-CZ" sz="1600" dirty="0"/>
              <a:t>věřitelé</a:t>
            </a:r>
          </a:p>
          <a:p>
            <a:pPr algn="just"/>
            <a:r>
              <a:rPr lang="cs-CZ" sz="1600" dirty="0"/>
              <a:t>zákazníci</a:t>
            </a:r>
          </a:p>
          <a:p>
            <a:pPr lvl="0" algn="just"/>
            <a:r>
              <a:rPr lang="cs-CZ" sz="1600" dirty="0"/>
              <a:t>dodavatelé</a:t>
            </a:r>
          </a:p>
          <a:p>
            <a:pPr lvl="0" algn="just"/>
            <a:r>
              <a:rPr lang="cs-CZ" sz="1600" dirty="0"/>
              <a:t>konkurenti</a:t>
            </a:r>
          </a:p>
          <a:p>
            <a:pPr lvl="0" algn="just"/>
            <a:r>
              <a:rPr lang="cs-CZ" sz="1600" dirty="0"/>
              <a:t>místní komunita </a:t>
            </a:r>
          </a:p>
          <a:p>
            <a:pPr lvl="0" algn="just"/>
            <a:r>
              <a:rPr lang="cs-CZ" sz="1600" dirty="0"/>
              <a:t>široká veřejnost</a:t>
            </a:r>
          </a:p>
          <a:p>
            <a:pPr algn="just"/>
            <a:r>
              <a:rPr lang="cs-CZ" sz="1600" dirty="0"/>
              <a:t>stát (vláda)</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95486"/>
            <a:ext cx="7560840" cy="507703"/>
          </a:xfrm>
        </p:spPr>
        <p:txBody>
          <a:bodyPr/>
          <a:lstStyle/>
          <a:p>
            <a:r>
              <a:rPr lang="cs-CZ" dirty="0"/>
              <a:t>Zájmové skupiny podílející se na tvorbě podnikové strategie</a:t>
            </a:r>
          </a:p>
        </p:txBody>
      </p:sp>
    </p:spTree>
    <p:extLst>
      <p:ext uri="{BB962C8B-B14F-4D97-AF65-F5344CB8AC3E}">
        <p14:creationId xmlns:p14="http://schemas.microsoft.com/office/powerpoint/2010/main" val="129459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Analýza globalizačních trendů </a:t>
            </a:r>
            <a:r>
              <a:rPr lang="cs-CZ" sz="1600" dirty="0"/>
              <a:t>sleduje především:</a:t>
            </a:r>
          </a:p>
          <a:p>
            <a:pPr lvl="1" algn="just"/>
            <a:r>
              <a:rPr lang="cs-CZ" sz="1600" dirty="0"/>
              <a:t>nákladovost (náklady na vývoj a zavádění technologií, dopravu a zdroje), </a:t>
            </a:r>
          </a:p>
          <a:p>
            <a:pPr lvl="1" algn="just"/>
            <a:r>
              <a:rPr lang="cs-CZ" sz="1600" dirty="0"/>
              <a:t>zákazníky</a:t>
            </a:r>
            <a:r>
              <a:rPr lang="cs-CZ" sz="1600" b="1" dirty="0"/>
              <a:t> </a:t>
            </a:r>
            <a:r>
              <a:rPr lang="cs-CZ" sz="1600" dirty="0"/>
              <a:t>(jejich požadavky a možnost uplatnění jednotných forem marketingu), </a:t>
            </a:r>
          </a:p>
          <a:p>
            <a:pPr lvl="1" algn="just"/>
            <a:r>
              <a:rPr lang="cs-CZ" sz="1600" dirty="0"/>
              <a:t>národní specifika (podpora podnikání a protekce státu, uplatňování technických standardů, institucionální normy, celní bariéry) </a:t>
            </a:r>
          </a:p>
          <a:p>
            <a:pPr lvl="1" algn="just"/>
            <a:r>
              <a:rPr lang="cs-CZ" sz="1600" dirty="0"/>
              <a:t>konkurenc</a:t>
            </a:r>
            <a:r>
              <a:rPr lang="cs-CZ" sz="1600" b="1" dirty="0"/>
              <a:t>i </a:t>
            </a:r>
            <a:r>
              <a:rPr lang="cs-CZ" sz="1600" dirty="0"/>
              <a:t>(projevy globální konkurence v její „super“ a „hyper“ podobě). </a:t>
            </a:r>
          </a:p>
          <a:p>
            <a:pPr algn="just"/>
            <a:r>
              <a:rPr lang="cs-CZ" sz="1600" dirty="0"/>
              <a:t>Tato metoda často bývá označovaná jako </a:t>
            </a:r>
            <a:r>
              <a:rPr lang="cs-CZ" sz="1600" b="1" dirty="0"/>
              <a:t>metoda „4C“ </a:t>
            </a:r>
            <a:r>
              <a:rPr lang="cs-CZ" sz="1600" dirty="0"/>
              <a:t>neboť je tvořena slovy</a:t>
            </a:r>
          </a:p>
          <a:p>
            <a:pPr lvl="1" algn="just"/>
            <a:r>
              <a:rPr lang="cs-CZ" sz="1600" dirty="0"/>
              <a:t>CUSTOMER (zákazník), </a:t>
            </a:r>
          </a:p>
          <a:p>
            <a:pPr lvl="1" algn="just"/>
            <a:r>
              <a:rPr lang="cs-CZ" sz="1600" dirty="0"/>
              <a:t>COUNTRY (národní specifika), 	</a:t>
            </a:r>
          </a:p>
          <a:p>
            <a:pPr lvl="1" algn="just"/>
            <a:r>
              <a:rPr lang="cs-CZ" sz="1600" dirty="0"/>
              <a:t>COMPETITION (konkurence)  </a:t>
            </a:r>
          </a:p>
          <a:p>
            <a:pPr lvl="1" algn="just"/>
            <a:r>
              <a:rPr lang="cs-CZ" sz="1600" dirty="0"/>
              <a:t>COST (náklady). </a:t>
            </a:r>
          </a:p>
          <a:p>
            <a:pPr algn="just"/>
            <a:r>
              <a:rPr lang="cs-CZ" sz="1600" dirty="0"/>
              <a:t>Výsledkem této analýzy by mělo být navržení země, do které podnik umístí svůj závod, na kolika trzích bude podnik své produkty nabízet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Analýza globalizačních trendů</a:t>
            </a:r>
          </a:p>
        </p:txBody>
      </p:sp>
    </p:spTree>
    <p:extLst>
      <p:ext uri="{BB962C8B-B14F-4D97-AF65-F5344CB8AC3E}">
        <p14:creationId xmlns:p14="http://schemas.microsoft.com/office/powerpoint/2010/main" val="188172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průběhu využívání strategie lze konstatovat, že dochází k propadu nebo naopak k propadu plnění stanovených úkolů, což vytváří určitý rozdíl mezi plánem a skutečností. Tyto možné změny jsou způsobeny jak vnitřními tak vnějšími poměry, které je nutno urychleně odstranit. </a:t>
            </a:r>
          </a:p>
          <a:p>
            <a:pPr algn="just"/>
            <a:endParaRPr lang="cs-CZ" sz="1600" dirty="0"/>
          </a:p>
          <a:p>
            <a:pPr algn="just"/>
            <a:r>
              <a:rPr lang="cs-CZ" sz="1600" dirty="0"/>
              <a:t>Příčiny vzniku odchylky od plánu v negativním směru jsou často způsobeny působením těchto jevů:</a:t>
            </a:r>
          </a:p>
          <a:p>
            <a:pPr lvl="1" algn="just"/>
            <a:r>
              <a:rPr lang="cs-CZ" sz="1600" dirty="0"/>
              <a:t>Nečekaným vývojem okolí podniku.</a:t>
            </a:r>
          </a:p>
          <a:p>
            <a:pPr lvl="1" algn="just"/>
            <a:r>
              <a:rPr lang="cs-CZ" sz="1600" dirty="0"/>
              <a:t>Sílícím vlivem konkurence a jejími nečekanými aktivitami.</a:t>
            </a:r>
          </a:p>
          <a:p>
            <a:pPr lvl="1" algn="just"/>
            <a:r>
              <a:rPr lang="cs-CZ" sz="1600" dirty="0"/>
              <a:t>Změnou hodnot zákaznického segmentu.</a:t>
            </a:r>
          </a:p>
          <a:p>
            <a:pPr lvl="1" algn="just"/>
            <a:r>
              <a:rPr lang="cs-CZ" sz="1600" dirty="0"/>
              <a:t>Nevhodným výběrem zaměstnanců a jejich nesprávným vedením.</a:t>
            </a:r>
          </a:p>
          <a:p>
            <a:pPr lvl="1" algn="just"/>
            <a:r>
              <a:rPr lang="cs-CZ" sz="1600" dirty="0"/>
              <a:t>Požadavky vlivné zájmové skupiny.</a:t>
            </a:r>
          </a:p>
          <a:p>
            <a:pPr lvl="1" algn="just"/>
            <a:r>
              <a:rPr lang="cs-CZ" sz="1600" dirty="0"/>
              <a:t>Nesprávně zpracovaným plánem podnikových aktivit.</a:t>
            </a:r>
          </a:p>
          <a:p>
            <a:pPr lvl="1" algn="just"/>
            <a:r>
              <a:rPr lang="cs-CZ" sz="1600" dirty="0"/>
              <a:t>Nevhodnou realizací dílčích strategických opatření.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Analýza strategické mezery</a:t>
            </a:r>
          </a:p>
        </p:txBody>
      </p:sp>
    </p:spTree>
    <p:extLst>
      <p:ext uri="{BB962C8B-B14F-4D97-AF65-F5344CB8AC3E}">
        <p14:creationId xmlns:p14="http://schemas.microsoft.com/office/powerpoint/2010/main" val="250720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Strategické plánování</a:t>
            </a:r>
          </a:p>
          <a:p>
            <a:pPr lvl="1" algn="just"/>
            <a:r>
              <a:rPr lang="cs-CZ" sz="1400" dirty="0"/>
              <a:t>Strategická analýza</a:t>
            </a:r>
          </a:p>
          <a:p>
            <a:pPr lvl="1" algn="just"/>
            <a:r>
              <a:rPr lang="cs-CZ" sz="1400" dirty="0"/>
              <a:t>Stanovení strategického cíle</a:t>
            </a:r>
          </a:p>
          <a:p>
            <a:pPr lvl="1" algn="just"/>
            <a:r>
              <a:rPr lang="cs-CZ" sz="1400" dirty="0"/>
              <a:t>Formulace strategie</a:t>
            </a:r>
          </a:p>
          <a:p>
            <a:pPr lvl="1" algn="just"/>
            <a:r>
              <a:rPr lang="cs-CZ" sz="1400" dirty="0"/>
              <a:t>Tvorba strategického plánu</a:t>
            </a:r>
          </a:p>
          <a:p>
            <a:pPr algn="just"/>
            <a:r>
              <a:rPr lang="cs-CZ" sz="1600" b="1" dirty="0"/>
              <a:t>Implementace strategie</a:t>
            </a:r>
          </a:p>
          <a:p>
            <a:pPr marL="0" indent="0" algn="just">
              <a:buNone/>
            </a:pPr>
            <a:endParaRPr lang="cs-CZ" sz="1600" b="1" dirty="0"/>
          </a:p>
          <a:p>
            <a:pPr algn="just"/>
            <a:r>
              <a:rPr lang="cs-CZ" sz="1600" b="1" dirty="0"/>
              <a:t>Strategická kontrola</a:t>
            </a:r>
          </a:p>
          <a:p>
            <a:endParaRPr lang="cs-CZ" sz="1600" dirty="0"/>
          </a:p>
          <a:p>
            <a:pPr marL="0" indent="0" algn="just">
              <a:buNone/>
            </a:pP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Model strategie podniku</a:t>
            </a:r>
          </a:p>
        </p:txBody>
      </p:sp>
    </p:spTree>
    <p:extLst>
      <p:ext uri="{BB962C8B-B14F-4D97-AF65-F5344CB8AC3E}">
        <p14:creationId xmlns:p14="http://schemas.microsoft.com/office/powerpoint/2010/main" val="325124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Autoři: T. J. </a:t>
            </a:r>
            <a:r>
              <a:rPr lang="cs-CZ" sz="1600" dirty="0" err="1"/>
              <a:t>Wheelen</a:t>
            </a:r>
            <a:r>
              <a:rPr lang="cs-CZ" sz="1600" dirty="0"/>
              <a:t> a D. J. </a:t>
            </a:r>
            <a:r>
              <a:rPr lang="cs-CZ" sz="1600" dirty="0" err="1"/>
              <a:t>Hunger</a:t>
            </a:r>
            <a:endParaRPr lang="cs-CZ" sz="1600" dirty="0"/>
          </a:p>
          <a:p>
            <a:pPr marL="0" indent="0" algn="just">
              <a:buNone/>
            </a:pPr>
            <a:r>
              <a:rPr lang="cs-CZ" sz="1600" dirty="0"/>
              <a:t>Čtyři základní fáze</a:t>
            </a:r>
          </a:p>
          <a:p>
            <a:pPr algn="just"/>
            <a:r>
              <a:rPr lang="cs-CZ" sz="1600" b="1" dirty="0"/>
              <a:t>Zkoumání prostředí</a:t>
            </a:r>
          </a:p>
          <a:p>
            <a:pPr lvl="1" algn="just"/>
            <a:r>
              <a:rPr lang="cs-CZ" sz="1200" dirty="0"/>
              <a:t>Analýza externích a interních východisek</a:t>
            </a:r>
          </a:p>
          <a:p>
            <a:pPr algn="just"/>
            <a:r>
              <a:rPr lang="cs-CZ" sz="1600" b="1" dirty="0"/>
              <a:t>Formulace strategie</a:t>
            </a:r>
          </a:p>
          <a:p>
            <a:pPr lvl="1" algn="just"/>
            <a:r>
              <a:rPr lang="cs-CZ" sz="1200" dirty="0"/>
              <a:t>Tvorba vize, mise a cíle</a:t>
            </a:r>
          </a:p>
          <a:p>
            <a:pPr lvl="1" algn="just"/>
            <a:r>
              <a:rPr lang="cs-CZ" sz="1200" dirty="0"/>
              <a:t>Strategie </a:t>
            </a:r>
          </a:p>
          <a:p>
            <a:pPr lvl="1" algn="just"/>
            <a:r>
              <a:rPr lang="cs-CZ" sz="1200" dirty="0"/>
              <a:t>Politiky </a:t>
            </a:r>
          </a:p>
          <a:p>
            <a:pPr algn="just"/>
            <a:r>
              <a:rPr lang="cs-CZ" sz="1600" b="1" dirty="0"/>
              <a:t>Implementace a realizace strategie</a:t>
            </a:r>
          </a:p>
          <a:p>
            <a:pPr lvl="1" algn="just"/>
            <a:r>
              <a:rPr lang="cs-CZ" sz="1200" dirty="0"/>
              <a:t>Programy</a:t>
            </a:r>
          </a:p>
          <a:p>
            <a:pPr lvl="1" algn="just"/>
            <a:r>
              <a:rPr lang="cs-CZ" sz="1200" dirty="0"/>
              <a:t>Rozpočty</a:t>
            </a:r>
          </a:p>
          <a:p>
            <a:pPr lvl="1" algn="just"/>
            <a:r>
              <a:rPr lang="cs-CZ" sz="1200" dirty="0"/>
              <a:t>Procedury </a:t>
            </a:r>
          </a:p>
          <a:p>
            <a:pPr algn="just"/>
            <a:r>
              <a:rPr lang="cs-CZ" sz="1600" b="1" dirty="0"/>
              <a:t>Hodnocení a kontrola</a:t>
            </a:r>
          </a:p>
          <a:p>
            <a:pPr lvl="1" algn="just"/>
            <a:r>
              <a:rPr lang="cs-CZ" sz="1200" dirty="0"/>
              <a:t>Sledování výkonu</a:t>
            </a:r>
          </a:p>
          <a:p>
            <a:pPr lvl="1" algn="just"/>
            <a:r>
              <a:rPr lang="cs-CZ" sz="1200" dirty="0"/>
              <a:t>Vyhodnocování odchylek</a:t>
            </a:r>
          </a:p>
          <a:p>
            <a:pPr lvl="1" algn="just"/>
            <a:r>
              <a:rPr lang="cs-CZ" sz="1200" dirty="0"/>
              <a:t>Korekce </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err="1"/>
              <a:t>Whelenův</a:t>
            </a:r>
            <a:r>
              <a:rPr lang="cs-CZ" dirty="0"/>
              <a:t> model strategického managementu</a:t>
            </a:r>
          </a:p>
        </p:txBody>
      </p:sp>
    </p:spTree>
    <p:extLst>
      <p:ext uri="{BB962C8B-B14F-4D97-AF65-F5344CB8AC3E}">
        <p14:creationId xmlns:p14="http://schemas.microsoft.com/office/powerpoint/2010/main" val="3201055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xEl>
                                              <p:pRg st="13" end="1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
                                            <p:txEl>
                                              <p:pRg st="14" end="1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Autoři: A. A. Thompson a </a:t>
            </a:r>
            <a:r>
              <a:rPr lang="cs-CZ" sz="1600" dirty="0" err="1"/>
              <a:t>A</a:t>
            </a:r>
            <a:r>
              <a:rPr lang="cs-CZ" sz="1600" dirty="0"/>
              <a:t>. J. </a:t>
            </a:r>
            <a:r>
              <a:rPr lang="cs-CZ" sz="1600" dirty="0" err="1"/>
              <a:t>Strickland</a:t>
            </a:r>
            <a:r>
              <a:rPr lang="cs-CZ" sz="1600" dirty="0"/>
              <a:t> III.</a:t>
            </a:r>
          </a:p>
          <a:p>
            <a:pPr marL="457200" lvl="1" indent="0" algn="just">
              <a:buNone/>
            </a:pPr>
            <a:endParaRPr lang="cs-CZ" sz="1200" b="1"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err="1"/>
              <a:t>Thompsonův</a:t>
            </a:r>
            <a:r>
              <a:rPr lang="cs-CZ" dirty="0"/>
              <a:t> a </a:t>
            </a:r>
            <a:r>
              <a:rPr lang="cs-CZ" dirty="0" err="1"/>
              <a:t>Stricklandův</a:t>
            </a:r>
            <a:r>
              <a:rPr lang="cs-CZ" dirty="0"/>
              <a:t> model</a:t>
            </a:r>
          </a:p>
        </p:txBody>
      </p:sp>
      <p:sp>
        <p:nvSpPr>
          <p:cNvPr id="6" name="TextovéPole 5"/>
          <p:cNvSpPr txBox="1"/>
          <p:nvPr/>
        </p:nvSpPr>
        <p:spPr>
          <a:xfrm>
            <a:off x="539552" y="1347614"/>
            <a:ext cx="1224136" cy="792088"/>
          </a:xfrm>
          <a:prstGeom prst="rect">
            <a:avLst/>
          </a:prstGeom>
          <a:noFill/>
        </p:spPr>
        <p:txBody>
          <a:bodyPr wrap="square" rtlCol="0">
            <a:spAutoFit/>
          </a:bodyPr>
          <a:lstStyle/>
          <a:p>
            <a:endParaRPr lang="cs-CZ" dirty="0"/>
          </a:p>
        </p:txBody>
      </p:sp>
      <p:sp>
        <p:nvSpPr>
          <p:cNvPr id="7" name="TextovéPole 6"/>
          <p:cNvSpPr txBox="1"/>
          <p:nvPr/>
        </p:nvSpPr>
        <p:spPr>
          <a:xfrm>
            <a:off x="691952" y="1500014"/>
            <a:ext cx="1224136" cy="792088"/>
          </a:xfrm>
          <a:prstGeom prst="rect">
            <a:avLst/>
          </a:prstGeom>
          <a:noFill/>
        </p:spPr>
        <p:txBody>
          <a:bodyPr wrap="square" rtlCol="0">
            <a:spAutoFit/>
          </a:bodyPr>
          <a:lstStyle/>
          <a:p>
            <a:endParaRPr lang="cs-CZ" dirty="0"/>
          </a:p>
        </p:txBody>
      </p:sp>
      <p:sp>
        <p:nvSpPr>
          <p:cNvPr id="8" name="TextovéPole 7"/>
          <p:cNvSpPr txBox="1"/>
          <p:nvPr/>
        </p:nvSpPr>
        <p:spPr>
          <a:xfrm>
            <a:off x="844352" y="1652414"/>
            <a:ext cx="1224136" cy="792088"/>
          </a:xfrm>
          <a:prstGeom prst="rect">
            <a:avLst/>
          </a:prstGeom>
          <a:noFill/>
        </p:spPr>
        <p:txBody>
          <a:bodyPr wrap="square" rtlCol="0">
            <a:spAutoFit/>
          </a:bodyPr>
          <a:lstStyle/>
          <a:p>
            <a:endParaRPr lang="cs-CZ" dirty="0"/>
          </a:p>
        </p:txBody>
      </p:sp>
      <p:sp>
        <p:nvSpPr>
          <p:cNvPr id="9" name="TextovéPole 8"/>
          <p:cNvSpPr txBox="1"/>
          <p:nvPr/>
        </p:nvSpPr>
        <p:spPr>
          <a:xfrm>
            <a:off x="996752" y="1804814"/>
            <a:ext cx="1224136" cy="792088"/>
          </a:xfrm>
          <a:prstGeom prst="rect">
            <a:avLst/>
          </a:prstGeom>
          <a:noFill/>
        </p:spPr>
        <p:txBody>
          <a:bodyPr wrap="square" rtlCol="0">
            <a:spAutoFit/>
          </a:bodyPr>
          <a:lstStyle/>
          <a:p>
            <a:endParaRPr lang="cs-CZ" dirty="0"/>
          </a:p>
        </p:txBody>
      </p:sp>
      <p:sp>
        <p:nvSpPr>
          <p:cNvPr id="11" name="TextovéPole 10"/>
          <p:cNvSpPr txBox="1"/>
          <p:nvPr/>
        </p:nvSpPr>
        <p:spPr>
          <a:xfrm>
            <a:off x="1149152" y="1957214"/>
            <a:ext cx="1224136" cy="792088"/>
          </a:xfrm>
          <a:prstGeom prst="rect">
            <a:avLst/>
          </a:prstGeom>
          <a:noFill/>
        </p:spPr>
        <p:txBody>
          <a:bodyPr wrap="square" rtlCol="0">
            <a:spAutoFit/>
          </a:bodyPr>
          <a:lstStyle/>
          <a:p>
            <a:endParaRPr lang="cs-CZ" dirty="0"/>
          </a:p>
        </p:txBody>
      </p:sp>
      <p:sp>
        <p:nvSpPr>
          <p:cNvPr id="12" name="TextovéPole 11"/>
          <p:cNvSpPr txBox="1"/>
          <p:nvPr/>
        </p:nvSpPr>
        <p:spPr>
          <a:xfrm>
            <a:off x="1301552" y="2109614"/>
            <a:ext cx="1224136" cy="792088"/>
          </a:xfrm>
          <a:prstGeom prst="rect">
            <a:avLst/>
          </a:prstGeom>
          <a:noFill/>
        </p:spPr>
        <p:txBody>
          <a:bodyPr wrap="square" rtlCol="0">
            <a:spAutoFit/>
          </a:bodyPr>
          <a:lstStyle/>
          <a:p>
            <a:endParaRPr lang="cs-CZ" dirty="0"/>
          </a:p>
        </p:txBody>
      </p:sp>
      <p:sp>
        <p:nvSpPr>
          <p:cNvPr id="13" name="TextovéPole 12"/>
          <p:cNvSpPr txBox="1"/>
          <p:nvPr/>
        </p:nvSpPr>
        <p:spPr>
          <a:xfrm>
            <a:off x="3174371" y="2816608"/>
            <a:ext cx="1224136" cy="1200329"/>
          </a:xfrm>
          <a:prstGeom prst="rect">
            <a:avLst/>
          </a:prstGeom>
          <a:noFill/>
          <a:ln w="3175">
            <a:solidFill>
              <a:schemeClr val="tx1"/>
            </a:solidFill>
          </a:ln>
        </p:spPr>
        <p:txBody>
          <a:bodyPr wrap="square" rtlCol="0">
            <a:spAutoFit/>
          </a:bodyPr>
          <a:lstStyle/>
          <a:p>
            <a:r>
              <a:rPr lang="cs-CZ" dirty="0"/>
              <a:t>Vylepšení/změna podle potřeby</a:t>
            </a:r>
          </a:p>
        </p:txBody>
      </p:sp>
      <p:sp>
        <p:nvSpPr>
          <p:cNvPr id="14" name="TextovéPole 13"/>
          <p:cNvSpPr txBox="1"/>
          <p:nvPr/>
        </p:nvSpPr>
        <p:spPr>
          <a:xfrm>
            <a:off x="374831" y="1263592"/>
            <a:ext cx="1224136" cy="1200329"/>
          </a:xfrm>
          <a:prstGeom prst="rect">
            <a:avLst/>
          </a:prstGeom>
          <a:noFill/>
          <a:ln w="3175">
            <a:solidFill>
              <a:schemeClr val="tx1"/>
            </a:solidFill>
          </a:ln>
        </p:spPr>
        <p:txBody>
          <a:bodyPr wrap="square" rtlCol="0">
            <a:spAutoFit/>
          </a:bodyPr>
          <a:lstStyle/>
          <a:p>
            <a:r>
              <a:rPr lang="cs-CZ" dirty="0"/>
              <a:t>Vymezení předmětu podnikání a mise</a:t>
            </a:r>
          </a:p>
        </p:txBody>
      </p:sp>
      <p:sp>
        <p:nvSpPr>
          <p:cNvPr id="15" name="TextovéPole 14"/>
          <p:cNvSpPr txBox="1"/>
          <p:nvPr/>
        </p:nvSpPr>
        <p:spPr>
          <a:xfrm>
            <a:off x="1685019" y="1268486"/>
            <a:ext cx="1224136" cy="646331"/>
          </a:xfrm>
          <a:prstGeom prst="rect">
            <a:avLst/>
          </a:prstGeom>
          <a:noFill/>
          <a:ln w="3175">
            <a:solidFill>
              <a:schemeClr val="tx1"/>
            </a:solidFill>
          </a:ln>
        </p:spPr>
        <p:txBody>
          <a:bodyPr wrap="square" rtlCol="0">
            <a:spAutoFit/>
          </a:bodyPr>
          <a:lstStyle/>
          <a:p>
            <a:r>
              <a:rPr lang="cs-CZ" dirty="0"/>
              <a:t>Stanovení cílů</a:t>
            </a:r>
          </a:p>
        </p:txBody>
      </p:sp>
      <p:sp>
        <p:nvSpPr>
          <p:cNvPr id="17" name="TextovéPole 16"/>
          <p:cNvSpPr txBox="1"/>
          <p:nvPr/>
        </p:nvSpPr>
        <p:spPr>
          <a:xfrm>
            <a:off x="3085750" y="1263592"/>
            <a:ext cx="1224136" cy="923330"/>
          </a:xfrm>
          <a:prstGeom prst="rect">
            <a:avLst/>
          </a:prstGeom>
          <a:noFill/>
          <a:ln w="3175">
            <a:solidFill>
              <a:schemeClr val="tx1"/>
            </a:solidFill>
          </a:ln>
        </p:spPr>
        <p:txBody>
          <a:bodyPr wrap="square" rtlCol="0">
            <a:spAutoFit/>
          </a:bodyPr>
          <a:lstStyle/>
          <a:p>
            <a:r>
              <a:rPr lang="cs-CZ" dirty="0"/>
              <a:t>Hodnocení a volba strategie</a:t>
            </a:r>
          </a:p>
        </p:txBody>
      </p:sp>
      <p:sp>
        <p:nvSpPr>
          <p:cNvPr id="18" name="TextovéPole 17"/>
          <p:cNvSpPr txBox="1"/>
          <p:nvPr/>
        </p:nvSpPr>
        <p:spPr>
          <a:xfrm>
            <a:off x="4512417" y="1251108"/>
            <a:ext cx="1224136" cy="923330"/>
          </a:xfrm>
          <a:prstGeom prst="rect">
            <a:avLst/>
          </a:prstGeom>
          <a:noFill/>
          <a:ln w="3175">
            <a:solidFill>
              <a:schemeClr val="tx1"/>
            </a:solidFill>
          </a:ln>
        </p:spPr>
        <p:txBody>
          <a:bodyPr wrap="square" rtlCol="0">
            <a:spAutoFit/>
          </a:bodyPr>
          <a:lstStyle/>
          <a:p>
            <a:r>
              <a:rPr lang="cs-CZ" dirty="0"/>
              <a:t>Zavádění a realizace strategie</a:t>
            </a:r>
          </a:p>
        </p:txBody>
      </p:sp>
      <p:sp>
        <p:nvSpPr>
          <p:cNvPr id="19" name="TextovéPole 18"/>
          <p:cNvSpPr txBox="1"/>
          <p:nvPr/>
        </p:nvSpPr>
        <p:spPr>
          <a:xfrm>
            <a:off x="5863016" y="1263592"/>
            <a:ext cx="2373774" cy="1200329"/>
          </a:xfrm>
          <a:prstGeom prst="rect">
            <a:avLst/>
          </a:prstGeom>
          <a:noFill/>
          <a:ln w="3175">
            <a:solidFill>
              <a:schemeClr val="tx1"/>
            </a:solidFill>
          </a:ln>
        </p:spPr>
        <p:txBody>
          <a:bodyPr wrap="square" rtlCol="0">
            <a:spAutoFit/>
          </a:bodyPr>
          <a:lstStyle/>
          <a:p>
            <a:r>
              <a:rPr lang="cs-CZ" dirty="0"/>
              <a:t>Zhodnocení výsledků</a:t>
            </a:r>
          </a:p>
          <a:p>
            <a:r>
              <a:rPr lang="cs-CZ" dirty="0"/>
              <a:t>Analýza</a:t>
            </a:r>
          </a:p>
          <a:p>
            <a:r>
              <a:rPr lang="cs-CZ" dirty="0"/>
              <a:t>Iniciování opravných opatření</a:t>
            </a:r>
          </a:p>
        </p:txBody>
      </p:sp>
      <p:sp>
        <p:nvSpPr>
          <p:cNvPr id="20" name="TextovéPole 19"/>
          <p:cNvSpPr txBox="1"/>
          <p:nvPr/>
        </p:nvSpPr>
        <p:spPr>
          <a:xfrm>
            <a:off x="393558" y="2821468"/>
            <a:ext cx="1291461" cy="923330"/>
          </a:xfrm>
          <a:prstGeom prst="rect">
            <a:avLst/>
          </a:prstGeom>
          <a:noFill/>
          <a:ln w="3175">
            <a:solidFill>
              <a:schemeClr val="tx1"/>
            </a:solidFill>
          </a:ln>
        </p:spPr>
        <p:txBody>
          <a:bodyPr wrap="square" rtlCol="0">
            <a:spAutoFit/>
          </a:bodyPr>
          <a:lstStyle/>
          <a:p>
            <a:r>
              <a:rPr lang="cs-CZ" dirty="0"/>
              <a:t>Revidování podle potřeby</a:t>
            </a:r>
          </a:p>
        </p:txBody>
      </p:sp>
      <p:sp>
        <p:nvSpPr>
          <p:cNvPr id="21" name="TextovéPole 20"/>
          <p:cNvSpPr txBox="1"/>
          <p:nvPr/>
        </p:nvSpPr>
        <p:spPr>
          <a:xfrm>
            <a:off x="1758452" y="2821468"/>
            <a:ext cx="1291461" cy="923330"/>
          </a:xfrm>
          <a:prstGeom prst="rect">
            <a:avLst/>
          </a:prstGeom>
          <a:noFill/>
          <a:ln w="3175">
            <a:solidFill>
              <a:schemeClr val="tx1"/>
            </a:solidFill>
          </a:ln>
        </p:spPr>
        <p:txBody>
          <a:bodyPr wrap="square" rtlCol="0">
            <a:spAutoFit/>
          </a:bodyPr>
          <a:lstStyle/>
          <a:p>
            <a:r>
              <a:rPr lang="cs-CZ" dirty="0"/>
              <a:t>Revidování podle potřeby</a:t>
            </a:r>
          </a:p>
        </p:txBody>
      </p:sp>
      <p:sp>
        <p:nvSpPr>
          <p:cNvPr id="22" name="TextovéPole 21"/>
          <p:cNvSpPr txBox="1"/>
          <p:nvPr/>
        </p:nvSpPr>
        <p:spPr>
          <a:xfrm>
            <a:off x="4549476" y="2821467"/>
            <a:ext cx="1224136" cy="1200329"/>
          </a:xfrm>
          <a:prstGeom prst="rect">
            <a:avLst/>
          </a:prstGeom>
          <a:noFill/>
          <a:ln w="3175">
            <a:solidFill>
              <a:schemeClr val="tx1"/>
            </a:solidFill>
          </a:ln>
        </p:spPr>
        <p:txBody>
          <a:bodyPr wrap="square" rtlCol="0">
            <a:spAutoFit/>
          </a:bodyPr>
          <a:lstStyle/>
          <a:p>
            <a:r>
              <a:rPr lang="cs-CZ" dirty="0"/>
              <a:t>Vylepšení/změna podle potřeby</a:t>
            </a:r>
          </a:p>
        </p:txBody>
      </p:sp>
      <p:cxnSp>
        <p:nvCxnSpPr>
          <p:cNvPr id="5" name="Přímá spojnice se šipkou 4"/>
          <p:cNvCxnSpPr/>
          <p:nvPr/>
        </p:nvCxnSpPr>
        <p:spPr>
          <a:xfrm>
            <a:off x="1598967" y="1500014"/>
            <a:ext cx="860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909155" y="1512437"/>
            <a:ext cx="17659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V="1">
            <a:off x="4321766" y="1480645"/>
            <a:ext cx="17659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p:nvPr/>
        </p:nvCxnSpPr>
        <p:spPr>
          <a:xfrm flipV="1">
            <a:off x="5719876" y="1479749"/>
            <a:ext cx="17659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p:nvPr/>
        </p:nvCxnSpPr>
        <p:spPr>
          <a:xfrm>
            <a:off x="7236296" y="2463921"/>
            <a:ext cx="0" cy="18360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Přímá spojnice 29"/>
          <p:cNvCxnSpPr/>
          <p:nvPr/>
        </p:nvCxnSpPr>
        <p:spPr>
          <a:xfrm flipH="1">
            <a:off x="986899" y="4371950"/>
            <a:ext cx="62493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p:nvPr/>
        </p:nvCxnSpPr>
        <p:spPr>
          <a:xfrm flipH="1" flipV="1">
            <a:off x="996752" y="3836269"/>
            <a:ext cx="1" cy="463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p:nvPr/>
        </p:nvCxnSpPr>
        <p:spPr>
          <a:xfrm flipV="1">
            <a:off x="2379887" y="3851564"/>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V="1">
            <a:off x="3697818" y="4094926"/>
            <a:ext cx="0" cy="203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V="1">
            <a:off x="5124485" y="4094925"/>
            <a:ext cx="0" cy="203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Přímá spojnice se šipkou 37"/>
          <p:cNvCxnSpPr/>
          <p:nvPr/>
        </p:nvCxnSpPr>
        <p:spPr>
          <a:xfrm flipV="1">
            <a:off x="986899" y="2545381"/>
            <a:ext cx="0" cy="203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Přímá spojnice se šipkou 41"/>
          <p:cNvCxnSpPr/>
          <p:nvPr/>
        </p:nvCxnSpPr>
        <p:spPr>
          <a:xfrm flipV="1">
            <a:off x="2363367" y="2359987"/>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3696270" y="2295826"/>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Přímá spojnice se šipkou 43"/>
          <p:cNvCxnSpPr/>
          <p:nvPr/>
        </p:nvCxnSpPr>
        <p:spPr>
          <a:xfrm flipV="1">
            <a:off x="5063501" y="2300933"/>
            <a:ext cx="3095" cy="4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346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2870</TotalTime>
  <Words>6328</Words>
  <Application>Microsoft Office PowerPoint</Application>
  <PresentationFormat>Předvádění na obrazovce (16:9)</PresentationFormat>
  <Paragraphs>585</Paragraphs>
  <Slides>61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61</vt:i4>
      </vt:variant>
    </vt:vector>
  </HeadingPairs>
  <TitlesOfParts>
    <vt:vector size="66" baseType="lpstr">
      <vt:lpstr>Arial</vt:lpstr>
      <vt:lpstr>Calibri</vt:lpstr>
      <vt:lpstr>Enriqueta</vt:lpstr>
      <vt:lpstr>Times New Roman</vt:lpstr>
      <vt:lpstr>SLU</vt:lpstr>
      <vt:lpstr>Strategie Model strategie podniku</vt:lpstr>
      <vt:lpstr>Strategie</vt:lpstr>
      <vt:lpstr>Co strategie není</vt:lpstr>
      <vt:lpstr>„Dobrá strategie“</vt:lpstr>
      <vt:lpstr>Strategie a konkurenční výhoda</vt:lpstr>
      <vt:lpstr>Zájmové skupiny podílející se na tvorbě podnikové strategie</vt:lpstr>
      <vt:lpstr>Model strategie podniku</vt:lpstr>
      <vt:lpstr>Whelenův model strategického managementu</vt:lpstr>
      <vt:lpstr>Thompsonův a Stricklandův model</vt:lpstr>
      <vt:lpstr>Model podle Johnsona a Scholese</vt:lpstr>
      <vt:lpstr>Digmanův integrovaný model</vt:lpstr>
      <vt:lpstr>Robinsonův model</vt:lpstr>
      <vt:lpstr>Vize</vt:lpstr>
      <vt:lpstr>Požadavky na vizi </vt:lpstr>
      <vt:lpstr>Postup tvorby vize</vt:lpstr>
      <vt:lpstr>Mise - poslání</vt:lpstr>
      <vt:lpstr>Co by měla obsahovat mise</vt:lpstr>
      <vt:lpstr>Základní pravidla pro tvorbu mise</vt:lpstr>
      <vt:lpstr>Hodnoty podniku</vt:lpstr>
      <vt:lpstr>Příklad hodnot podniku</vt:lpstr>
      <vt:lpstr>Strategické vedení</vt:lpstr>
      <vt:lpstr>Strategická analýza externího prostředí</vt:lpstr>
      <vt:lpstr>Podstata strategické analýzy</vt:lpstr>
      <vt:lpstr>Struktura strategické analýzy</vt:lpstr>
      <vt:lpstr>Charakteristika externího prostředí </vt:lpstr>
      <vt:lpstr>Makroprostředí</vt:lpstr>
      <vt:lpstr>Prvky makroprostředí</vt:lpstr>
      <vt:lpstr>Metody analýzy makroprostředí</vt:lpstr>
      <vt:lpstr>PEST analýza</vt:lpstr>
      <vt:lpstr>PESTLE analýza</vt:lpstr>
      <vt:lpstr>STEER analýza a STEEPLED analýza</vt:lpstr>
      <vt:lpstr>LONGPEST analýza</vt:lpstr>
      <vt:lpstr>Prognózování a tvorba strategie</vt:lpstr>
      <vt:lpstr>Vymezení pojmu prognóza</vt:lpstr>
      <vt:lpstr>Faktory ovlivňující kvalitu prognózy</vt:lpstr>
      <vt:lpstr>Použitelnost prognostických metod</vt:lpstr>
      <vt:lpstr>Prognostické metody</vt:lpstr>
      <vt:lpstr>Klasifikace prognostických metod I</vt:lpstr>
      <vt:lpstr>Klasifikace prognostických metod II</vt:lpstr>
      <vt:lpstr>Kvantitativní prognostické metody</vt:lpstr>
      <vt:lpstr>Kvalitativní prognostické metody</vt:lpstr>
      <vt:lpstr>Brainstorming</vt:lpstr>
      <vt:lpstr>Metoda DELPHI</vt:lpstr>
      <vt:lpstr>Metoda scénářů</vt:lpstr>
      <vt:lpstr>Tržní prostředí</vt:lpstr>
      <vt:lpstr>Trh</vt:lpstr>
      <vt:lpstr>Odvětví</vt:lpstr>
      <vt:lpstr>Metody analýzy odvětví a trhu</vt:lpstr>
      <vt:lpstr>Metody analýzy odvětví I</vt:lpstr>
      <vt:lpstr>Metody analýzy odvětví II</vt:lpstr>
      <vt:lpstr>Porterova analýza pěti konkurenčních sil</vt:lpstr>
      <vt:lpstr>Metody analýzy odvětví III</vt:lpstr>
      <vt:lpstr>Metody analýzy odvětví IV</vt:lpstr>
      <vt:lpstr>Metody analýzy odvětví V</vt:lpstr>
      <vt:lpstr>Porterův diamant</vt:lpstr>
      <vt:lpstr>Měření trhu</vt:lpstr>
      <vt:lpstr>Metody analýzy trhu</vt:lpstr>
      <vt:lpstr>Výzkum trhu</vt:lpstr>
      <vt:lpstr>Strategické mapy</vt:lpstr>
      <vt:lpstr>Analýza globalizačních trendů</vt:lpstr>
      <vt:lpstr>Analýza strategické mezery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123</cp:revision>
  <dcterms:created xsi:type="dcterms:W3CDTF">2016-07-06T15:42:34Z</dcterms:created>
  <dcterms:modified xsi:type="dcterms:W3CDTF">2023-10-11T10:14:34Z</dcterms:modified>
</cp:coreProperties>
</file>