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518" r:id="rId3"/>
    <p:sldId id="521" r:id="rId4"/>
    <p:sldId id="522" r:id="rId5"/>
    <p:sldId id="523" r:id="rId6"/>
    <p:sldId id="524" r:id="rId7"/>
    <p:sldId id="525" r:id="rId8"/>
    <p:sldId id="526" r:id="rId9"/>
    <p:sldId id="527" r:id="rId10"/>
    <p:sldId id="528" r:id="rId11"/>
    <p:sldId id="529" r:id="rId12"/>
    <p:sldId id="530" r:id="rId13"/>
    <p:sldId id="531" r:id="rId14"/>
    <p:sldId id="532" r:id="rId15"/>
    <p:sldId id="533" r:id="rId16"/>
    <p:sldId id="534" r:id="rId17"/>
    <p:sldId id="544" r:id="rId18"/>
    <p:sldId id="545" r:id="rId19"/>
    <p:sldId id="543" r:id="rId20"/>
    <p:sldId id="535" r:id="rId21"/>
    <p:sldId id="536" r:id="rId22"/>
    <p:sldId id="537" r:id="rId23"/>
    <p:sldId id="538" r:id="rId24"/>
    <p:sldId id="539" r:id="rId25"/>
    <p:sldId id="540" r:id="rId26"/>
    <p:sldId id="541" r:id="rId27"/>
    <p:sldId id="542" r:id="rId28"/>
    <p:sldId id="293" r:id="rId2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0" d="100"/>
          <a:sy n="70" d="100"/>
        </p:scale>
        <p:origin x="118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12.04.2023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446764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621311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244239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97301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448912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2083149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2339152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309087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1257697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025655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68166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1659178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780780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9617462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3139218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9504956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0050761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6758085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651394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338101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582207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942211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076611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175134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336079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a:solidFill>
                  <a:schemeClr val="bg1"/>
                </a:solidFill>
                <a:latin typeface="Times New Roman" panose="02020603050405020304" pitchFamily="18" charset="0"/>
                <a:cs typeface="Times New Roman" panose="02020603050405020304" pitchFamily="18" charset="0"/>
              </a:rPr>
              <a:t>11. </a:t>
            </a:r>
            <a:r>
              <a:rPr lang="en-US" sz="3100" b="1" dirty="0">
                <a:solidFill>
                  <a:schemeClr val="bg1"/>
                </a:solidFill>
                <a:latin typeface="Times New Roman" panose="02020603050405020304" pitchFamily="18" charset="0"/>
                <a:cs typeface="Times New Roman" panose="02020603050405020304" pitchFamily="18" charset="0"/>
              </a:rPr>
              <a:t>Tourist attractions in the </a:t>
            </a:r>
            <a:r>
              <a:rPr lang="cs-CZ" sz="3100" b="1" dirty="0" err="1">
                <a:solidFill>
                  <a:schemeClr val="bg1"/>
                </a:solidFill>
                <a:latin typeface="Times New Roman" panose="02020603050405020304" pitchFamily="18" charset="0"/>
                <a:cs typeface="Times New Roman" panose="02020603050405020304" pitchFamily="18" charset="0"/>
              </a:rPr>
              <a:t>Africa</a:t>
            </a:r>
            <a:r>
              <a:rPr lang="pl-PL" sz="3100" b="1" dirty="0">
                <a:solidFill>
                  <a:schemeClr val="bg1"/>
                </a:solidFill>
                <a:latin typeface="Times New Roman" panose="02020603050405020304" pitchFamily="18" charset="0"/>
                <a:cs typeface="Times New Roman" panose="02020603050405020304" pitchFamily="18" charset="0"/>
              </a:rPr>
              <a:t> </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77093"/>
            <a:ext cx="4285859" cy="2449459"/>
          </a:xfrm>
          <a:prstGeom prst="rect">
            <a:avLst/>
          </a:prstGeom>
        </p:spPr>
      </p:pic>
      <p:sp>
        <p:nvSpPr>
          <p:cNvPr id="5" name="Obdélník 4">
            <a:extLst>
              <a:ext uri="{FF2B5EF4-FFF2-40B4-BE49-F238E27FC236}">
                <a16:creationId xmlns:a16="http://schemas.microsoft.com/office/drawing/2014/main" id="{03E2F8CA-C72F-467B-9C8B-EC2713E6268F}"/>
              </a:ext>
            </a:extLst>
          </p:cNvPr>
          <p:cNvSpPr/>
          <p:nvPr/>
        </p:nvSpPr>
        <p:spPr>
          <a:xfrm>
            <a:off x="6300192" y="4250649"/>
            <a:ext cx="2657779" cy="369332"/>
          </a:xfrm>
          <a:prstGeom prst="rect">
            <a:avLst/>
          </a:prstGeom>
        </p:spPr>
        <p:txBody>
          <a:bodyPr wrap="none">
            <a:spAutoFit/>
          </a:bodyPr>
          <a:lstStyle/>
          <a:p>
            <a:r>
              <a:rPr lang="cs-CZ" b="1" dirty="0"/>
              <a:t>Ing. Patrik </a:t>
            </a:r>
            <a:r>
              <a:rPr lang="cs-CZ" b="1" dirty="0" err="1"/>
              <a:t>Kajzar</a:t>
            </a:r>
            <a:r>
              <a:rPr lang="cs-CZ" b="1" dirty="0"/>
              <a:t>, Ph.D</a:t>
            </a:r>
            <a:r>
              <a:rPr lang="cs-CZ" dirty="0"/>
              <a:t>.</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Tunisia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walls of the mighty </a:t>
            </a:r>
            <a:r>
              <a:rPr lang="en-US" b="1" dirty="0"/>
              <a:t>Roman amphitheater of El </a:t>
            </a:r>
            <a:r>
              <a:rPr lang="en-US" b="1" dirty="0" err="1"/>
              <a:t>Djem</a:t>
            </a:r>
            <a:r>
              <a:rPr lang="en-US" b="1" dirty="0"/>
              <a:t> </a:t>
            </a:r>
            <a:r>
              <a:rPr lang="en-US" dirty="0"/>
              <a:t>dwarf the surrounding modern town. This incredibly well preserved Roman relic is Tunisia's big sightseeing highlight and one of the best examples of amphitheater architecture left standing in the world, reminding of Rome's once grand grip across North Africa.</a:t>
            </a:r>
            <a:endParaRPr lang="cs-CZ" dirty="0"/>
          </a:p>
          <a:p>
            <a:pPr marL="285750" indent="-285750" algn="just">
              <a:buFont typeface="Wingdings" panose="05000000000000000000" pitchFamily="2" charset="2"/>
              <a:buChar char="q"/>
            </a:pPr>
            <a:r>
              <a:rPr lang="en-US" dirty="0"/>
              <a:t>If you're looking for the picture-perfect beach escape, then the island of </a:t>
            </a:r>
            <a:r>
              <a:rPr lang="en-US" dirty="0" err="1"/>
              <a:t>Djerba</a:t>
            </a:r>
            <a:r>
              <a:rPr lang="en-US" dirty="0"/>
              <a:t> checks all the right boxes. The island town of </a:t>
            </a:r>
            <a:r>
              <a:rPr lang="en-US" b="1" dirty="0" err="1"/>
              <a:t>Houmt</a:t>
            </a:r>
            <a:r>
              <a:rPr lang="en-US" b="1" dirty="0"/>
              <a:t> Souk</a:t>
            </a:r>
            <a:r>
              <a:rPr lang="en-US" dirty="0"/>
              <a:t> is the main point of interest off the beach, with an old town district that is a muddle of whitewashed houses.</a:t>
            </a:r>
            <a:endParaRPr lang="cs-CZ" dirty="0"/>
          </a:p>
          <a:p>
            <a:pPr marL="285750" indent="-285750" algn="just">
              <a:buFont typeface="Wingdings" panose="05000000000000000000" pitchFamily="2" charset="2"/>
              <a:buChar char="q"/>
            </a:pPr>
            <a:r>
              <a:rPr lang="en-US" dirty="0"/>
              <a:t>Once Rome's major rival, </a:t>
            </a:r>
            <a:r>
              <a:rPr lang="en-US" b="1" dirty="0"/>
              <a:t>Carthage</a:t>
            </a:r>
            <a:r>
              <a:rPr lang="en-US" dirty="0"/>
              <a:t> was the city of the seafaring Phoenicians forever memorialized in the Punic Wars. The atmospheric ruins of this ancient town now sit beside the sea amid the suburbs of Tunis, a warning that even the greatest cities can be reduced to rubble</a:t>
            </a:r>
            <a:r>
              <a:rPr lang="cs-CZ" dirty="0"/>
              <a:t>, UNESCO </a:t>
            </a:r>
            <a:r>
              <a:rPr lang="cs-CZ" dirty="0" err="1"/>
              <a:t>World-Heritage-listed</a:t>
            </a:r>
            <a:r>
              <a:rPr lang="cs-CZ" dirty="0"/>
              <a:t>.</a:t>
            </a:r>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928916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Tunisia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1600" dirty="0"/>
              <a:t>Impossibly cute, and amazingly photogenic, </a:t>
            </a:r>
            <a:r>
              <a:rPr lang="en-US" sz="1600" b="1" dirty="0" err="1"/>
              <a:t>Sidi</a:t>
            </a:r>
            <a:r>
              <a:rPr lang="en-US" sz="1600" b="1" dirty="0"/>
              <a:t> </a:t>
            </a:r>
            <a:r>
              <a:rPr lang="en-US" sz="1600" b="1" dirty="0" err="1"/>
              <a:t>Bou</a:t>
            </a:r>
            <a:r>
              <a:rPr lang="en-US" sz="1600" b="1" dirty="0"/>
              <a:t> Said </a:t>
            </a:r>
            <a:r>
              <a:rPr lang="en-US" sz="1600" dirty="0"/>
              <a:t>is a clifftop village of petite dimensions that seem to have fallen off an artist's canvas. Unsurprisingly, artists have feted this little hamlet for decades. </a:t>
            </a:r>
            <a:endParaRPr lang="cs-CZ" sz="1600" dirty="0"/>
          </a:p>
          <a:p>
            <a:pPr marL="285750" indent="-285750" algn="just">
              <a:buFont typeface="Wingdings" panose="05000000000000000000" pitchFamily="2" charset="2"/>
              <a:buChar char="q"/>
            </a:pPr>
            <a:r>
              <a:rPr lang="en-US" sz="1600" dirty="0"/>
              <a:t>Tunisia's vast Sahara covers much of the country's interior, and the most beautiful corner of the desert is the field of sand dunes known as the </a:t>
            </a:r>
            <a:r>
              <a:rPr lang="en-US" sz="1600" b="1" dirty="0"/>
              <a:t>Grand Erg Oriental.</a:t>
            </a:r>
            <a:endParaRPr lang="cs-CZ" sz="1600" b="1" dirty="0"/>
          </a:p>
          <a:p>
            <a:pPr marL="285750" indent="-285750" algn="just">
              <a:buFont typeface="Wingdings" panose="05000000000000000000" pitchFamily="2" charset="2"/>
              <a:buChar char="q"/>
            </a:pPr>
            <a:r>
              <a:rPr lang="en-US" sz="1600" dirty="0"/>
              <a:t>Tunisia has no shortage of Roman ruins, but </a:t>
            </a:r>
            <a:r>
              <a:rPr lang="en-US" sz="1600" b="1" dirty="0"/>
              <a:t>Bulla </a:t>
            </a:r>
            <a:r>
              <a:rPr lang="en-US" sz="1600" b="1" dirty="0" err="1"/>
              <a:t>Regia</a:t>
            </a:r>
            <a:r>
              <a:rPr lang="en-US" sz="1600" b="1" dirty="0"/>
              <a:t> </a:t>
            </a:r>
            <a:r>
              <a:rPr lang="en-US" sz="1600" dirty="0"/>
              <a:t>near </a:t>
            </a:r>
            <a:r>
              <a:rPr lang="en-US" sz="1600" dirty="0" err="1"/>
              <a:t>Tabarka</a:t>
            </a:r>
            <a:r>
              <a:rPr lang="en-US" sz="1600" dirty="0"/>
              <a:t> is the country's most interesting and intriguing site. </a:t>
            </a:r>
            <a:endParaRPr lang="cs-CZ" sz="1600" dirty="0"/>
          </a:p>
          <a:p>
            <a:pPr marL="285750" indent="-285750" algn="just">
              <a:buFont typeface="Wingdings" panose="05000000000000000000" pitchFamily="2" charset="2"/>
              <a:buChar char="q"/>
            </a:pPr>
            <a:r>
              <a:rPr lang="en-US" sz="1600" dirty="0"/>
              <a:t>With mosques, madrassas, and tombs aplenty,</a:t>
            </a:r>
            <a:r>
              <a:rPr lang="en-US" sz="1600" b="1" dirty="0"/>
              <a:t> </a:t>
            </a:r>
            <a:r>
              <a:rPr lang="en-US" sz="1600" b="1" dirty="0" err="1"/>
              <a:t>Kairouan</a:t>
            </a:r>
            <a:r>
              <a:rPr lang="en-US" sz="1600" b="1" dirty="0"/>
              <a:t> </a:t>
            </a:r>
            <a:r>
              <a:rPr lang="en-US" sz="1600" dirty="0"/>
              <a:t>has more than its fair share of monuments as the fourth most important city for those of the Muslim faith</a:t>
            </a:r>
            <a:r>
              <a:rPr lang="cs-CZ" sz="1600" dirty="0"/>
              <a:t>.</a:t>
            </a:r>
          </a:p>
          <a:p>
            <a:pPr marL="285750" indent="-285750" algn="just">
              <a:buFont typeface="Wingdings" panose="05000000000000000000" pitchFamily="2" charset="2"/>
              <a:buChar char="q"/>
            </a:pPr>
            <a:r>
              <a:rPr lang="en-US" sz="1600" dirty="0"/>
              <a:t>The moonscape surroundings of the </a:t>
            </a:r>
            <a:r>
              <a:rPr lang="en-US" sz="1600" b="1" dirty="0" err="1"/>
              <a:t>Chott</a:t>
            </a:r>
            <a:r>
              <a:rPr lang="en-US" sz="1600" b="1" dirty="0"/>
              <a:t> el </a:t>
            </a:r>
            <a:r>
              <a:rPr lang="en-US" sz="1600" b="1" dirty="0" err="1"/>
              <a:t>Djerid</a:t>
            </a:r>
            <a:r>
              <a:rPr lang="en-US" sz="1600" b="1" dirty="0"/>
              <a:t> </a:t>
            </a:r>
            <a:r>
              <a:rPr lang="en-US" sz="1600" dirty="0"/>
              <a:t>are a storybook panorama brought to life; filled with shimmering mirages on the horizon and jigsaw puzzle pieces of blindingly white cracked land under foot. </a:t>
            </a:r>
            <a:endParaRPr lang="cs-CZ" sz="1600" dirty="0"/>
          </a:p>
          <a:p>
            <a:pPr marL="285750" indent="-285750" algn="just">
              <a:buFont typeface="Wingdings" panose="05000000000000000000" pitchFamily="2" charset="2"/>
              <a:buChar char="q"/>
            </a:pPr>
            <a:r>
              <a:rPr lang="en-US" sz="1600" b="1" dirty="0" err="1"/>
              <a:t>Hammamet</a:t>
            </a:r>
            <a:r>
              <a:rPr lang="en-US" sz="1600" dirty="0"/>
              <a:t> is all about the beach. This is Tunisia's top sun-and-sea resort; a dreamy place dotted with pristine white buildings set beside a bright blue sea.</a:t>
            </a:r>
            <a:endParaRPr lang="cs-CZ" sz="1600" dirty="0"/>
          </a:p>
          <a:p>
            <a:pPr marL="285750" indent="-285750" algn="just">
              <a:buFont typeface="Wingdings" panose="05000000000000000000" pitchFamily="2" charset="2"/>
              <a:buChar char="q"/>
            </a:pPr>
            <a:r>
              <a:rPr lang="en-US" sz="1600" dirty="0"/>
              <a:t>One of Tunisia's most photographed buildings and a film star to boot, the </a:t>
            </a:r>
            <a:r>
              <a:rPr lang="en-US" sz="1600" b="1" dirty="0" err="1"/>
              <a:t>Ribat</a:t>
            </a:r>
            <a:r>
              <a:rPr lang="en-US" sz="1600" b="1" dirty="0"/>
              <a:t> in Monastir </a:t>
            </a:r>
            <a:r>
              <a:rPr lang="en-US" sz="1600" dirty="0"/>
              <a:t>is a bulky walled and exceptionally well-preserved fort.</a:t>
            </a:r>
            <a:endParaRPr lang="cs-CZ" sz="1600" dirty="0"/>
          </a:p>
        </p:txBody>
      </p:sp>
    </p:spTree>
    <p:extLst>
      <p:ext uri="{BB962C8B-B14F-4D97-AF65-F5344CB8AC3E}">
        <p14:creationId xmlns:p14="http://schemas.microsoft.com/office/powerpoint/2010/main" val="1952823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South</a:t>
            </a:r>
            <a:r>
              <a:rPr lang="cs-CZ" dirty="0"/>
              <a:t> </a:t>
            </a:r>
            <a:r>
              <a:rPr lang="cs-CZ" dirty="0" err="1"/>
              <a:t>Africa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70099"/>
          </a:xfrm>
          <a:prstGeom prst="rect">
            <a:avLst/>
          </a:prstGeom>
        </p:spPr>
        <p:txBody>
          <a:bodyPr wrap="square">
            <a:spAutoFit/>
          </a:bodyPr>
          <a:lstStyle/>
          <a:p>
            <a:pPr marL="285750" indent="-285750" algn="just">
              <a:buFont typeface="Wingdings" panose="05000000000000000000" pitchFamily="2" charset="2"/>
              <a:buChar char="q"/>
            </a:pPr>
            <a:r>
              <a:rPr lang="en-US" sz="2000" dirty="0"/>
              <a:t>Fronted by reefs, the low-lying coastal areas of </a:t>
            </a:r>
            <a:r>
              <a:rPr lang="en-US" sz="2000" b="1" dirty="0"/>
              <a:t>South Africa's </a:t>
            </a:r>
            <a:r>
              <a:rPr lang="en-US" sz="2000" dirty="0"/>
              <a:t>land rises (with a few exceptions) into a mostly level plateau, one crisscrossed by hills, mountains and shallow valleys in the east and northeast.</a:t>
            </a:r>
          </a:p>
          <a:p>
            <a:pPr marL="285750" indent="-285750" algn="just">
              <a:buFont typeface="Wingdings" panose="05000000000000000000" pitchFamily="2" charset="2"/>
              <a:buChar char="q"/>
            </a:pPr>
            <a:r>
              <a:rPr lang="en-US" sz="2000" b="1" dirty="0"/>
              <a:t>The Drakensberg (or Dragon Mountains) </a:t>
            </a:r>
            <a:r>
              <a:rPr lang="en-US" sz="2000" dirty="0"/>
              <a:t>are the highest mountain range in Southern Africa, rising to over 11,000 </a:t>
            </a:r>
            <a:r>
              <a:rPr lang="en-US" sz="2000" dirty="0" err="1"/>
              <a:t>ft</a:t>
            </a:r>
            <a:r>
              <a:rPr lang="en-US" sz="2000" dirty="0"/>
              <a:t>) in height. South Africa's highest point, </a:t>
            </a:r>
            <a:r>
              <a:rPr lang="en-US" sz="2000" dirty="0" err="1"/>
              <a:t>Njesuthi</a:t>
            </a:r>
            <a:r>
              <a:rPr lang="en-US" sz="2000" dirty="0"/>
              <a:t> at (3,408 m) is located there.</a:t>
            </a:r>
          </a:p>
          <a:p>
            <a:pPr marL="285750" indent="-285750" algn="just">
              <a:buFont typeface="Wingdings" panose="05000000000000000000" pitchFamily="2" charset="2"/>
              <a:buChar char="q"/>
            </a:pPr>
            <a:r>
              <a:rPr lang="en-US" sz="2000" dirty="0"/>
              <a:t>Forming the northern part of the Drakensberg escarpment is the </a:t>
            </a:r>
            <a:r>
              <a:rPr lang="en-US" sz="2000" b="1" dirty="0" err="1"/>
              <a:t>Blyde</a:t>
            </a:r>
            <a:r>
              <a:rPr lang="en-US" sz="2000" b="1" dirty="0"/>
              <a:t> River Canyon,</a:t>
            </a:r>
            <a:r>
              <a:rPr lang="en-US" sz="2000" dirty="0"/>
              <a:t> one of the largest canyons on Earth at (26km) in length and (762 m) deep.</a:t>
            </a:r>
            <a:endParaRPr lang="cs-CZ" sz="2000" dirty="0"/>
          </a:p>
          <a:p>
            <a:pPr marL="285750" indent="-285750" algn="just">
              <a:buFont typeface="Wingdings" panose="05000000000000000000" pitchFamily="2" charset="2"/>
              <a:buChar char="q"/>
            </a:pPr>
            <a:r>
              <a:rPr lang="en-US" sz="2000" dirty="0"/>
              <a:t>South Africa's Kalahari Desert is part of a huge sand basin that reaches from the Orange River up to Angola, in the west to Namibia and east to Zimbabwe. </a:t>
            </a:r>
          </a:p>
        </p:txBody>
      </p:sp>
    </p:spTree>
    <p:extLst>
      <p:ext uri="{BB962C8B-B14F-4D97-AF65-F5344CB8AC3E}">
        <p14:creationId xmlns:p14="http://schemas.microsoft.com/office/powerpoint/2010/main" val="2250141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South</a:t>
            </a:r>
            <a:r>
              <a:rPr lang="cs-CZ" dirty="0"/>
              <a:t> </a:t>
            </a:r>
            <a:r>
              <a:rPr lang="cs-CZ" dirty="0" err="1"/>
              <a:t>Africa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b="1" dirty="0"/>
              <a:t>Kruger National Park </a:t>
            </a:r>
            <a:r>
              <a:rPr lang="en-US" dirty="0"/>
              <a:t>is one of the world's most famous safari parks. One of the oldest game reserves in South Africa, the park lies about a 3.5 to 4.5 hour drive from Johannesburg and offers visitors the chance to see the "Big Five": lion, leopard, buffalo, elephant, and rhino, as well as an astounding diversity of other wildlife. </a:t>
            </a:r>
            <a:endParaRPr lang="cs-CZ" dirty="0"/>
          </a:p>
          <a:p>
            <a:pPr marL="285750" indent="-285750" algn="just">
              <a:buFont typeface="Wingdings" panose="05000000000000000000" pitchFamily="2" charset="2"/>
              <a:buChar char="q"/>
            </a:pPr>
            <a:r>
              <a:rPr lang="en-US" dirty="0"/>
              <a:t>One of the planet's most breathtaking cities, </a:t>
            </a:r>
            <a:r>
              <a:rPr lang="en-US" b="1" dirty="0"/>
              <a:t>Cape Town </a:t>
            </a:r>
            <a:r>
              <a:rPr lang="en-US" dirty="0"/>
              <a:t>is, by population, the second largest settlement in South Africa. For a spectacular overview, hike to the peak of flat-topped </a:t>
            </a:r>
            <a:r>
              <a:rPr lang="en-US" b="1" dirty="0"/>
              <a:t>Table Mountain, </a:t>
            </a:r>
            <a:r>
              <a:rPr lang="en-US" dirty="0"/>
              <a:t>or glide up on the cableway. On Table Mountain's eastern slopes, the magnificent </a:t>
            </a:r>
            <a:r>
              <a:rPr lang="en-US" b="1" dirty="0" err="1"/>
              <a:t>Kirstenbosch</a:t>
            </a:r>
            <a:r>
              <a:rPr lang="en-US" b="1" dirty="0"/>
              <a:t> Botanical Gardens </a:t>
            </a:r>
            <a:r>
              <a:rPr lang="en-US" dirty="0"/>
              <a:t>lie within a UNESCO World Heritage Site. Penguins waddle along the golden beaches in </a:t>
            </a:r>
            <a:r>
              <a:rPr lang="en-US" b="1" dirty="0"/>
              <a:t>False Bay,</a:t>
            </a:r>
            <a:r>
              <a:rPr lang="en-US" dirty="0"/>
              <a:t> while south of the city, </a:t>
            </a:r>
            <a:r>
              <a:rPr lang="en-US" b="1" dirty="0"/>
              <a:t>Cape Point </a:t>
            </a:r>
            <a:r>
              <a:rPr lang="en-US" dirty="0"/>
              <a:t>is home to abundant wildlife and diverse botanical wonders. One of Cape Town's top attractions is the </a:t>
            </a:r>
            <a:r>
              <a:rPr lang="en-US" b="1" dirty="0"/>
              <a:t>Victoria and Alfred Waterfront</a:t>
            </a:r>
            <a:r>
              <a:rPr lang="en-US" dirty="0"/>
              <a:t>. </a:t>
            </a:r>
            <a:endParaRPr lang="cs-CZ" dirty="0"/>
          </a:p>
          <a:p>
            <a:pPr marL="285750" indent="-285750" algn="just">
              <a:buFont typeface="Wingdings" panose="05000000000000000000" pitchFamily="2" charset="2"/>
              <a:buChar char="q"/>
            </a:pPr>
            <a:r>
              <a:rPr lang="en-US" dirty="0"/>
              <a:t>A merger of South Africa's </a:t>
            </a:r>
            <a:r>
              <a:rPr lang="en-US" b="1" dirty="0"/>
              <a:t>Kalahari Gemsbok National Park </a:t>
            </a:r>
            <a:r>
              <a:rPr lang="en-US" dirty="0"/>
              <a:t>and Botswana's Gemsbok National Park, the </a:t>
            </a:r>
            <a:r>
              <a:rPr lang="en-US" dirty="0" err="1"/>
              <a:t>Kgalagadi</a:t>
            </a:r>
            <a:r>
              <a:rPr lang="en-US" dirty="0"/>
              <a:t> </a:t>
            </a:r>
            <a:r>
              <a:rPr lang="en-US" dirty="0" err="1"/>
              <a:t>Transfrontier</a:t>
            </a:r>
            <a:r>
              <a:rPr lang="en-US" dirty="0"/>
              <a:t> Park is one of the largest wilderness areas in the world. </a:t>
            </a:r>
            <a:endParaRPr lang="cs-CZ" dirty="0"/>
          </a:p>
        </p:txBody>
      </p:sp>
    </p:spTree>
    <p:extLst>
      <p:ext uri="{BB962C8B-B14F-4D97-AF65-F5344CB8AC3E}">
        <p14:creationId xmlns:p14="http://schemas.microsoft.com/office/powerpoint/2010/main" val="1399894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South</a:t>
            </a:r>
            <a:r>
              <a:rPr lang="cs-CZ" dirty="0"/>
              <a:t> </a:t>
            </a:r>
            <a:r>
              <a:rPr lang="cs-CZ" dirty="0" err="1"/>
              <a:t>Africa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693319"/>
          </a:xfrm>
          <a:prstGeom prst="rect">
            <a:avLst/>
          </a:prstGeom>
        </p:spPr>
        <p:txBody>
          <a:bodyPr wrap="square">
            <a:spAutoFit/>
          </a:bodyPr>
          <a:lstStyle/>
          <a:p>
            <a:pPr marL="285750" indent="-285750" algn="just">
              <a:buFont typeface="Wingdings" panose="05000000000000000000" pitchFamily="2" charset="2"/>
              <a:buChar char="q"/>
            </a:pPr>
            <a:r>
              <a:rPr lang="en-US" b="1" dirty="0"/>
              <a:t>Stellenbosch </a:t>
            </a:r>
            <a:r>
              <a:rPr lang="en-US" dirty="0"/>
              <a:t>is one of the most picturesque towns in South Africa. A mosaic of farms, old oak trees, and white-washed Cape Dutch dwellings, Stellenbosch is one of the best preserved towns from the era of the Dutch East India Company.</a:t>
            </a:r>
            <a:endParaRPr lang="cs-CZ" dirty="0"/>
          </a:p>
          <a:p>
            <a:pPr marL="285750" indent="-285750" algn="just">
              <a:buFont typeface="Wingdings" panose="05000000000000000000" pitchFamily="2" charset="2"/>
              <a:buChar char="q"/>
            </a:pPr>
            <a:r>
              <a:rPr lang="en-US" dirty="0"/>
              <a:t>The spectacular Drakensberg, meaning "Dragon Mountains," is one of the most popular vacation destinations in South Africa and home to the country's highest peaks. The region encompasses the World Heritage-listed </a:t>
            </a:r>
            <a:r>
              <a:rPr lang="en-US" b="1" dirty="0"/>
              <a:t>uKhahlamba-Drakensberg Park</a:t>
            </a:r>
            <a:r>
              <a:rPr lang="en-US" dirty="0"/>
              <a:t>, a region of jaw-dropping beauty with jagged basalt buttresses and San rock art, and </a:t>
            </a:r>
            <a:r>
              <a:rPr lang="en-US" b="1" dirty="0"/>
              <a:t>Royal Natal National Park</a:t>
            </a:r>
            <a:r>
              <a:rPr lang="en-US" dirty="0"/>
              <a:t>, home to the awe-inspiring </a:t>
            </a:r>
            <a:r>
              <a:rPr lang="en-US" b="1" dirty="0"/>
              <a:t>Amphitheatre, </a:t>
            </a:r>
            <a:r>
              <a:rPr lang="en-US" dirty="0"/>
              <a:t>a magnificent cliff face and source of South Africa's main rivers. The </a:t>
            </a:r>
            <a:r>
              <a:rPr lang="en-US" b="1" dirty="0"/>
              <a:t>Giant's Castle Game Reserve</a:t>
            </a:r>
            <a:r>
              <a:rPr lang="en-US" dirty="0"/>
              <a:t> in the region protects large herds of eland.</a:t>
            </a:r>
            <a:endParaRPr lang="cs-CZ" dirty="0"/>
          </a:p>
          <a:p>
            <a:pPr marL="285750" indent="-285750" algn="just">
              <a:buFont typeface="Wingdings" panose="05000000000000000000" pitchFamily="2" charset="2"/>
              <a:buChar char="q"/>
            </a:pPr>
            <a:r>
              <a:rPr lang="en-US" dirty="0"/>
              <a:t>Along the country's southeast coast, the </a:t>
            </a:r>
            <a:r>
              <a:rPr lang="en-US" b="1" dirty="0"/>
              <a:t>Garden Route </a:t>
            </a:r>
            <a:r>
              <a:rPr lang="en-US" dirty="0"/>
              <a:t>runs for about 200 kilometers through some of South Africa's most breathtaking coastal scenery. The route stretches along the Indian Ocean from </a:t>
            </a:r>
            <a:r>
              <a:rPr lang="en-US" dirty="0" err="1"/>
              <a:t>Mossel</a:t>
            </a:r>
            <a:r>
              <a:rPr lang="en-US" dirty="0"/>
              <a:t> Bay, in the Western Cape, to the Storms River, in the Eastern Cape. </a:t>
            </a:r>
            <a:endParaRPr lang="cs-CZ" dirty="0"/>
          </a:p>
        </p:txBody>
      </p:sp>
    </p:spTree>
    <p:extLst>
      <p:ext uri="{BB962C8B-B14F-4D97-AF65-F5344CB8AC3E}">
        <p14:creationId xmlns:p14="http://schemas.microsoft.com/office/powerpoint/2010/main" val="4025083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South</a:t>
            </a:r>
            <a:r>
              <a:rPr lang="cs-CZ" dirty="0"/>
              <a:t> </a:t>
            </a:r>
            <a:r>
              <a:rPr lang="cs-CZ" dirty="0" err="1"/>
              <a:t>Africa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416320"/>
          </a:xfrm>
          <a:prstGeom prst="rect">
            <a:avLst/>
          </a:prstGeom>
        </p:spPr>
        <p:txBody>
          <a:bodyPr wrap="square">
            <a:spAutoFit/>
          </a:bodyPr>
          <a:lstStyle/>
          <a:p>
            <a:pPr marL="285750" indent="-285750" algn="just">
              <a:buFont typeface="Wingdings" panose="05000000000000000000" pitchFamily="2" charset="2"/>
              <a:buChar char="q"/>
            </a:pPr>
            <a:r>
              <a:rPr lang="en-US" dirty="0"/>
              <a:t>Beautiful </a:t>
            </a:r>
            <a:r>
              <a:rPr lang="en-US" b="1" dirty="0" err="1"/>
              <a:t>Blyde</a:t>
            </a:r>
            <a:r>
              <a:rPr lang="en-US" b="1" dirty="0"/>
              <a:t> River Canyon Nature Reserve </a:t>
            </a:r>
            <a:r>
              <a:rPr lang="en-US" dirty="0"/>
              <a:t>(also called </a:t>
            </a:r>
            <a:r>
              <a:rPr lang="en-US" dirty="0" err="1"/>
              <a:t>Motlatse</a:t>
            </a:r>
            <a:r>
              <a:rPr lang="en-US" dirty="0"/>
              <a:t> River Canyon) is a favorite stop on the drive between Johannesburg and Kruger National Park. The park is home to Africa's second largest canyon as well as a rich diversity of wildlife and plants.</a:t>
            </a:r>
            <a:endParaRPr lang="cs-CZ" dirty="0"/>
          </a:p>
          <a:p>
            <a:pPr marL="285750" indent="-285750" algn="just">
              <a:buFont typeface="Wingdings" panose="05000000000000000000" pitchFamily="2" charset="2"/>
              <a:buChar char="q"/>
            </a:pPr>
            <a:r>
              <a:rPr lang="en-US" dirty="0"/>
              <a:t>Climb into a thick iron cage, plunge into the ocean, and come face-to-face with a great white shark. Cape Town tour operators organize shark cage dives to areas such as </a:t>
            </a:r>
            <a:r>
              <a:rPr lang="en-US" b="1" dirty="0"/>
              <a:t>Simon's Town</a:t>
            </a:r>
            <a:r>
              <a:rPr lang="en-US" dirty="0"/>
              <a:t>, </a:t>
            </a:r>
            <a:r>
              <a:rPr lang="en-US" b="1" dirty="0"/>
              <a:t>Seal Island</a:t>
            </a:r>
            <a:r>
              <a:rPr lang="en-US" dirty="0"/>
              <a:t>, </a:t>
            </a:r>
            <a:r>
              <a:rPr lang="en-US" b="1" dirty="0"/>
              <a:t>Dyer Island</a:t>
            </a:r>
            <a:r>
              <a:rPr lang="en-US" dirty="0"/>
              <a:t>, </a:t>
            </a:r>
            <a:r>
              <a:rPr lang="en-US" b="1" dirty="0" err="1"/>
              <a:t>Mossel</a:t>
            </a:r>
            <a:r>
              <a:rPr lang="en-US" b="1" dirty="0"/>
              <a:t> Bay, </a:t>
            </a:r>
            <a:r>
              <a:rPr lang="en-US" dirty="0"/>
              <a:t>and</a:t>
            </a:r>
            <a:r>
              <a:rPr lang="en-US" b="1" dirty="0"/>
              <a:t> </a:t>
            </a:r>
            <a:r>
              <a:rPr lang="en-US" b="1" dirty="0" err="1"/>
              <a:t>Gansbaai</a:t>
            </a:r>
            <a:r>
              <a:rPr lang="en-US" b="1" dirty="0"/>
              <a:t>, </a:t>
            </a:r>
            <a:r>
              <a:rPr lang="en-US" dirty="0"/>
              <a:t>the self-proclaimed "Great White Shark Capital of the World." Trips can also be arranged out of </a:t>
            </a:r>
            <a:r>
              <a:rPr lang="en-US" b="1" dirty="0"/>
              <a:t>Durban</a:t>
            </a:r>
            <a:r>
              <a:rPr lang="en-US" dirty="0"/>
              <a:t> and </a:t>
            </a:r>
            <a:r>
              <a:rPr lang="en-US" b="1" dirty="0"/>
              <a:t>Rocky Bay</a:t>
            </a:r>
            <a:r>
              <a:rPr lang="cs-CZ" b="1" dirty="0"/>
              <a:t>.</a:t>
            </a:r>
          </a:p>
          <a:p>
            <a:pPr marL="285750" indent="-285750" algn="just">
              <a:buFont typeface="Wingdings" panose="05000000000000000000" pitchFamily="2" charset="2"/>
              <a:buChar char="q"/>
            </a:pPr>
            <a:r>
              <a:rPr lang="en-US" dirty="0"/>
              <a:t>Durban's sweeping waterfront promenade, the Golden Mile, is a legendary tourist magnet and a great starting point for a tour of the city. Besides the beach scene, top attractions along this stretch include </a:t>
            </a:r>
            <a:r>
              <a:rPr lang="en-US" b="1" dirty="0" err="1"/>
              <a:t>uShaka</a:t>
            </a:r>
            <a:r>
              <a:rPr lang="en-US" b="1" dirty="0"/>
              <a:t> Marine World</a:t>
            </a:r>
            <a:r>
              <a:rPr lang="en-US" dirty="0"/>
              <a:t>, a wonderland of sea-themed attractions; </a:t>
            </a:r>
            <a:r>
              <a:rPr lang="en-US" b="1" dirty="0"/>
              <a:t>Moses </a:t>
            </a:r>
            <a:r>
              <a:rPr lang="en-US" b="1" dirty="0" err="1"/>
              <a:t>Mabhida</a:t>
            </a:r>
            <a:r>
              <a:rPr lang="en-US" b="1" dirty="0"/>
              <a:t> Stadium</a:t>
            </a:r>
            <a:r>
              <a:rPr lang="en-US" dirty="0"/>
              <a:t>; and </a:t>
            </a:r>
            <a:r>
              <a:rPr lang="en-US" b="1" dirty="0"/>
              <a:t>Mini Town</a:t>
            </a:r>
            <a:r>
              <a:rPr lang="en-US" dirty="0"/>
              <a:t>, a tiny replica of Durban with a miniature rail network, airport, and harbor scene.</a:t>
            </a:r>
            <a:endParaRPr lang="cs-CZ" dirty="0"/>
          </a:p>
        </p:txBody>
      </p:sp>
    </p:spTree>
    <p:extLst>
      <p:ext uri="{BB962C8B-B14F-4D97-AF65-F5344CB8AC3E}">
        <p14:creationId xmlns:p14="http://schemas.microsoft.com/office/powerpoint/2010/main" val="1763365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Kenya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093428"/>
          </a:xfrm>
          <a:prstGeom prst="rect">
            <a:avLst/>
          </a:prstGeom>
        </p:spPr>
        <p:txBody>
          <a:bodyPr wrap="square">
            <a:spAutoFit/>
          </a:bodyPr>
          <a:lstStyle/>
          <a:p>
            <a:pPr marL="285750" indent="-285750" algn="just">
              <a:buFont typeface="Wingdings" panose="05000000000000000000" pitchFamily="2" charset="2"/>
              <a:buChar char="q"/>
            </a:pPr>
            <a:r>
              <a:rPr lang="en-US" sz="2000" dirty="0"/>
              <a:t>From its Indian Ocean coastline, </a:t>
            </a:r>
            <a:r>
              <a:rPr lang="en-US" sz="2000" b="1" dirty="0"/>
              <a:t>Kenya's flat </a:t>
            </a:r>
            <a:r>
              <a:rPr lang="en-US" sz="2000" dirty="0"/>
              <a:t>land rises into central highlands. Those highlands are the site of the country's highest point; Mount Kenya, standing at 5,199 m </a:t>
            </a:r>
            <a:endParaRPr lang="cs-CZ" sz="2000" dirty="0"/>
          </a:p>
          <a:p>
            <a:pPr marL="285750" indent="-285750" algn="just">
              <a:buFont typeface="Wingdings" panose="05000000000000000000" pitchFamily="2" charset="2"/>
              <a:buChar char="q"/>
            </a:pPr>
            <a:r>
              <a:rPr lang="en-US" sz="2000" dirty="0"/>
              <a:t>The Kenyan highlands are bisected by the </a:t>
            </a:r>
            <a:r>
              <a:rPr lang="en-US" sz="2000" b="1" dirty="0"/>
              <a:t>Great Rift Valley</a:t>
            </a:r>
            <a:r>
              <a:rPr lang="en-US" sz="2000" dirty="0"/>
              <a:t>; a valley that divides Kenya down the length of the entire country. It contains all but uninhabitable desert, flat arid plains, steep cliffs and slopes, and in some areas, very fertile farmland. </a:t>
            </a:r>
            <a:endParaRPr lang="cs-CZ" sz="2000" dirty="0"/>
          </a:p>
          <a:p>
            <a:pPr marL="285750" indent="-285750" algn="just">
              <a:buFont typeface="Wingdings" panose="05000000000000000000" pitchFamily="2" charset="2"/>
              <a:buChar char="q"/>
            </a:pPr>
            <a:r>
              <a:rPr lang="en-US" sz="2000" dirty="0"/>
              <a:t>In the Rift Valley there are some active and semi-active volcanoes, along with numerous hot springs. Also found in the valley are a string of alkaline lakes including </a:t>
            </a:r>
            <a:r>
              <a:rPr lang="en-US" sz="2000" b="1" dirty="0"/>
              <a:t>Lake Turkana </a:t>
            </a:r>
            <a:r>
              <a:rPr lang="en-US" sz="2000" dirty="0"/>
              <a:t>(formerly Lake Rudolf), the world's largest permanent desert lake and the world's largest alkaline lake. </a:t>
            </a:r>
            <a:endParaRPr lang="cs-CZ" sz="2000" dirty="0"/>
          </a:p>
          <a:p>
            <a:pPr marL="285750" indent="-285750" algn="just">
              <a:buFont typeface="Wingdings" panose="05000000000000000000" pitchFamily="2" charset="2"/>
              <a:buChar char="q"/>
            </a:pPr>
            <a:r>
              <a:rPr lang="cs-CZ" sz="2000" dirty="0" err="1"/>
              <a:t>Additional</a:t>
            </a:r>
            <a:r>
              <a:rPr lang="cs-CZ" sz="2000" dirty="0"/>
              <a:t> </a:t>
            </a:r>
            <a:r>
              <a:rPr lang="cs-CZ" sz="2000" dirty="0" err="1"/>
              <a:t>lakes</a:t>
            </a:r>
            <a:r>
              <a:rPr lang="cs-CZ" sz="2000" dirty="0"/>
              <a:t> </a:t>
            </a:r>
            <a:r>
              <a:rPr lang="cs-CZ" sz="2000" dirty="0" err="1"/>
              <a:t>across</a:t>
            </a:r>
            <a:r>
              <a:rPr lang="cs-CZ" sz="2000" dirty="0"/>
              <a:t> </a:t>
            </a:r>
            <a:r>
              <a:rPr lang="cs-CZ" sz="2000" dirty="0" err="1"/>
              <a:t>the</a:t>
            </a:r>
            <a:r>
              <a:rPr lang="cs-CZ" sz="2000" dirty="0"/>
              <a:t> </a:t>
            </a:r>
            <a:r>
              <a:rPr lang="cs-CZ" sz="2000" dirty="0" err="1"/>
              <a:t>valley</a:t>
            </a:r>
            <a:r>
              <a:rPr lang="cs-CZ" sz="2000" dirty="0"/>
              <a:t> </a:t>
            </a:r>
            <a:r>
              <a:rPr lang="cs-CZ" sz="2000" dirty="0" err="1"/>
              <a:t>include</a:t>
            </a:r>
            <a:r>
              <a:rPr lang="cs-CZ" sz="2000" dirty="0"/>
              <a:t> </a:t>
            </a:r>
            <a:r>
              <a:rPr lang="cs-CZ" sz="2000" b="1" dirty="0" err="1"/>
              <a:t>Lake</a:t>
            </a:r>
            <a:r>
              <a:rPr lang="cs-CZ" sz="2000" b="1" dirty="0"/>
              <a:t> </a:t>
            </a:r>
            <a:r>
              <a:rPr lang="cs-CZ" sz="2000" b="1" dirty="0" err="1"/>
              <a:t>Baringo</a:t>
            </a:r>
            <a:r>
              <a:rPr lang="cs-CZ" sz="2000" b="1" dirty="0"/>
              <a:t>, </a:t>
            </a:r>
            <a:r>
              <a:rPr lang="cs-CZ" sz="2000" b="1" dirty="0" err="1"/>
              <a:t>Lake</a:t>
            </a:r>
            <a:r>
              <a:rPr lang="cs-CZ" sz="2000" b="1" dirty="0"/>
              <a:t> </a:t>
            </a:r>
            <a:r>
              <a:rPr lang="cs-CZ" sz="2000" b="1" dirty="0" err="1"/>
              <a:t>Bogoria</a:t>
            </a:r>
            <a:r>
              <a:rPr lang="cs-CZ" sz="2000" b="1" dirty="0"/>
              <a:t>, </a:t>
            </a:r>
            <a:r>
              <a:rPr lang="cs-CZ" sz="2000" b="1" dirty="0" err="1"/>
              <a:t>Lake</a:t>
            </a:r>
            <a:r>
              <a:rPr lang="cs-CZ" sz="2000" b="1" dirty="0"/>
              <a:t> </a:t>
            </a:r>
            <a:r>
              <a:rPr lang="cs-CZ" sz="2000" b="1" dirty="0" err="1"/>
              <a:t>Nakuru</a:t>
            </a:r>
            <a:r>
              <a:rPr lang="cs-CZ" sz="2000" b="1" dirty="0"/>
              <a:t>, </a:t>
            </a:r>
            <a:r>
              <a:rPr lang="cs-CZ" sz="2000" b="1" dirty="0" err="1"/>
              <a:t>Lake</a:t>
            </a:r>
            <a:r>
              <a:rPr lang="cs-CZ" sz="2000" b="1" dirty="0"/>
              <a:t> </a:t>
            </a:r>
            <a:r>
              <a:rPr lang="cs-CZ" sz="2000" b="1" dirty="0" err="1"/>
              <a:t>Elementaita</a:t>
            </a:r>
            <a:r>
              <a:rPr lang="cs-CZ" sz="2000" b="1" dirty="0"/>
              <a:t>, </a:t>
            </a:r>
            <a:r>
              <a:rPr lang="cs-CZ" sz="2000" b="1" dirty="0" err="1"/>
              <a:t>Lake</a:t>
            </a:r>
            <a:r>
              <a:rPr lang="cs-CZ" sz="2000" b="1" dirty="0"/>
              <a:t> </a:t>
            </a:r>
            <a:r>
              <a:rPr lang="cs-CZ" sz="2000" b="1" dirty="0" err="1"/>
              <a:t>Naivasha</a:t>
            </a:r>
            <a:r>
              <a:rPr lang="cs-CZ" sz="2000" b="1" dirty="0"/>
              <a:t>, and </a:t>
            </a:r>
            <a:r>
              <a:rPr lang="cs-CZ" sz="2000" b="1" dirty="0" err="1"/>
              <a:t>Lake</a:t>
            </a:r>
            <a:r>
              <a:rPr lang="cs-CZ" sz="2000" b="1" dirty="0"/>
              <a:t> </a:t>
            </a:r>
            <a:r>
              <a:rPr lang="cs-CZ" sz="2000" b="1" dirty="0" err="1"/>
              <a:t>Magadi</a:t>
            </a:r>
            <a:r>
              <a:rPr lang="cs-CZ" sz="2000" b="1" dirty="0"/>
              <a:t> </a:t>
            </a:r>
            <a:r>
              <a:rPr lang="cs-CZ" sz="2000" dirty="0"/>
              <a:t>in </a:t>
            </a:r>
            <a:r>
              <a:rPr lang="cs-CZ" sz="2000" dirty="0" err="1"/>
              <a:t>the</a:t>
            </a:r>
            <a:r>
              <a:rPr lang="cs-CZ" sz="2000" dirty="0"/>
              <a:t> far </a:t>
            </a:r>
            <a:r>
              <a:rPr lang="cs-CZ" sz="2000" dirty="0" err="1"/>
              <a:t>south</a:t>
            </a:r>
            <a:r>
              <a:rPr lang="cs-CZ" sz="2000" dirty="0"/>
              <a:t>.</a:t>
            </a:r>
          </a:p>
          <a:p>
            <a:pPr marL="285750" indent="-285750" algn="just">
              <a:buFont typeface="Wingdings" panose="05000000000000000000" pitchFamily="2" charset="2"/>
              <a:buChar char="q"/>
            </a:pPr>
            <a:endParaRPr lang="en-US" sz="2000" dirty="0"/>
          </a:p>
        </p:txBody>
      </p:sp>
    </p:spTree>
    <p:extLst>
      <p:ext uri="{BB962C8B-B14F-4D97-AF65-F5344CB8AC3E}">
        <p14:creationId xmlns:p14="http://schemas.microsoft.com/office/powerpoint/2010/main" val="2429410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Kenya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4247317"/>
          </a:xfrm>
          <a:prstGeom prst="rect">
            <a:avLst/>
          </a:prstGeom>
        </p:spPr>
        <p:txBody>
          <a:bodyPr wrap="square">
            <a:spAutoFit/>
          </a:bodyPr>
          <a:lstStyle/>
          <a:p>
            <a:pPr marL="285750" indent="-285750" algn="just">
              <a:buFont typeface="Wingdings" panose="05000000000000000000" pitchFamily="2" charset="2"/>
              <a:buChar char="q"/>
            </a:pPr>
            <a:r>
              <a:rPr lang="en-US" b="1" dirty="0" err="1"/>
              <a:t>Maasai</a:t>
            </a:r>
            <a:r>
              <a:rPr lang="en-US" b="1" dirty="0"/>
              <a:t> Mara </a:t>
            </a:r>
            <a:r>
              <a:rPr lang="en-US" dirty="0"/>
              <a:t>is one of the world's most magnificent game reserves. Bordering Tanzania, the Mara is the northern extension of the Serengeti and forms a wildlife corridor between the two countries.</a:t>
            </a:r>
            <a:endParaRPr lang="cs-CZ" dirty="0"/>
          </a:p>
          <a:p>
            <a:pPr marL="285750" indent="-285750" algn="just">
              <a:buFont typeface="Wingdings" panose="05000000000000000000" pitchFamily="2" charset="2"/>
              <a:buChar char="q"/>
            </a:pPr>
            <a:r>
              <a:rPr lang="en-US" dirty="0"/>
              <a:t>Crowned by Mount Kilimanjaro, Africa's highest peak, </a:t>
            </a:r>
            <a:r>
              <a:rPr lang="en-US" b="1" dirty="0" err="1"/>
              <a:t>Amboseli</a:t>
            </a:r>
            <a:r>
              <a:rPr lang="en-US" b="1" dirty="0"/>
              <a:t> National Reserve </a:t>
            </a:r>
            <a:r>
              <a:rPr lang="en-US" dirty="0"/>
              <a:t>is one of Kenya's most popular tourist parks. The name "</a:t>
            </a:r>
            <a:r>
              <a:rPr lang="en-US" dirty="0" err="1"/>
              <a:t>Amboseli</a:t>
            </a:r>
            <a:r>
              <a:rPr lang="en-US" dirty="0"/>
              <a:t>" comes from a </a:t>
            </a:r>
            <a:r>
              <a:rPr lang="en-US" dirty="0" err="1"/>
              <a:t>Maasai</a:t>
            </a:r>
            <a:r>
              <a:rPr lang="en-US" dirty="0"/>
              <a:t> word meaning "salty dust", an apt description for the park's parched conditions. </a:t>
            </a:r>
            <a:endParaRPr lang="cs-CZ" dirty="0"/>
          </a:p>
          <a:p>
            <a:pPr marL="285750" indent="-285750" algn="just">
              <a:buFont typeface="Wingdings" panose="05000000000000000000" pitchFamily="2" charset="2"/>
              <a:buChar char="q"/>
            </a:pPr>
            <a:r>
              <a:rPr lang="en-US" b="1" dirty="0"/>
              <a:t>Kenya's largest park, </a:t>
            </a:r>
            <a:r>
              <a:rPr lang="en-US" dirty="0" err="1"/>
              <a:t>Tsavo</a:t>
            </a:r>
            <a:r>
              <a:rPr lang="en-US" dirty="0"/>
              <a:t>, is sliced in two; </a:t>
            </a:r>
            <a:r>
              <a:rPr lang="en-US" dirty="0" err="1"/>
              <a:t>Tsavo</a:t>
            </a:r>
            <a:r>
              <a:rPr lang="en-US" dirty="0"/>
              <a:t> West and </a:t>
            </a:r>
            <a:r>
              <a:rPr lang="en-US" dirty="0" err="1"/>
              <a:t>Tsavo</a:t>
            </a:r>
            <a:r>
              <a:rPr lang="en-US" dirty="0"/>
              <a:t> East. Together these parks comprise four percent of the country's total area and encompass rivers, waterfalls, savannah, volcanic hills, a massive lava-rock plateau, and an impressive diversity of wildlife.</a:t>
            </a:r>
            <a:endParaRPr lang="cs-CZ" dirty="0"/>
          </a:p>
          <a:p>
            <a:pPr marL="285750" indent="-285750" algn="just">
              <a:buFont typeface="Wingdings" panose="05000000000000000000" pitchFamily="2" charset="2"/>
              <a:buChar char="q"/>
            </a:pPr>
            <a:r>
              <a:rPr lang="en-US" dirty="0"/>
              <a:t>On the banks of the palm-lined </a:t>
            </a:r>
            <a:r>
              <a:rPr lang="en-US" b="1" dirty="0" err="1"/>
              <a:t>Ewaso</a:t>
            </a:r>
            <a:r>
              <a:rPr lang="en-US" b="1" dirty="0"/>
              <a:t> </a:t>
            </a:r>
            <a:r>
              <a:rPr lang="en-US" b="1" dirty="0" err="1"/>
              <a:t>Nyiro</a:t>
            </a:r>
            <a:r>
              <a:rPr lang="en-US" b="1" dirty="0"/>
              <a:t> River, Samburu, Buffalo Springs, and Shaba </a:t>
            </a:r>
            <a:r>
              <a:rPr lang="en-US" dirty="0"/>
              <a:t>Reserves lie in an arid region in the remote north of Kenya. </a:t>
            </a:r>
            <a:endParaRPr lang="cs-CZ" dirty="0"/>
          </a:p>
          <a:p>
            <a:pPr marL="285750" indent="-285750" algn="just">
              <a:buFont typeface="Wingdings" panose="05000000000000000000" pitchFamily="2" charset="2"/>
              <a:buChar char="q"/>
            </a:pPr>
            <a:r>
              <a:rPr lang="en-US" b="1" dirty="0"/>
              <a:t>Lake </a:t>
            </a:r>
            <a:r>
              <a:rPr lang="en-US" b="1" dirty="0" err="1"/>
              <a:t>Nakuru</a:t>
            </a:r>
            <a:r>
              <a:rPr lang="en-US" b="1" dirty="0"/>
              <a:t> National Park, </a:t>
            </a:r>
            <a:r>
              <a:rPr lang="en-US" dirty="0"/>
              <a:t>in Central Kenya, is famous for its huge flocks of pink flamingoes. The birds throng on Lake </a:t>
            </a:r>
            <a:r>
              <a:rPr lang="en-US" dirty="0" err="1"/>
              <a:t>Nakuru</a:t>
            </a:r>
            <a:r>
              <a:rPr lang="en-US" dirty="0"/>
              <a:t> itself, one of the Rift Valley soda lakes that comprises almost a third of the park's area.</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2676291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Kenya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4031873"/>
          </a:xfrm>
          <a:prstGeom prst="rect">
            <a:avLst/>
          </a:prstGeom>
        </p:spPr>
        <p:txBody>
          <a:bodyPr wrap="square">
            <a:spAutoFit/>
          </a:bodyPr>
          <a:lstStyle/>
          <a:p>
            <a:pPr marL="285750" indent="-285750" algn="just">
              <a:buFont typeface="Wingdings" panose="05000000000000000000" pitchFamily="2" charset="2"/>
              <a:buChar char="q"/>
            </a:pPr>
            <a:r>
              <a:rPr lang="en-US" sz="1700" dirty="0"/>
              <a:t>The small island of </a:t>
            </a:r>
            <a:r>
              <a:rPr lang="en-US" sz="1700" b="1" dirty="0" err="1"/>
              <a:t>Lamu</a:t>
            </a:r>
            <a:r>
              <a:rPr lang="en-US" sz="1700" b="1" dirty="0"/>
              <a:t>, </a:t>
            </a:r>
            <a:r>
              <a:rPr lang="en-US" sz="1700" dirty="0"/>
              <a:t>northeast of Mombasa, oozes old world charm. A UNESCO World Heritage Site, </a:t>
            </a:r>
            <a:r>
              <a:rPr lang="en-US" sz="1700" dirty="0" err="1"/>
              <a:t>Lamu</a:t>
            </a:r>
            <a:r>
              <a:rPr lang="en-US" sz="1700" dirty="0"/>
              <a:t> Old Town is Kenya's oldest continually inhabited settlement with origins dating back to the 12th century.</a:t>
            </a:r>
            <a:endParaRPr lang="cs-CZ" sz="1700" dirty="0"/>
          </a:p>
          <a:p>
            <a:pPr marL="285750" indent="-285750" algn="just">
              <a:buFont typeface="Wingdings" panose="05000000000000000000" pitchFamily="2" charset="2"/>
              <a:buChar char="q"/>
            </a:pPr>
            <a:r>
              <a:rPr lang="en-US" sz="1700" dirty="0"/>
              <a:t>A haven for birders, </a:t>
            </a:r>
            <a:r>
              <a:rPr lang="en-US" sz="1700" b="1" dirty="0"/>
              <a:t>Lake </a:t>
            </a:r>
            <a:r>
              <a:rPr lang="en-US" sz="1700" b="1" dirty="0" err="1"/>
              <a:t>Naivasha</a:t>
            </a:r>
            <a:r>
              <a:rPr lang="en-US" sz="1700" b="1" dirty="0"/>
              <a:t> </a:t>
            </a:r>
            <a:r>
              <a:rPr lang="en-US" sz="1700" dirty="0"/>
              <a:t>lies at the highest point of the Great Rift Valley and has been known to shrink considerably in times of extreme drought. </a:t>
            </a:r>
            <a:endParaRPr lang="cs-CZ" sz="1700" dirty="0"/>
          </a:p>
          <a:p>
            <a:pPr marL="285750" indent="-285750" algn="just">
              <a:buFont typeface="Wingdings" panose="05000000000000000000" pitchFamily="2" charset="2"/>
              <a:buChar char="q"/>
            </a:pPr>
            <a:r>
              <a:rPr lang="en-US" sz="1700" dirty="0"/>
              <a:t>Kenya's capital and largest city, </a:t>
            </a:r>
            <a:r>
              <a:rPr lang="en-US" sz="1700" b="1" dirty="0"/>
              <a:t>Nairobi, </a:t>
            </a:r>
            <a:r>
              <a:rPr lang="en-US" sz="1700" dirty="0"/>
              <a:t>is legendary for its colorful colonial history. It was once the capital of British East Africa, luring settlers who came here to stake their fortune in the coffee and tea industries. Kenya's second largest city and biggest port, </a:t>
            </a:r>
            <a:r>
              <a:rPr lang="en-US" sz="1700" b="1" dirty="0"/>
              <a:t>Mombasa </a:t>
            </a:r>
            <a:r>
              <a:rPr lang="en-US" sz="1700" dirty="0"/>
              <a:t>is a multicultural tourist magnet. British, Portuguese, Arab, Indian, and Asian immigrants add to the rich cultural mix and their influence is evident in the architecture as well as the many different types of cuisine. </a:t>
            </a:r>
            <a:endParaRPr lang="cs-CZ" sz="1700" dirty="0"/>
          </a:p>
          <a:p>
            <a:pPr marL="285750" indent="-285750" algn="just">
              <a:buFont typeface="Wingdings" panose="05000000000000000000" pitchFamily="2" charset="2"/>
              <a:buChar char="q"/>
            </a:pPr>
            <a:r>
              <a:rPr lang="en-US" sz="1700" dirty="0"/>
              <a:t>North of Mombasa on the Kenyan coast, </a:t>
            </a:r>
            <a:r>
              <a:rPr lang="en-US" sz="1700" dirty="0" err="1"/>
              <a:t>Malindi</a:t>
            </a:r>
            <a:r>
              <a:rPr lang="en-US" sz="1700" dirty="0"/>
              <a:t> is a beach resort popular with European visitors. In the Central Highlands, east of the Great Rift Valley, </a:t>
            </a:r>
            <a:r>
              <a:rPr lang="en-US" sz="1700" b="1" dirty="0"/>
              <a:t>Mount Kenya National Park</a:t>
            </a:r>
            <a:r>
              <a:rPr lang="en-US" sz="1700" dirty="0"/>
              <a:t> is a UNESCO World Heritage Site encompassing the country's namesake highest mountain at 5,199 m and providing the rare sight of equatorial snow.</a:t>
            </a:r>
            <a:endParaRPr lang="cs-CZ" sz="1700"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1091416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Madagascar</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000" dirty="0"/>
              <a:t>A steep, narrow escarpment runs along </a:t>
            </a:r>
            <a:r>
              <a:rPr lang="en-US" sz="2000" b="1" dirty="0"/>
              <a:t>Madagascar's</a:t>
            </a:r>
            <a:r>
              <a:rPr lang="en-US" sz="2000" dirty="0"/>
              <a:t> eastern coast, and the island's remaining tropical rainforest is located here. Along the west coast of the island swamps of mangroves give way to deep bays.</a:t>
            </a:r>
          </a:p>
          <a:p>
            <a:pPr marL="285750" indent="-285750" algn="just">
              <a:buFont typeface="Wingdings" panose="05000000000000000000" pitchFamily="2" charset="2"/>
              <a:buChar char="q"/>
            </a:pPr>
            <a:r>
              <a:rPr lang="en-US" sz="2000" dirty="0"/>
              <a:t>Moving inland, the central highlands are punctuated by grassy, deforested hills bordering rice-growing valleys.</a:t>
            </a:r>
          </a:p>
          <a:p>
            <a:pPr marL="285750" indent="-285750" algn="just">
              <a:buFont typeface="Wingdings" panose="05000000000000000000" pitchFamily="2" charset="2"/>
              <a:buChar char="q"/>
            </a:pPr>
            <a:r>
              <a:rPr lang="en-US" sz="2000" dirty="0"/>
              <a:t>At the north end of the island, the </a:t>
            </a:r>
            <a:r>
              <a:rPr lang="en-US" sz="2000" b="1" dirty="0" err="1"/>
              <a:t>Tsaratanana</a:t>
            </a:r>
            <a:r>
              <a:rPr lang="en-US" sz="2000" b="1" dirty="0"/>
              <a:t> Massif </a:t>
            </a:r>
            <a:r>
              <a:rPr lang="en-US" sz="2000" dirty="0"/>
              <a:t>region is home to Madagascar's highest point, </a:t>
            </a:r>
            <a:r>
              <a:rPr lang="en-US" sz="2000" b="1" dirty="0" err="1"/>
              <a:t>Maromokotro</a:t>
            </a:r>
            <a:r>
              <a:rPr lang="en-US" sz="2000" b="1" dirty="0"/>
              <a:t> </a:t>
            </a:r>
            <a:r>
              <a:rPr lang="en-US" sz="2000" dirty="0"/>
              <a:t>at (2,876 m)</a:t>
            </a:r>
            <a:r>
              <a:rPr lang="cs-CZ" sz="2000" dirty="0"/>
              <a:t>.</a:t>
            </a:r>
          </a:p>
          <a:p>
            <a:pPr marL="285750" indent="-285750" algn="just">
              <a:buFont typeface="Wingdings" panose="05000000000000000000" pitchFamily="2" charset="2"/>
              <a:buChar char="q"/>
            </a:pPr>
            <a:r>
              <a:rPr lang="en-US" sz="2000" dirty="0"/>
              <a:t> Major rivers of Madagascar include the </a:t>
            </a:r>
            <a:r>
              <a:rPr lang="en-US" sz="2000" b="1" dirty="0" err="1"/>
              <a:t>Mananara</a:t>
            </a:r>
            <a:r>
              <a:rPr lang="en-US" sz="2000" b="1" dirty="0"/>
              <a:t>, </a:t>
            </a:r>
            <a:r>
              <a:rPr lang="en-US" sz="2000" b="1" dirty="0" err="1"/>
              <a:t>Mangoro</a:t>
            </a:r>
            <a:r>
              <a:rPr lang="en-US" sz="2000" b="1" dirty="0"/>
              <a:t> </a:t>
            </a:r>
            <a:r>
              <a:rPr lang="en-US" sz="2000" b="1" dirty="0" err="1"/>
              <a:t>Sambirano</a:t>
            </a:r>
            <a:r>
              <a:rPr lang="en-US" sz="2000" b="1" dirty="0"/>
              <a:t>, </a:t>
            </a:r>
            <a:r>
              <a:rPr lang="en-US" sz="2000" b="1" dirty="0" err="1"/>
              <a:t>Mahajamba</a:t>
            </a:r>
            <a:r>
              <a:rPr lang="en-US" sz="2000" b="1" dirty="0"/>
              <a:t>, </a:t>
            </a:r>
            <a:r>
              <a:rPr lang="en-US" sz="2000" b="1" dirty="0" err="1"/>
              <a:t>Betsiboka</a:t>
            </a:r>
            <a:r>
              <a:rPr lang="en-US" sz="2000" b="1" dirty="0"/>
              <a:t>, Mania</a:t>
            </a:r>
            <a:r>
              <a:rPr lang="en-US" sz="2000" dirty="0"/>
              <a:t>, north and south </a:t>
            </a:r>
            <a:r>
              <a:rPr lang="en-US" sz="2000" b="1" dirty="0" err="1"/>
              <a:t>Mahavavy</a:t>
            </a:r>
            <a:r>
              <a:rPr lang="en-US" sz="2000" b="1" dirty="0"/>
              <a:t>, </a:t>
            </a:r>
            <a:r>
              <a:rPr lang="en-US" sz="2000" b="1" dirty="0" err="1"/>
              <a:t>Mangoky</a:t>
            </a:r>
            <a:r>
              <a:rPr lang="en-US" sz="2000" b="1" dirty="0"/>
              <a:t>, </a:t>
            </a:r>
            <a:r>
              <a:rPr lang="en-US" sz="2000" b="1" dirty="0" err="1"/>
              <a:t>Onilahy</a:t>
            </a:r>
            <a:r>
              <a:rPr lang="en-US" sz="2000" b="1" dirty="0"/>
              <a:t>, and the </a:t>
            </a:r>
            <a:r>
              <a:rPr lang="en-US" sz="2000" b="1" dirty="0" err="1"/>
              <a:t>Ikopa</a:t>
            </a:r>
            <a:r>
              <a:rPr lang="en-US" sz="2000" b="1" dirty="0"/>
              <a:t>; lakes </a:t>
            </a:r>
            <a:r>
              <a:rPr lang="en-US" sz="2000" b="1" dirty="0" err="1"/>
              <a:t>unclude</a:t>
            </a:r>
            <a:r>
              <a:rPr lang="en-US" sz="2000" b="1" dirty="0"/>
              <a:t>: </a:t>
            </a:r>
            <a:r>
              <a:rPr lang="en-US" sz="2000" b="1" dirty="0" err="1"/>
              <a:t>Alaotra</a:t>
            </a:r>
            <a:r>
              <a:rPr lang="en-US" sz="2000" b="1" dirty="0"/>
              <a:t>, Lake </a:t>
            </a:r>
            <a:r>
              <a:rPr lang="en-US" sz="2000" b="1" dirty="0" err="1"/>
              <a:t>Kinkony</a:t>
            </a:r>
            <a:r>
              <a:rPr lang="en-US" sz="2000" b="1" dirty="0"/>
              <a:t> and Lake </a:t>
            </a:r>
            <a:r>
              <a:rPr lang="en-US" sz="2000" b="1" dirty="0" err="1"/>
              <a:t>Ihotry</a:t>
            </a:r>
            <a:r>
              <a:rPr lang="en-US" sz="2000" b="1" dirty="0"/>
              <a:t>.</a:t>
            </a:r>
          </a:p>
          <a:p>
            <a:pPr marL="285750" indent="-285750" algn="just">
              <a:buFont typeface="Wingdings" panose="05000000000000000000" pitchFamily="2" charset="2"/>
              <a:buChar char="q"/>
            </a:pPr>
            <a:r>
              <a:rPr lang="en-US" sz="2000" dirty="0"/>
              <a:t>Madagascar's lowest point is the Indian Ocean at 0 m. </a:t>
            </a:r>
          </a:p>
        </p:txBody>
      </p:sp>
    </p:spTree>
    <p:extLst>
      <p:ext uri="{BB962C8B-B14F-4D97-AF65-F5344CB8AC3E}">
        <p14:creationId xmlns:p14="http://schemas.microsoft.com/office/powerpoint/2010/main" val="879950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Egypt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Most of</a:t>
            </a:r>
            <a:r>
              <a:rPr lang="en-US" b="1" dirty="0"/>
              <a:t> Egypt </a:t>
            </a:r>
            <a:r>
              <a:rPr lang="en-US" dirty="0"/>
              <a:t>is covered by the low-lying sand dunes and depressions of the Western and Libyan Deserts. East of the </a:t>
            </a:r>
            <a:r>
              <a:rPr lang="en-US" b="1" dirty="0"/>
              <a:t>Nile River</a:t>
            </a:r>
            <a:r>
              <a:rPr lang="en-US" dirty="0"/>
              <a:t>, the semi-arid </a:t>
            </a:r>
            <a:r>
              <a:rPr lang="en-US" b="1" dirty="0"/>
              <a:t>Arabian Desert </a:t>
            </a:r>
            <a:r>
              <a:rPr lang="en-US" dirty="0"/>
              <a:t>extends to the edges of the Red Sea.</a:t>
            </a:r>
          </a:p>
          <a:p>
            <a:pPr marL="285750" indent="-285750" algn="just">
              <a:buFont typeface="Wingdings" panose="05000000000000000000" pitchFamily="2" charset="2"/>
              <a:buChar char="q"/>
            </a:pPr>
            <a:r>
              <a:rPr lang="en-US" dirty="0"/>
              <a:t>In the far southwest, the land rises into the </a:t>
            </a:r>
            <a:r>
              <a:rPr lang="en-US" dirty="0" err="1"/>
              <a:t>Gilf</a:t>
            </a:r>
            <a:r>
              <a:rPr lang="en-US" dirty="0"/>
              <a:t> </a:t>
            </a:r>
            <a:r>
              <a:rPr lang="en-US" dirty="0" err="1"/>
              <a:t>Kebir</a:t>
            </a:r>
            <a:r>
              <a:rPr lang="en-US" dirty="0"/>
              <a:t> Plateau, with elevations near  (609 m) Sandstone plateaus front the Nile and the Red Sea, with cliffs as high as (548 m). In the far southeast, the </a:t>
            </a:r>
            <a:r>
              <a:rPr lang="en-US" b="1" dirty="0"/>
              <a:t>Red Sea Mountains</a:t>
            </a:r>
            <a:r>
              <a:rPr lang="en-US" dirty="0"/>
              <a:t>, an extension of the Ethiopian Highlands, continue on into Sudan. </a:t>
            </a:r>
            <a:endParaRPr lang="cs-CZ" dirty="0"/>
          </a:p>
          <a:p>
            <a:pPr marL="285750" indent="-285750" algn="just">
              <a:buFont typeface="Wingdings" panose="05000000000000000000" pitchFamily="2" charset="2"/>
              <a:buChar char="q"/>
            </a:pPr>
            <a:r>
              <a:rPr lang="en-US" dirty="0"/>
              <a:t> The country is dissected by the amazing </a:t>
            </a:r>
            <a:r>
              <a:rPr lang="en-US" b="1" dirty="0"/>
              <a:t>Nile River</a:t>
            </a:r>
            <a:r>
              <a:rPr lang="en-US" dirty="0"/>
              <a:t>, as it flows north to the Mediterranean Sea from it source in central Africa. The surrounding Nile Valley, 5-10 miles (8-16 km) wide, is the country's only fertile land. and home to 98% of the population.</a:t>
            </a:r>
          </a:p>
          <a:p>
            <a:pPr marL="285750" indent="-285750" algn="just">
              <a:buFont typeface="Wingdings" panose="05000000000000000000" pitchFamily="2" charset="2"/>
              <a:buChar char="q"/>
            </a:pPr>
            <a:r>
              <a:rPr lang="en-US" dirty="0"/>
              <a:t>The Red Sea is extended into the Mediterranean by the man-made Suez Canal. The Sinai Peninsula lies east of the canal, and this limestone plateau rises to </a:t>
            </a:r>
            <a:r>
              <a:rPr lang="en-US" b="1" dirty="0"/>
              <a:t>Mt Catherine </a:t>
            </a:r>
            <a:r>
              <a:rPr lang="en-US" dirty="0"/>
              <a:t>in the south, the highest point of the country at (2,637 m). </a:t>
            </a:r>
          </a:p>
        </p:txBody>
      </p:sp>
    </p:spTree>
    <p:extLst>
      <p:ext uri="{BB962C8B-B14F-4D97-AF65-F5344CB8AC3E}">
        <p14:creationId xmlns:p14="http://schemas.microsoft.com/office/powerpoint/2010/main" val="3409455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Madagascar</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a:t>
            </a:r>
            <a:r>
              <a:rPr lang="en-US" b="1" dirty="0"/>
              <a:t>Ile Sainte Marie </a:t>
            </a:r>
            <a:r>
              <a:rPr lang="en-US" dirty="0"/>
              <a:t>lies off the east coast of Madagascar. The island’s array of protected bays and inlets drew pirates to Ile Sainte Marie during the 17th and 18th centuries, and the wrecks of several pirate ships can still be viewed from the shallow waters of the </a:t>
            </a:r>
            <a:r>
              <a:rPr lang="en-US" dirty="0" err="1"/>
              <a:t>Baie</a:t>
            </a:r>
            <a:r>
              <a:rPr lang="en-US" dirty="0"/>
              <a:t> des </a:t>
            </a:r>
            <a:r>
              <a:rPr lang="en-US" dirty="0" err="1"/>
              <a:t>Forbans</a:t>
            </a:r>
            <a:r>
              <a:rPr lang="en-US" dirty="0"/>
              <a:t>.</a:t>
            </a:r>
            <a:endParaRPr lang="cs-CZ" dirty="0"/>
          </a:p>
          <a:p>
            <a:pPr marL="285750" indent="-285750" algn="just">
              <a:buFont typeface="Wingdings" panose="05000000000000000000" pitchFamily="2" charset="2"/>
              <a:buChar char="q"/>
            </a:pPr>
            <a:r>
              <a:rPr lang="en-US" b="1" dirty="0"/>
              <a:t>The Isalo National Park </a:t>
            </a:r>
            <a:r>
              <a:rPr lang="en-US" dirty="0"/>
              <a:t>is notable for is varied terrain. Located in the central southern region of Madagascar, the park includes areas of grassland, steep canyons and sandstone formations, all dotted by occasional pools lined by palm trees.</a:t>
            </a:r>
            <a:endParaRPr lang="cs-CZ" dirty="0"/>
          </a:p>
          <a:p>
            <a:pPr marL="285750" indent="-285750" algn="just">
              <a:buFont typeface="Wingdings" panose="05000000000000000000" pitchFamily="2" charset="2"/>
              <a:buChar char="q"/>
            </a:pPr>
            <a:r>
              <a:rPr lang="cs-CZ" b="1" dirty="0" err="1"/>
              <a:t>The</a:t>
            </a:r>
            <a:r>
              <a:rPr lang="cs-CZ" b="1" dirty="0"/>
              <a:t> </a:t>
            </a:r>
            <a:r>
              <a:rPr lang="cs-CZ" b="1" dirty="0" err="1"/>
              <a:t>Tsingy</a:t>
            </a:r>
            <a:r>
              <a:rPr lang="cs-CZ" b="1" dirty="0"/>
              <a:t> de </a:t>
            </a:r>
            <a:r>
              <a:rPr lang="cs-CZ" b="1" dirty="0" err="1"/>
              <a:t>Bemaraha</a:t>
            </a:r>
            <a:r>
              <a:rPr lang="cs-CZ" b="1" dirty="0"/>
              <a:t> </a:t>
            </a:r>
            <a:r>
              <a:rPr lang="cs-CZ" b="1" dirty="0" err="1"/>
              <a:t>Reserve</a:t>
            </a:r>
            <a:r>
              <a:rPr lang="cs-CZ" b="1" dirty="0"/>
              <a:t> </a:t>
            </a:r>
            <a:r>
              <a:rPr lang="cs-CZ" dirty="0" err="1"/>
              <a:t>lies</a:t>
            </a:r>
            <a:r>
              <a:rPr lang="cs-CZ" dirty="0"/>
              <a:t> in </a:t>
            </a:r>
            <a:r>
              <a:rPr lang="cs-CZ" dirty="0" err="1"/>
              <a:t>the</a:t>
            </a:r>
            <a:r>
              <a:rPr lang="cs-CZ" dirty="0"/>
              <a:t> </a:t>
            </a:r>
            <a:r>
              <a:rPr lang="cs-CZ" dirty="0" err="1"/>
              <a:t>southern</a:t>
            </a:r>
            <a:r>
              <a:rPr lang="cs-CZ" dirty="0"/>
              <a:t> region </a:t>
            </a:r>
            <a:r>
              <a:rPr lang="cs-CZ" dirty="0" err="1"/>
              <a:t>of</a:t>
            </a:r>
            <a:r>
              <a:rPr lang="cs-CZ" dirty="0"/>
              <a:t> </a:t>
            </a:r>
            <a:r>
              <a:rPr lang="cs-CZ" dirty="0" err="1"/>
              <a:t>Madagascar’s</a:t>
            </a:r>
            <a:r>
              <a:rPr lang="cs-CZ" dirty="0"/>
              <a:t> </a:t>
            </a:r>
            <a:r>
              <a:rPr lang="cs-CZ" dirty="0" err="1"/>
              <a:t>largest</a:t>
            </a:r>
            <a:r>
              <a:rPr lang="cs-CZ" dirty="0"/>
              <a:t> natural </a:t>
            </a:r>
            <a:r>
              <a:rPr lang="cs-CZ" dirty="0" err="1"/>
              <a:t>reserve</a:t>
            </a:r>
            <a:r>
              <a:rPr lang="cs-CZ" dirty="0"/>
              <a:t>, </a:t>
            </a:r>
            <a:r>
              <a:rPr lang="cs-CZ" dirty="0" err="1"/>
              <a:t>Tsingy</a:t>
            </a:r>
            <a:r>
              <a:rPr lang="cs-CZ" dirty="0"/>
              <a:t> de </a:t>
            </a:r>
            <a:r>
              <a:rPr lang="cs-CZ" dirty="0" err="1"/>
              <a:t>Bemaraha</a:t>
            </a:r>
            <a:r>
              <a:rPr lang="cs-CZ" dirty="0"/>
              <a:t> </a:t>
            </a:r>
            <a:r>
              <a:rPr lang="cs-CZ" dirty="0" err="1"/>
              <a:t>Strict</a:t>
            </a:r>
            <a:r>
              <a:rPr lang="cs-CZ" dirty="0"/>
              <a:t> </a:t>
            </a:r>
            <a:r>
              <a:rPr lang="cs-CZ" dirty="0" err="1"/>
              <a:t>Nature</a:t>
            </a:r>
            <a:r>
              <a:rPr lang="cs-CZ" dirty="0"/>
              <a:t> </a:t>
            </a:r>
            <a:r>
              <a:rPr lang="cs-CZ" dirty="0" err="1"/>
              <a:t>Reserve</a:t>
            </a:r>
            <a:r>
              <a:rPr lang="cs-CZ" dirty="0"/>
              <a:t>. </a:t>
            </a:r>
            <a:r>
              <a:rPr lang="cs-CZ" dirty="0" err="1"/>
              <a:t>The</a:t>
            </a:r>
            <a:r>
              <a:rPr lang="cs-CZ" dirty="0"/>
              <a:t> </a:t>
            </a:r>
            <a:r>
              <a:rPr lang="cs-CZ" dirty="0" err="1"/>
              <a:t>word</a:t>
            </a:r>
            <a:r>
              <a:rPr lang="cs-CZ" dirty="0"/>
              <a:t> “</a:t>
            </a:r>
            <a:r>
              <a:rPr lang="cs-CZ" dirty="0" err="1"/>
              <a:t>tsingy</a:t>
            </a:r>
            <a:r>
              <a:rPr lang="cs-CZ" dirty="0"/>
              <a:t>” </a:t>
            </a:r>
            <a:r>
              <a:rPr lang="cs-CZ" dirty="0" err="1"/>
              <a:t>refers</a:t>
            </a:r>
            <a:r>
              <a:rPr lang="cs-CZ" dirty="0"/>
              <a:t> to </a:t>
            </a:r>
            <a:r>
              <a:rPr lang="cs-CZ" dirty="0" err="1"/>
              <a:t>the</a:t>
            </a:r>
            <a:r>
              <a:rPr lang="cs-CZ" dirty="0"/>
              <a:t> </a:t>
            </a:r>
            <a:r>
              <a:rPr lang="cs-CZ" dirty="0" err="1"/>
              <a:t>pinnacles</a:t>
            </a:r>
            <a:r>
              <a:rPr lang="cs-CZ" dirty="0"/>
              <a:t> </a:t>
            </a:r>
            <a:r>
              <a:rPr lang="cs-CZ" dirty="0" err="1"/>
              <a:t>that</a:t>
            </a:r>
            <a:r>
              <a:rPr lang="cs-CZ" dirty="0"/>
              <a:t> </a:t>
            </a:r>
            <a:r>
              <a:rPr lang="cs-CZ" dirty="0" err="1"/>
              <a:t>dot</a:t>
            </a:r>
            <a:r>
              <a:rPr lang="cs-CZ" dirty="0"/>
              <a:t> </a:t>
            </a:r>
            <a:r>
              <a:rPr lang="cs-CZ" dirty="0" err="1"/>
              <a:t>the</a:t>
            </a:r>
            <a:r>
              <a:rPr lang="cs-CZ" dirty="0"/>
              <a:t> </a:t>
            </a:r>
            <a:r>
              <a:rPr lang="cs-CZ" dirty="0" err="1"/>
              <a:t>park’s</a:t>
            </a:r>
            <a:r>
              <a:rPr lang="cs-CZ" dirty="0"/>
              <a:t> </a:t>
            </a:r>
            <a:r>
              <a:rPr lang="cs-CZ" dirty="0" err="1"/>
              <a:t>limestone</a:t>
            </a:r>
            <a:r>
              <a:rPr lang="cs-CZ" dirty="0"/>
              <a:t> </a:t>
            </a:r>
            <a:r>
              <a:rPr lang="cs-CZ" dirty="0" err="1"/>
              <a:t>plateau</a:t>
            </a:r>
            <a:r>
              <a:rPr lang="cs-CZ" dirty="0"/>
              <a:t>.</a:t>
            </a:r>
          </a:p>
          <a:p>
            <a:pPr marL="285750" indent="-285750" algn="just">
              <a:buFont typeface="Wingdings" panose="05000000000000000000" pitchFamily="2" charset="2"/>
              <a:buChar char="q"/>
            </a:pPr>
            <a:r>
              <a:rPr lang="en-US" dirty="0"/>
              <a:t>The small island of </a:t>
            </a:r>
            <a:r>
              <a:rPr lang="en-US" b="1" dirty="0"/>
              <a:t>Nosy Be </a:t>
            </a:r>
            <a:r>
              <a:rPr lang="en-US" dirty="0"/>
              <a:t>is one of Madagascar’s premier tourist spots attracting thousands of tourists from across the globe year round. </a:t>
            </a:r>
            <a:endParaRPr lang="cs-CZ" dirty="0"/>
          </a:p>
          <a:p>
            <a:pPr marL="285750" indent="-285750" algn="just">
              <a:buFont typeface="Wingdings" panose="05000000000000000000" pitchFamily="2" charset="2"/>
              <a:buChar char="q"/>
            </a:pPr>
            <a:r>
              <a:rPr lang="en-US" b="1" dirty="0"/>
              <a:t>The Avenue of the Baobabs </a:t>
            </a:r>
            <a:r>
              <a:rPr lang="en-US" dirty="0"/>
              <a:t>is a group of trees lining the dirt road between </a:t>
            </a:r>
            <a:r>
              <a:rPr lang="en-US" dirty="0" err="1"/>
              <a:t>Morondava</a:t>
            </a:r>
            <a:r>
              <a:rPr lang="en-US" dirty="0"/>
              <a:t> and </a:t>
            </a:r>
            <a:r>
              <a:rPr lang="en-US" dirty="0" err="1"/>
              <a:t>Belon’i</a:t>
            </a:r>
            <a:r>
              <a:rPr lang="en-US" dirty="0"/>
              <a:t> </a:t>
            </a:r>
            <a:r>
              <a:rPr lang="en-US" dirty="0" err="1"/>
              <a:t>Tsiribihina</a:t>
            </a:r>
            <a:r>
              <a:rPr lang="en-US" dirty="0"/>
              <a:t> in western Madagascar.</a:t>
            </a:r>
            <a:endParaRPr lang="cs-CZ" dirty="0"/>
          </a:p>
        </p:txBody>
      </p:sp>
    </p:spTree>
    <p:extLst>
      <p:ext uri="{BB962C8B-B14F-4D97-AF65-F5344CB8AC3E}">
        <p14:creationId xmlns:p14="http://schemas.microsoft.com/office/powerpoint/2010/main" val="3873920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Madagascar</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139321"/>
          </a:xfrm>
          <a:prstGeom prst="rect">
            <a:avLst/>
          </a:prstGeom>
        </p:spPr>
        <p:txBody>
          <a:bodyPr wrap="square">
            <a:spAutoFit/>
          </a:bodyPr>
          <a:lstStyle/>
          <a:p>
            <a:pPr marL="285750" indent="-285750" algn="just">
              <a:buFont typeface="Wingdings" panose="05000000000000000000" pitchFamily="2" charset="2"/>
              <a:buChar char="q"/>
            </a:pPr>
            <a:r>
              <a:rPr lang="en-US" b="1" dirty="0" err="1"/>
              <a:t>Ifaty</a:t>
            </a:r>
            <a:r>
              <a:rPr lang="en-US" dirty="0"/>
              <a:t> is the name given to two dusty fishing villages on the coast of southwest Madagascar. Offshore, a 60-mile long coral reef is a natural barrier to rough sea waves, creating coastal waters that are ideal for diving, snorkeling and fishing. </a:t>
            </a:r>
            <a:endParaRPr lang="cs-CZ" dirty="0"/>
          </a:p>
          <a:p>
            <a:pPr marL="285750" indent="-285750" algn="just">
              <a:buFont typeface="Wingdings" panose="05000000000000000000" pitchFamily="2" charset="2"/>
              <a:buChar char="q"/>
            </a:pPr>
            <a:r>
              <a:rPr lang="en-US" dirty="0"/>
              <a:t>Considered one of the country’s most sacred spots by the Malagasy people for 500 years, the </a:t>
            </a:r>
            <a:r>
              <a:rPr lang="en-US" b="1" dirty="0"/>
              <a:t>Royal Hill of </a:t>
            </a:r>
            <a:r>
              <a:rPr lang="en-US" b="1" dirty="0" err="1"/>
              <a:t>Ambohimanga</a:t>
            </a:r>
            <a:r>
              <a:rPr lang="en-US" b="1" dirty="0"/>
              <a:t> </a:t>
            </a:r>
            <a:r>
              <a:rPr lang="en-US" dirty="0"/>
              <a:t>is a historical village that was once home to Madagascar royalty</a:t>
            </a:r>
            <a:r>
              <a:rPr lang="cs-CZ" dirty="0"/>
              <a:t>.</a:t>
            </a:r>
          </a:p>
          <a:p>
            <a:pPr marL="285750" indent="-285750" algn="just">
              <a:buFont typeface="Wingdings" panose="05000000000000000000" pitchFamily="2" charset="2"/>
              <a:buChar char="q"/>
            </a:pPr>
            <a:r>
              <a:rPr lang="en-US" dirty="0"/>
              <a:t>Encompassing around 100 miles of land in eastern Madagascar, </a:t>
            </a:r>
            <a:r>
              <a:rPr lang="en-US" b="1" dirty="0" err="1"/>
              <a:t>Andasibe-Mantadia</a:t>
            </a:r>
            <a:r>
              <a:rPr lang="en-US" b="1" dirty="0"/>
              <a:t> National Park</a:t>
            </a:r>
            <a:r>
              <a:rPr lang="en-US" dirty="0"/>
              <a:t> is home to eleven lemur species, including the country’s largest lemur, the Indri.</a:t>
            </a:r>
            <a:endParaRPr lang="cs-CZ" dirty="0"/>
          </a:p>
          <a:p>
            <a:pPr marL="285750" indent="-285750" algn="just">
              <a:buFont typeface="Wingdings" panose="05000000000000000000" pitchFamily="2" charset="2"/>
              <a:buChar char="q"/>
            </a:pPr>
            <a:r>
              <a:rPr lang="en-US" dirty="0"/>
              <a:t>Situated in the northeast Madagascar, the </a:t>
            </a:r>
            <a:r>
              <a:rPr lang="en-US" b="1" dirty="0" err="1"/>
              <a:t>Masoala</a:t>
            </a:r>
            <a:r>
              <a:rPr lang="en-US" b="1" dirty="0"/>
              <a:t> National Park </a:t>
            </a:r>
            <a:r>
              <a:rPr lang="en-US" dirty="0"/>
              <a:t>covers nearly 250 miles of rainforest and includes three marine parks as well. </a:t>
            </a:r>
            <a:endParaRPr lang="cs-CZ" dirty="0"/>
          </a:p>
        </p:txBody>
      </p:sp>
    </p:spTree>
    <p:extLst>
      <p:ext uri="{BB962C8B-B14F-4D97-AF65-F5344CB8AC3E}">
        <p14:creationId xmlns:p14="http://schemas.microsoft.com/office/powerpoint/2010/main" val="3738028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Seychelles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Located in the Indian Ocean, </a:t>
            </a:r>
            <a:r>
              <a:rPr lang="en-US" sz="2000" b="1" dirty="0"/>
              <a:t>Seychelles</a:t>
            </a:r>
            <a:r>
              <a:rPr lang="en-US" sz="2000" dirty="0"/>
              <a:t> is an archipelago of nearly 155 islands, most of which are uninhabited.</a:t>
            </a:r>
          </a:p>
          <a:p>
            <a:pPr marL="285750" indent="-285750" algn="just">
              <a:buFont typeface="Wingdings" panose="05000000000000000000" pitchFamily="2" charset="2"/>
              <a:buChar char="q"/>
            </a:pPr>
            <a:r>
              <a:rPr lang="en-US" sz="2000" dirty="0"/>
              <a:t>There are two regions within the archipelago: the granitic islands and the coralline outer islands. The granite's are the only islands composed of granitic rock in the world, as well as the oldest islands; conversely, the coralline islands are mainly younger.</a:t>
            </a:r>
          </a:p>
          <a:p>
            <a:pPr marL="285750" indent="-285750" algn="just">
              <a:buFont typeface="Wingdings" panose="05000000000000000000" pitchFamily="2" charset="2"/>
              <a:buChar char="q"/>
            </a:pPr>
            <a:r>
              <a:rPr lang="en-US" sz="2000" b="1" dirty="0"/>
              <a:t>The island of </a:t>
            </a:r>
            <a:r>
              <a:rPr lang="en-US" sz="2000" b="1" dirty="0" err="1"/>
              <a:t>Mahe</a:t>
            </a:r>
            <a:r>
              <a:rPr lang="en-US" sz="2000" b="1" dirty="0"/>
              <a:t> </a:t>
            </a:r>
            <a:r>
              <a:rPr lang="en-US" sz="2000" dirty="0"/>
              <a:t>is the largest of the group, and has a rocky landscape with a narrow coastal strip. The central part of island consists of a range of hills that rise upwards of over. (609 m). </a:t>
            </a:r>
            <a:endParaRPr lang="cs-CZ" sz="2000" dirty="0"/>
          </a:p>
          <a:p>
            <a:pPr marL="285750" indent="-285750" algn="just">
              <a:buFont typeface="Wingdings" panose="05000000000000000000" pitchFamily="2" charset="2"/>
              <a:buChar char="q"/>
            </a:pPr>
            <a:r>
              <a:rPr lang="en-US" sz="2000" dirty="0"/>
              <a:t>The highest point of the country is </a:t>
            </a:r>
            <a:r>
              <a:rPr lang="en-US" sz="2000" b="1" dirty="0"/>
              <a:t>Mt. Seychellois </a:t>
            </a:r>
            <a:r>
              <a:rPr lang="en-US" sz="2000" dirty="0"/>
              <a:t>(905 m), and the lowest point is the Indian Ocean (0 m). There are no significant lakes or rivers. </a:t>
            </a:r>
            <a:endParaRPr lang="cs-CZ" sz="2000" dirty="0"/>
          </a:p>
          <a:p>
            <a:pPr marL="285750" indent="-285750" algn="just">
              <a:buFont typeface="Wingdings" panose="05000000000000000000" pitchFamily="2" charset="2"/>
              <a:buChar char="q"/>
            </a:pPr>
            <a:endParaRPr lang="en-US" sz="2000" dirty="0"/>
          </a:p>
        </p:txBody>
      </p:sp>
    </p:spTree>
    <p:extLst>
      <p:ext uri="{BB962C8B-B14F-4D97-AF65-F5344CB8AC3E}">
        <p14:creationId xmlns:p14="http://schemas.microsoft.com/office/powerpoint/2010/main" val="2321282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Seychelles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dirty="0"/>
              <a:t>One of </a:t>
            </a:r>
            <a:r>
              <a:rPr lang="en-US" b="1" dirty="0" err="1"/>
              <a:t>Mahé's</a:t>
            </a:r>
            <a:r>
              <a:rPr lang="en-US" dirty="0"/>
              <a:t> most beautiful beaches, this small and secluded crescent of sand on the island's south coast is a favorite surfing spot thanks to its frequent big swells and wild waves. The lack of a protective reef makes swimming a little rough when </a:t>
            </a:r>
            <a:r>
              <a:rPr lang="en-US" dirty="0" err="1"/>
              <a:t>tradewinds</a:t>
            </a:r>
            <a:r>
              <a:rPr lang="en-US" dirty="0"/>
              <a:t> blow from the southeast, but sunbathers, beachcombers, and photographers will enjoy this picturesque, palm-framed strand at any time of year. </a:t>
            </a:r>
            <a:endParaRPr lang="cs-CZ" dirty="0"/>
          </a:p>
          <a:p>
            <a:pPr marL="285750" indent="-285750" algn="just">
              <a:buFont typeface="Wingdings" panose="05000000000000000000" pitchFamily="2" charset="2"/>
              <a:buChar char="q"/>
            </a:pPr>
            <a:r>
              <a:rPr lang="en-US" dirty="0"/>
              <a:t>On the north shore of </a:t>
            </a:r>
            <a:r>
              <a:rPr lang="en-US" b="1" dirty="0" err="1"/>
              <a:t>Praslin</a:t>
            </a:r>
            <a:r>
              <a:rPr lang="en-US" b="1" dirty="0"/>
              <a:t> Island, </a:t>
            </a:r>
            <a:r>
              <a:rPr lang="en-US" dirty="0" err="1"/>
              <a:t>Anse</a:t>
            </a:r>
            <a:r>
              <a:rPr lang="en-US" dirty="0"/>
              <a:t> Lazio (Chevalier Bay) is one of the island's most picturesque beaches. You have to hike over a hill to access the beach, but it's worth the effort. </a:t>
            </a:r>
            <a:endParaRPr lang="cs-CZ" dirty="0"/>
          </a:p>
          <a:p>
            <a:pPr marL="285750" indent="-285750" algn="just">
              <a:buFont typeface="Wingdings" panose="05000000000000000000" pitchFamily="2" charset="2"/>
              <a:buChar char="q"/>
            </a:pPr>
            <a:r>
              <a:rPr lang="en-US" dirty="0"/>
              <a:t>The pretty village of </a:t>
            </a:r>
            <a:r>
              <a:rPr lang="en-US" dirty="0" err="1"/>
              <a:t>Baie</a:t>
            </a:r>
            <a:r>
              <a:rPr lang="en-US" dirty="0"/>
              <a:t> </a:t>
            </a:r>
            <a:r>
              <a:rPr lang="en-US" dirty="0" err="1"/>
              <a:t>Lazare</a:t>
            </a:r>
            <a:r>
              <a:rPr lang="en-US" dirty="0"/>
              <a:t> on </a:t>
            </a:r>
            <a:r>
              <a:rPr lang="en-US" dirty="0" err="1"/>
              <a:t>Mahé</a:t>
            </a:r>
            <a:r>
              <a:rPr lang="en-US" dirty="0"/>
              <a:t> was named after 18th-century French explorer </a:t>
            </a:r>
            <a:r>
              <a:rPr lang="en-US" dirty="0" err="1"/>
              <a:t>Lazare</a:t>
            </a:r>
            <a:r>
              <a:rPr lang="en-US" dirty="0"/>
              <a:t> </a:t>
            </a:r>
            <a:r>
              <a:rPr lang="en-US" dirty="0" err="1"/>
              <a:t>Picault</a:t>
            </a:r>
            <a:r>
              <a:rPr lang="en-US" dirty="0"/>
              <a:t>, who landed here when the French government sent him to explore the islands. One of the area's main tourist attractions is the neo-Gothic </a:t>
            </a:r>
            <a:r>
              <a:rPr lang="en-US" b="1" dirty="0" err="1"/>
              <a:t>Baie</a:t>
            </a:r>
            <a:r>
              <a:rPr lang="en-US" b="1" dirty="0"/>
              <a:t> </a:t>
            </a:r>
            <a:r>
              <a:rPr lang="en-US" b="1" dirty="0" err="1"/>
              <a:t>Lazare</a:t>
            </a:r>
            <a:r>
              <a:rPr lang="en-US" b="1" dirty="0"/>
              <a:t> Church</a:t>
            </a:r>
            <a:r>
              <a:rPr lang="en-US" dirty="0"/>
              <a:t>, dedicated to St. Francis of Assisi, which provides a panoramic view of the area. </a:t>
            </a:r>
            <a:endParaRPr lang="cs-CZ" dirty="0"/>
          </a:p>
          <a:p>
            <a:pPr marL="285750" indent="-285750" algn="just">
              <a:buFont typeface="Wingdings" panose="05000000000000000000" pitchFamily="2" charset="2"/>
              <a:buChar char="q"/>
            </a:pPr>
            <a:r>
              <a:rPr lang="en-US" dirty="0"/>
              <a:t>The fourth largest island in the archipelago, </a:t>
            </a:r>
            <a:r>
              <a:rPr lang="en-US" b="1" dirty="0"/>
              <a:t>La </a:t>
            </a:r>
            <a:r>
              <a:rPr lang="en-US" b="1" dirty="0" err="1"/>
              <a:t>Digue</a:t>
            </a:r>
            <a:r>
              <a:rPr lang="en-US" b="1" dirty="0"/>
              <a:t> </a:t>
            </a:r>
            <a:r>
              <a:rPr lang="en-US" dirty="0"/>
              <a:t>is a haven for nature lovers and those seeking a glimpse of traditional island life; bicycles and oxcarts are popular modes of transport. </a:t>
            </a:r>
            <a:endParaRPr lang="cs-CZ" dirty="0"/>
          </a:p>
        </p:txBody>
      </p:sp>
    </p:spTree>
    <p:extLst>
      <p:ext uri="{BB962C8B-B14F-4D97-AF65-F5344CB8AC3E}">
        <p14:creationId xmlns:p14="http://schemas.microsoft.com/office/powerpoint/2010/main" val="4201286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Seychelles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dirty="0"/>
              <a:t>Once known as </a:t>
            </a:r>
            <a:r>
              <a:rPr lang="en-US" dirty="0" err="1"/>
              <a:t>Île</a:t>
            </a:r>
            <a:r>
              <a:rPr lang="en-US" dirty="0"/>
              <a:t> Rouge due to its russet-toned earth, </a:t>
            </a:r>
            <a:r>
              <a:rPr lang="en-US" b="1" dirty="0" err="1"/>
              <a:t>Curieuse</a:t>
            </a:r>
            <a:r>
              <a:rPr lang="en-US" b="1" dirty="0"/>
              <a:t> Island </a:t>
            </a:r>
            <a:r>
              <a:rPr lang="en-US" dirty="0"/>
              <a:t>is now home to a breeding program for giant tortoises, which roam freely around the sandy coves. </a:t>
            </a:r>
            <a:r>
              <a:rPr lang="en-US" dirty="0" err="1"/>
              <a:t>Curieuse</a:t>
            </a:r>
            <a:r>
              <a:rPr lang="en-US" dirty="0"/>
              <a:t> is the only place besides </a:t>
            </a:r>
            <a:r>
              <a:rPr lang="en-US" dirty="0" err="1"/>
              <a:t>Praslin</a:t>
            </a:r>
            <a:r>
              <a:rPr lang="en-US" dirty="0"/>
              <a:t> where the coco de </a:t>
            </a:r>
            <a:r>
              <a:rPr lang="en-US" dirty="0" err="1"/>
              <a:t>mer</a:t>
            </a:r>
            <a:r>
              <a:rPr lang="en-US" dirty="0"/>
              <a:t> palm grows naturally. </a:t>
            </a:r>
            <a:endParaRPr lang="cs-CZ" dirty="0"/>
          </a:p>
          <a:p>
            <a:pPr marL="285750" indent="-285750" algn="just">
              <a:buFont typeface="Wingdings" panose="05000000000000000000" pitchFamily="2" charset="2"/>
              <a:buChar char="q"/>
            </a:pPr>
            <a:r>
              <a:rPr lang="en-US" dirty="0"/>
              <a:t>The largest national park in the Seychelles, </a:t>
            </a:r>
            <a:r>
              <a:rPr lang="en-US" b="1" dirty="0" err="1"/>
              <a:t>Morne</a:t>
            </a:r>
            <a:r>
              <a:rPr lang="en-US" b="1" dirty="0"/>
              <a:t> Seychellois National Park </a:t>
            </a:r>
            <a:r>
              <a:rPr lang="en-US" dirty="0"/>
              <a:t>covers more than 20 percent of the area of </a:t>
            </a:r>
            <a:r>
              <a:rPr lang="en-US" dirty="0" err="1"/>
              <a:t>Mahé</a:t>
            </a:r>
            <a:r>
              <a:rPr lang="en-US" dirty="0"/>
              <a:t> and is a haven for nature lovers and hikers. Within its lush borders lies the mountain chain named after its highest point, </a:t>
            </a:r>
            <a:r>
              <a:rPr lang="en-US" dirty="0" err="1"/>
              <a:t>Morne</a:t>
            </a:r>
            <a:r>
              <a:rPr lang="en-US" dirty="0"/>
              <a:t> Seychellois, which reaches a height of 905 meters and overlooks the capital of Victoria. </a:t>
            </a:r>
            <a:endParaRPr lang="cs-CZ" dirty="0"/>
          </a:p>
          <a:p>
            <a:pPr marL="285750" indent="-285750" algn="just">
              <a:buFont typeface="Wingdings" panose="05000000000000000000" pitchFamily="2" charset="2"/>
              <a:buChar char="q"/>
            </a:pPr>
            <a:r>
              <a:rPr lang="en-US" dirty="0"/>
              <a:t>Encompassing six islands a 15- to 20-minute boat ride off the coast of </a:t>
            </a:r>
            <a:r>
              <a:rPr lang="en-US" dirty="0" err="1"/>
              <a:t>Mahé</a:t>
            </a:r>
            <a:r>
              <a:rPr lang="en-US" dirty="0"/>
              <a:t> near Victoria, </a:t>
            </a:r>
            <a:r>
              <a:rPr lang="en-US" dirty="0" err="1"/>
              <a:t>Ste</a:t>
            </a:r>
            <a:r>
              <a:rPr lang="en-US" dirty="0"/>
              <a:t> </a:t>
            </a:r>
            <a:r>
              <a:rPr lang="en-US" b="1" dirty="0"/>
              <a:t>Anne National Marine </a:t>
            </a:r>
            <a:r>
              <a:rPr lang="en-US" dirty="0"/>
              <a:t>Park became the first national park in the Indian Ocean in 1973.</a:t>
            </a:r>
            <a:endParaRPr lang="cs-CZ" dirty="0"/>
          </a:p>
          <a:p>
            <a:pPr marL="285750" indent="-285750" algn="just">
              <a:buFont typeface="Wingdings" panose="05000000000000000000" pitchFamily="2" charset="2"/>
              <a:buChar char="q"/>
            </a:pPr>
            <a:r>
              <a:rPr lang="en-US" dirty="0"/>
              <a:t>The alluring curve of glittering sand at </a:t>
            </a:r>
            <a:r>
              <a:rPr lang="en-US" b="1" dirty="0"/>
              <a:t>Beau </a:t>
            </a:r>
            <a:r>
              <a:rPr lang="en-US" b="1" dirty="0" err="1"/>
              <a:t>Vallon</a:t>
            </a:r>
            <a:r>
              <a:rPr lang="en-US" b="1" dirty="0"/>
              <a:t>, </a:t>
            </a:r>
            <a:r>
              <a:rPr lang="en-US" dirty="0"/>
              <a:t>on </a:t>
            </a:r>
            <a:r>
              <a:rPr lang="en-US" dirty="0" err="1"/>
              <a:t>Mahé's</a:t>
            </a:r>
            <a:r>
              <a:rPr lang="en-US" dirty="0"/>
              <a:t> northwest coast, is a magnet for both tourists and locals. Looking out to sea, mountainous Silhouette Island shimmers on the horizon, and hotels fringe the shore.</a:t>
            </a:r>
            <a:endParaRPr lang="cs-CZ" dirty="0"/>
          </a:p>
          <a:p>
            <a:pPr marL="285750" indent="-285750" algn="just">
              <a:buFont typeface="Wingdings" panose="05000000000000000000" pitchFamily="2" charset="2"/>
              <a:buChar char="q"/>
            </a:pPr>
            <a:r>
              <a:rPr lang="en-US" dirty="0"/>
              <a:t>On the northeast coast of </a:t>
            </a:r>
            <a:r>
              <a:rPr lang="en-US" dirty="0" err="1"/>
              <a:t>Praslin</a:t>
            </a:r>
            <a:r>
              <a:rPr lang="en-US" dirty="0"/>
              <a:t>, </a:t>
            </a:r>
            <a:r>
              <a:rPr lang="en-US" b="1" dirty="0" err="1"/>
              <a:t>Anse</a:t>
            </a:r>
            <a:r>
              <a:rPr lang="en-US" b="1" dirty="0"/>
              <a:t> </a:t>
            </a:r>
            <a:r>
              <a:rPr lang="en-US" b="1" dirty="0" err="1"/>
              <a:t>Volbert</a:t>
            </a:r>
            <a:r>
              <a:rPr lang="en-US" b="1" dirty="0"/>
              <a:t> </a:t>
            </a:r>
            <a:r>
              <a:rPr lang="en-US" dirty="0"/>
              <a:t>(also known as Côte d'Or) is one of the island's most popular beaches. </a:t>
            </a:r>
            <a:endParaRPr lang="cs-CZ" dirty="0"/>
          </a:p>
        </p:txBody>
      </p:sp>
    </p:spTree>
    <p:extLst>
      <p:ext uri="{BB962C8B-B14F-4D97-AF65-F5344CB8AC3E}">
        <p14:creationId xmlns:p14="http://schemas.microsoft.com/office/powerpoint/2010/main" val="252428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Capo </a:t>
            </a:r>
            <a:r>
              <a:rPr lang="cs-CZ" dirty="0" err="1"/>
              <a:t>Verde</a:t>
            </a:r>
            <a:r>
              <a:rPr lang="cs-CZ" dirty="0"/>
              <a:t> Island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sz="2000" b="1" dirty="0"/>
              <a:t>The Cape Verde islands </a:t>
            </a:r>
            <a:r>
              <a:rPr lang="en-US" sz="2000" dirty="0"/>
              <a:t>are hilly and mountainous (all volcanic in origin), and encircled by rugged cliffs and reefs.</a:t>
            </a:r>
          </a:p>
          <a:p>
            <a:pPr marL="285750" indent="-285750" algn="just">
              <a:buFont typeface="Wingdings" panose="05000000000000000000" pitchFamily="2" charset="2"/>
              <a:buChar char="q"/>
            </a:pPr>
            <a:r>
              <a:rPr lang="en-US" sz="2000" dirty="0"/>
              <a:t>The archipelago holds 10 islands and 8 islets covering a total area of (4,033 </a:t>
            </a:r>
            <a:r>
              <a:rPr lang="en-US" sz="2000" dirty="0" err="1"/>
              <a:t>sq</a:t>
            </a:r>
            <a:r>
              <a:rPr lang="en-US" sz="2000" dirty="0"/>
              <a:t> km). The islands are divided into two groups: the windward islands and the leeward islands. Santiago is the archipelago's largest island, both in size and population.</a:t>
            </a:r>
          </a:p>
          <a:p>
            <a:pPr marL="285750" indent="-285750" algn="just">
              <a:buFont typeface="Wingdings" panose="05000000000000000000" pitchFamily="2" charset="2"/>
              <a:buChar char="q"/>
            </a:pPr>
            <a:r>
              <a:rPr lang="en-US" sz="2000" dirty="0"/>
              <a:t>Extensive salt flats cover </a:t>
            </a:r>
            <a:r>
              <a:rPr lang="en-US" sz="2000" b="1" dirty="0"/>
              <a:t>Sal and </a:t>
            </a:r>
            <a:r>
              <a:rPr lang="en-US" sz="2000" b="1" dirty="0" err="1"/>
              <a:t>Maio</a:t>
            </a:r>
            <a:r>
              <a:rPr lang="en-US" sz="2000" dirty="0"/>
              <a:t>, while arid slopes transition into fields of sugarcane on </a:t>
            </a:r>
            <a:r>
              <a:rPr lang="en-US" sz="2000" b="1" dirty="0"/>
              <a:t>Santiago, Santo </a:t>
            </a:r>
            <a:r>
              <a:rPr lang="en-US" sz="2000" b="1" dirty="0" err="1"/>
              <a:t>Antao</a:t>
            </a:r>
            <a:r>
              <a:rPr lang="en-US" sz="2000" b="1" dirty="0"/>
              <a:t> and Sao </a:t>
            </a:r>
            <a:r>
              <a:rPr lang="en-US" sz="2000" b="1" dirty="0" err="1"/>
              <a:t>Nicolau</a:t>
            </a:r>
            <a:r>
              <a:rPr lang="en-US" sz="2000" b="1" dirty="0"/>
              <a:t>.</a:t>
            </a:r>
          </a:p>
          <a:p>
            <a:pPr marL="285750" indent="-285750" algn="just">
              <a:buFont typeface="Wingdings" panose="05000000000000000000" pitchFamily="2" charset="2"/>
              <a:buChar char="q"/>
            </a:pPr>
            <a:r>
              <a:rPr lang="en-US" sz="2000" b="1" dirty="0"/>
              <a:t>Mt. Fogo on Fogo Island </a:t>
            </a:r>
            <a:r>
              <a:rPr lang="en-US" sz="2000" dirty="0"/>
              <a:t>is an active volcano, and the highest point of Cape Verde at (2,829 m). Its most recent eruption was in 1995. </a:t>
            </a:r>
          </a:p>
        </p:txBody>
      </p:sp>
    </p:spTree>
    <p:extLst>
      <p:ext uri="{BB962C8B-B14F-4D97-AF65-F5344CB8AC3E}">
        <p14:creationId xmlns:p14="http://schemas.microsoft.com/office/powerpoint/2010/main" val="934725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Capo </a:t>
            </a:r>
            <a:r>
              <a:rPr lang="cs-CZ" dirty="0" err="1"/>
              <a:t>Verde</a:t>
            </a:r>
            <a:r>
              <a:rPr lang="cs-CZ" dirty="0"/>
              <a:t> Island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dirty="0"/>
              <a:t>It’s easy to guess what </a:t>
            </a:r>
            <a:r>
              <a:rPr lang="en-US" b="1" dirty="0"/>
              <a:t>Sal’s</a:t>
            </a:r>
            <a:r>
              <a:rPr lang="en-US" dirty="0"/>
              <a:t> main industry once was: The name translates as “salt.” Most of the salt mined in the 19th century was exported to Brazil; salt today is mined mainly for tourists to take home and for local use. Sal is now a popular tourist destination, having the main international airport in Cape Verde. </a:t>
            </a:r>
            <a:endParaRPr lang="cs-CZ" dirty="0"/>
          </a:p>
          <a:p>
            <a:pPr marL="285750" indent="-285750" algn="just">
              <a:buFont typeface="Wingdings" panose="05000000000000000000" pitchFamily="2" charset="2"/>
              <a:buChar char="q"/>
            </a:pPr>
            <a:r>
              <a:rPr lang="en-US" dirty="0"/>
              <a:t>Mountains, desert and beaches combine to make </a:t>
            </a:r>
            <a:r>
              <a:rPr lang="en-US" b="1" dirty="0"/>
              <a:t>Boa Vista, </a:t>
            </a:r>
            <a:r>
              <a:rPr lang="en-US" dirty="0"/>
              <a:t>Cape Verde’s third largest island, a good place to visit. </a:t>
            </a:r>
            <a:endParaRPr lang="cs-CZ" dirty="0"/>
          </a:p>
          <a:p>
            <a:pPr marL="285750" indent="-285750" algn="just">
              <a:buFont typeface="Wingdings" panose="05000000000000000000" pitchFamily="2" charset="2"/>
              <a:buChar char="q"/>
            </a:pPr>
            <a:r>
              <a:rPr lang="en-US" b="1" dirty="0"/>
              <a:t>Santiago Island </a:t>
            </a:r>
            <a:r>
              <a:rPr lang="en-US" dirty="0"/>
              <a:t>is the largest Cape Verde island; it’s where half the country’s people live. The first of the islands to be settled, it is home to the country’s capital, Praia. The island is a good place to see some of nature’s endangered species, including 38 plants and several rare birds.</a:t>
            </a:r>
            <a:endParaRPr lang="cs-CZ" dirty="0"/>
          </a:p>
          <a:p>
            <a:pPr marL="285750" indent="-285750" algn="just">
              <a:buFont typeface="Wingdings" panose="05000000000000000000" pitchFamily="2" charset="2"/>
              <a:buChar char="q"/>
            </a:pPr>
            <a:r>
              <a:rPr lang="en-US" b="1" dirty="0"/>
              <a:t>Sao Vicente </a:t>
            </a:r>
            <a:r>
              <a:rPr lang="en-US" dirty="0"/>
              <a:t>is an arid island that is marked by low-lying mountains. On a clear day you can see other islands.</a:t>
            </a:r>
            <a:endParaRPr lang="cs-CZ" dirty="0"/>
          </a:p>
          <a:p>
            <a:pPr marL="285750" indent="-285750" algn="just">
              <a:buFont typeface="Wingdings" panose="05000000000000000000" pitchFamily="2" charset="2"/>
              <a:buChar char="q"/>
            </a:pPr>
            <a:r>
              <a:rPr lang="en-US" b="1" dirty="0"/>
              <a:t>Santo </a:t>
            </a:r>
            <a:r>
              <a:rPr lang="en-US" b="1" dirty="0" err="1"/>
              <a:t>Antao</a:t>
            </a:r>
            <a:r>
              <a:rPr lang="en-US" b="1" dirty="0"/>
              <a:t>, </a:t>
            </a:r>
            <a:r>
              <a:rPr lang="en-US" dirty="0"/>
              <a:t>the second largest of the Cape Verdean islands, is famous for its mountains. Though it seems desolate in some places, the island also features lush subtropical vegetation, such as fir, pine, and date and coconut palms.</a:t>
            </a:r>
            <a:endParaRPr lang="cs-CZ" dirty="0"/>
          </a:p>
        </p:txBody>
      </p:sp>
    </p:spTree>
    <p:extLst>
      <p:ext uri="{BB962C8B-B14F-4D97-AF65-F5344CB8AC3E}">
        <p14:creationId xmlns:p14="http://schemas.microsoft.com/office/powerpoint/2010/main" val="40340865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Capo </a:t>
            </a:r>
            <a:r>
              <a:rPr lang="cs-CZ" dirty="0" err="1"/>
              <a:t>Verde</a:t>
            </a:r>
            <a:r>
              <a:rPr lang="cs-CZ" dirty="0"/>
              <a:t> Island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693319"/>
          </a:xfrm>
          <a:prstGeom prst="rect">
            <a:avLst/>
          </a:prstGeom>
        </p:spPr>
        <p:txBody>
          <a:bodyPr wrap="square">
            <a:spAutoFit/>
          </a:bodyPr>
          <a:lstStyle/>
          <a:p>
            <a:pPr marL="285750" indent="-285750" algn="just">
              <a:buFont typeface="Wingdings" panose="05000000000000000000" pitchFamily="2" charset="2"/>
              <a:buChar char="q"/>
            </a:pPr>
            <a:r>
              <a:rPr lang="en-US" b="1" dirty="0"/>
              <a:t>Fogo Island </a:t>
            </a:r>
            <a:r>
              <a:rPr lang="en-US" dirty="0"/>
              <a:t>is the highest island in the Cape Verde chain. This is due to Pico de (Mount) Fogo, which is 2,829 meters feet tall. The volcano has erupted periodically since 1680, with the most recent eruption occurring in 2014.</a:t>
            </a:r>
            <a:endParaRPr lang="cs-CZ" dirty="0"/>
          </a:p>
          <a:p>
            <a:pPr marL="285750" indent="-285750" algn="just">
              <a:buFont typeface="Wingdings" panose="05000000000000000000" pitchFamily="2" charset="2"/>
              <a:buChar char="q"/>
            </a:pPr>
            <a:r>
              <a:rPr lang="en-US" b="1" dirty="0"/>
              <a:t>Sao </a:t>
            </a:r>
            <a:r>
              <a:rPr lang="en-US" b="1" dirty="0" err="1"/>
              <a:t>Nicolau</a:t>
            </a:r>
            <a:r>
              <a:rPr lang="en-US" b="1" dirty="0"/>
              <a:t> </a:t>
            </a:r>
            <a:r>
              <a:rPr lang="en-US" dirty="0"/>
              <a:t>has less than 13,000 in habitants, making it a good place to escape the crowds. Because of its mountainous terrain, the island is popular with hikers and mountain bikers. It’s not a particularly good place to visit if you’re into beaches, because beach access is difficult.</a:t>
            </a:r>
            <a:endParaRPr lang="cs-CZ" dirty="0"/>
          </a:p>
          <a:p>
            <a:pPr marL="285750" indent="-285750" algn="just">
              <a:buFont typeface="Wingdings" panose="05000000000000000000" pitchFamily="2" charset="2"/>
              <a:buChar char="q"/>
            </a:pPr>
            <a:r>
              <a:rPr lang="en-US" b="1" dirty="0"/>
              <a:t>Brava </a:t>
            </a:r>
            <a:r>
              <a:rPr lang="en-US" dirty="0"/>
              <a:t>has a few things going for it. It’s the smallest Cape Verde island that is inhabited, so you won’t run into a lot of people. Not that you could fit a lot of people into an island that isn’t even seven miles long. </a:t>
            </a:r>
            <a:endParaRPr lang="cs-CZ" dirty="0"/>
          </a:p>
          <a:p>
            <a:pPr marL="285750" indent="-285750" algn="just">
              <a:buFont typeface="Wingdings" panose="05000000000000000000" pitchFamily="2" charset="2"/>
              <a:buChar char="q"/>
            </a:pPr>
            <a:r>
              <a:rPr lang="en-US" b="1" dirty="0"/>
              <a:t>Santa </a:t>
            </a:r>
            <a:r>
              <a:rPr lang="en-US" b="1" dirty="0" err="1"/>
              <a:t>Luzia</a:t>
            </a:r>
            <a:r>
              <a:rPr lang="en-US" b="1" dirty="0"/>
              <a:t> </a:t>
            </a:r>
            <a:r>
              <a:rPr lang="cs-CZ" dirty="0"/>
              <a:t>- </a:t>
            </a:r>
            <a:r>
              <a:rPr lang="en-US" dirty="0"/>
              <a:t>Cape Verde’s smallest island is basically uninhabited but draws yachters like honey draws flies. The island is low-lying, which. means lots of sunshine, and the northeasterly trade winds make it a popular, but isolated, anchorage for yachts.</a:t>
            </a:r>
            <a:endParaRPr lang="cs-CZ" dirty="0"/>
          </a:p>
          <a:p>
            <a:pPr marL="285750" indent="-285750" algn="just">
              <a:buFont typeface="Wingdings" panose="05000000000000000000" pitchFamily="2" charset="2"/>
              <a:buChar char="q"/>
            </a:pPr>
            <a:r>
              <a:rPr lang="en-US" dirty="0"/>
              <a:t>If you enjoy beachcombing, you’ll want to visit </a:t>
            </a:r>
            <a:r>
              <a:rPr lang="en-US" b="1" dirty="0" err="1"/>
              <a:t>Malo</a:t>
            </a:r>
            <a:r>
              <a:rPr lang="en-US" b="1" dirty="0"/>
              <a:t>, </a:t>
            </a:r>
            <a:r>
              <a:rPr lang="en-US" dirty="0"/>
              <a:t>with its beautiful sandy beaches. </a:t>
            </a:r>
            <a:endParaRPr lang="cs-CZ" dirty="0"/>
          </a:p>
        </p:txBody>
      </p:sp>
    </p:spTree>
    <p:extLst>
      <p:ext uri="{BB962C8B-B14F-4D97-AF65-F5344CB8AC3E}">
        <p14:creationId xmlns:p14="http://schemas.microsoft.com/office/powerpoint/2010/main" val="210207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Egypt</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last surviving of the Seven Wonders of the Ancient World, the </a:t>
            </a:r>
            <a:r>
              <a:rPr lang="en-US" b="1" dirty="0"/>
              <a:t>Pyramids of Giza </a:t>
            </a:r>
            <a:r>
              <a:rPr lang="en-US" dirty="0"/>
              <a:t>are one of the world's most </a:t>
            </a:r>
            <a:r>
              <a:rPr lang="en-US" dirty="0" err="1"/>
              <a:t>recognisable</a:t>
            </a:r>
            <a:r>
              <a:rPr lang="en-US" dirty="0"/>
              <a:t> landmarks. Built as tombs for the mighty Pharaohs and guarded by the enigmatic Sphinx, </a:t>
            </a:r>
            <a:r>
              <a:rPr lang="en-US" b="1" dirty="0"/>
              <a:t>Giza's pyramid complex </a:t>
            </a:r>
            <a:r>
              <a:rPr lang="en-US" dirty="0"/>
              <a:t>has awed travelers down through the ages and had archaeologists (and a fair few conspiracy theorists) scratching their heads over how they were built for centuries. </a:t>
            </a:r>
            <a:endParaRPr lang="cs-CZ" dirty="0"/>
          </a:p>
          <a:p>
            <a:pPr marL="285750" indent="-285750" algn="just">
              <a:buFont typeface="Wingdings" panose="05000000000000000000" pitchFamily="2" charset="2"/>
              <a:buChar char="q"/>
            </a:pPr>
            <a:r>
              <a:rPr lang="en-US" dirty="0"/>
              <a:t>Famed for the </a:t>
            </a:r>
            <a:r>
              <a:rPr lang="en-US" b="1" dirty="0"/>
              <a:t>Valley of the Kings</a:t>
            </a:r>
            <a:r>
              <a:rPr lang="en-US" dirty="0"/>
              <a:t>, </a:t>
            </a:r>
            <a:r>
              <a:rPr lang="en-US" b="1" dirty="0" err="1"/>
              <a:t>Karnak</a:t>
            </a:r>
            <a:r>
              <a:rPr lang="en-US" b="1" dirty="0"/>
              <a:t> Temple</a:t>
            </a:r>
            <a:r>
              <a:rPr lang="en-US" dirty="0"/>
              <a:t>, and the </a:t>
            </a:r>
            <a:r>
              <a:rPr lang="en-US" b="1" dirty="0"/>
              <a:t>Memorial Temple of Hatshepsut</a:t>
            </a:r>
            <a:r>
              <a:rPr lang="en-US" dirty="0"/>
              <a:t>, the Nile-side town of Luxor in Upper Egypt has a glut of tourist attractions. This is ancient Thebes, powerbase of the New Kingdom pharaohs, and home to more sights than most can see on one visit. While the </a:t>
            </a:r>
            <a:r>
              <a:rPr lang="en-US" b="1" dirty="0"/>
              <a:t>East Bank</a:t>
            </a:r>
            <a:r>
              <a:rPr lang="en-US" dirty="0"/>
              <a:t> brims with vibrant souk action, the quieter </a:t>
            </a:r>
            <a:r>
              <a:rPr lang="en-US" b="1" dirty="0"/>
              <a:t>West Bank</a:t>
            </a:r>
            <a:r>
              <a:rPr lang="en-US" dirty="0"/>
              <a:t> is home to a bundle of tombs and temples that has been called the biggest open air museum in the world.</a:t>
            </a:r>
            <a:endParaRPr lang="cs-CZ" dirty="0"/>
          </a:p>
          <a:p>
            <a:pPr marL="285750" indent="-285750" algn="just">
              <a:buFont typeface="Wingdings" panose="05000000000000000000" pitchFamily="2" charset="2"/>
              <a:buChar char="q"/>
            </a:pPr>
            <a:r>
              <a:rPr lang="cs-CZ" b="1" dirty="0" err="1"/>
              <a:t>Marsa</a:t>
            </a:r>
            <a:r>
              <a:rPr lang="cs-CZ" b="1" dirty="0"/>
              <a:t> </a:t>
            </a:r>
            <a:r>
              <a:rPr lang="cs-CZ" b="1" dirty="0" err="1"/>
              <a:t>Matruh</a:t>
            </a:r>
            <a:r>
              <a:rPr lang="cs-CZ" b="1" dirty="0"/>
              <a:t>, </a:t>
            </a:r>
            <a:r>
              <a:rPr lang="cs-CZ" b="1" dirty="0" err="1"/>
              <a:t>Ain</a:t>
            </a:r>
            <a:r>
              <a:rPr lang="cs-CZ" b="1" dirty="0"/>
              <a:t> </a:t>
            </a:r>
            <a:r>
              <a:rPr lang="cs-CZ" b="1" dirty="0" err="1"/>
              <a:t>Souhkna</a:t>
            </a:r>
            <a:r>
              <a:rPr lang="cs-CZ" b="1" dirty="0"/>
              <a:t>, </a:t>
            </a:r>
            <a:r>
              <a:rPr lang="cs-CZ" b="1" dirty="0" err="1"/>
              <a:t>Hurghada</a:t>
            </a:r>
            <a:r>
              <a:rPr lang="cs-CZ" b="1" dirty="0"/>
              <a:t>, </a:t>
            </a:r>
            <a:r>
              <a:rPr lang="cs-CZ" b="1" dirty="0" err="1"/>
              <a:t>Safaga</a:t>
            </a:r>
            <a:r>
              <a:rPr lang="cs-CZ" b="1" dirty="0"/>
              <a:t>, </a:t>
            </a:r>
            <a:r>
              <a:rPr lang="cs-CZ" b="1" dirty="0" err="1"/>
              <a:t>Taba</a:t>
            </a:r>
            <a:r>
              <a:rPr lang="cs-CZ" b="1" dirty="0"/>
              <a:t>, </a:t>
            </a:r>
            <a:r>
              <a:rPr lang="cs-CZ" b="1" dirty="0" err="1"/>
              <a:t>Marsa</a:t>
            </a:r>
            <a:r>
              <a:rPr lang="cs-CZ" b="1" dirty="0"/>
              <a:t> </a:t>
            </a:r>
            <a:r>
              <a:rPr lang="cs-CZ" b="1" dirty="0" err="1"/>
              <a:t>Alam</a:t>
            </a:r>
            <a:r>
              <a:rPr lang="cs-CZ" b="1" dirty="0"/>
              <a:t> – </a:t>
            </a:r>
            <a:r>
              <a:rPr lang="cs-CZ" dirty="0" err="1"/>
              <a:t>tourist</a:t>
            </a:r>
            <a:r>
              <a:rPr lang="cs-CZ" dirty="0"/>
              <a:t> </a:t>
            </a:r>
            <a:r>
              <a:rPr lang="cs-CZ" dirty="0" err="1"/>
              <a:t>destination</a:t>
            </a:r>
            <a:r>
              <a:rPr lang="cs-CZ" dirty="0"/>
              <a:t> </a:t>
            </a:r>
            <a:r>
              <a:rPr lang="cs-CZ" dirty="0" err="1"/>
              <a:t>of</a:t>
            </a:r>
            <a:r>
              <a:rPr lang="cs-CZ" dirty="0"/>
              <a:t> Egypt</a:t>
            </a:r>
          </a:p>
        </p:txBody>
      </p:sp>
    </p:spTree>
    <p:extLst>
      <p:ext uri="{BB962C8B-B14F-4D97-AF65-F5344CB8AC3E}">
        <p14:creationId xmlns:p14="http://schemas.microsoft.com/office/powerpoint/2010/main" val="3282231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Egypt</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Egypt's most tranquil town is Aswan, set upon the winding curves of the </a:t>
            </a:r>
            <a:r>
              <a:rPr lang="en-US" b="1" dirty="0"/>
              <a:t>Nile</a:t>
            </a:r>
            <a:r>
              <a:rPr lang="en-US" dirty="0"/>
              <a:t>. Backed by orange-hued dunes this is the perfect place to stop and unwind for a few days and soak up the chilled-out atmosphere. Take the river ferry across to </a:t>
            </a:r>
            <a:r>
              <a:rPr lang="en-US" b="1" dirty="0"/>
              <a:t>Elephantine Island</a:t>
            </a:r>
            <a:r>
              <a:rPr lang="en-US" dirty="0"/>
              <a:t> and stroll the colorful streets of the </a:t>
            </a:r>
            <a:r>
              <a:rPr lang="en-US" b="1" dirty="0"/>
              <a:t>Nubian villages</a:t>
            </a:r>
            <a:r>
              <a:rPr lang="en-US" dirty="0"/>
              <a:t>. Ride a camel to the desert monastery of </a:t>
            </a:r>
            <a:r>
              <a:rPr lang="en-US" b="1" dirty="0"/>
              <a:t>St. Simeon</a:t>
            </a:r>
            <a:r>
              <a:rPr lang="en-US" dirty="0"/>
              <a:t> on the </a:t>
            </a:r>
            <a:r>
              <a:rPr lang="en-US" b="1" dirty="0"/>
              <a:t>East Bank</a:t>
            </a:r>
            <a:r>
              <a:rPr lang="en-US" dirty="0"/>
              <a:t>.</a:t>
            </a:r>
            <a:endParaRPr lang="cs-CZ" dirty="0"/>
          </a:p>
          <a:p>
            <a:pPr marL="285750" indent="-285750" algn="just">
              <a:buFont typeface="Wingdings" panose="05000000000000000000" pitchFamily="2" charset="2"/>
              <a:buChar char="q"/>
            </a:pPr>
            <a:r>
              <a:rPr lang="en-US" dirty="0"/>
              <a:t>Even in a country festooned with temples, </a:t>
            </a:r>
            <a:r>
              <a:rPr lang="en-US" b="1" dirty="0"/>
              <a:t>Abu Simbel </a:t>
            </a:r>
            <a:r>
              <a:rPr lang="en-US" dirty="0"/>
              <a:t>is something special. This is Ramses II's great temple, adorned with colossal statuary standing guard outside, and with an interior sumptuously decorated with wall paintings. Justly famous for its megalithic proportions, Abu Simbel is also known for the incredible feat, which saw the entire temple moved from its original setting - set to disappear under the water because of the Aswan dam - during the 1960s in a massive UNESCO operation that took four years.</a:t>
            </a:r>
            <a:endParaRPr lang="cs-CZ" dirty="0"/>
          </a:p>
          <a:p>
            <a:pPr marL="285750" indent="-285750" algn="just">
              <a:buFont typeface="Wingdings" panose="05000000000000000000" pitchFamily="2" charset="2"/>
              <a:buChar char="q"/>
            </a:pPr>
            <a:r>
              <a:rPr lang="en-US" dirty="0"/>
              <a:t>Egypt's kookiest natural wonder is the </a:t>
            </a:r>
            <a:r>
              <a:rPr lang="en-US" b="1" dirty="0"/>
              <a:t>White Desert </a:t>
            </a:r>
            <a:r>
              <a:rPr lang="en-US" dirty="0"/>
              <a:t>where surreally shaped chalk mountains have created what looks like a snowy wonderland in the middle of the arid sand.</a:t>
            </a:r>
          </a:p>
        </p:txBody>
      </p:sp>
    </p:spTree>
    <p:extLst>
      <p:ext uri="{BB962C8B-B14F-4D97-AF65-F5344CB8AC3E}">
        <p14:creationId xmlns:p14="http://schemas.microsoft.com/office/powerpoint/2010/main" val="2212056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Egypt</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Way out west, </a:t>
            </a:r>
            <a:r>
              <a:rPr lang="en-US" b="1" dirty="0" err="1"/>
              <a:t>Siwa</a:t>
            </a:r>
            <a:r>
              <a:rPr lang="en-US" dirty="0"/>
              <a:t> is the tranquil tonic to the hustle of Egypt's cities. This gorgeous little oasis, surrounded by date palm plantations and numerous fresh water springs, is one of the Western Desert's most picturesque spots. The town is centered around the ruins of a vast mud-brick citadel that dominates the view.</a:t>
            </a:r>
            <a:endParaRPr lang="cs-CZ" dirty="0"/>
          </a:p>
          <a:p>
            <a:pPr marL="285750" indent="-285750" algn="just">
              <a:buFont typeface="Wingdings" panose="05000000000000000000" pitchFamily="2" charset="2"/>
              <a:buChar char="q"/>
            </a:pPr>
            <a:r>
              <a:rPr lang="en-US" dirty="0"/>
              <a:t>The most European of Egypt's cities, </a:t>
            </a:r>
            <a:r>
              <a:rPr lang="en-US" b="1" dirty="0"/>
              <a:t>Alexandria </a:t>
            </a:r>
            <a:r>
              <a:rPr lang="en-US" dirty="0"/>
              <a:t>has a history that not many others can match. Founded by Alexander the Great, home of Cleopatra, and razzmatazz renegade city of the Mediterranean for much of its life, this seaside city has an appealing days-gone-by atmosphere that can't be beaten.</a:t>
            </a:r>
            <a:endParaRPr lang="cs-CZ" dirty="0"/>
          </a:p>
          <a:p>
            <a:pPr marL="285750" indent="-285750" algn="just">
              <a:buFont typeface="Wingdings" panose="05000000000000000000" pitchFamily="2" charset="2"/>
              <a:buChar char="q"/>
            </a:pPr>
            <a:r>
              <a:rPr lang="en-US" b="1" dirty="0"/>
              <a:t>The Red Sea, </a:t>
            </a:r>
            <a:r>
              <a:rPr lang="en-US" dirty="0"/>
              <a:t>off the coast of Egypt, is one of the most beautiful places in the world to go diving. The waters of the Red Sea are renowned for their spectacular visibility and features some of the most exotic seascapes</a:t>
            </a:r>
            <a:r>
              <a:rPr lang="cs-CZ" dirty="0"/>
              <a:t>.</a:t>
            </a:r>
          </a:p>
          <a:p>
            <a:pPr marL="285750" indent="-285750" algn="just">
              <a:buFont typeface="Wingdings" panose="05000000000000000000" pitchFamily="2" charset="2"/>
              <a:buChar char="q"/>
            </a:pPr>
            <a:r>
              <a:rPr lang="en-US" b="1" dirty="0"/>
              <a:t>Cruising the Nile </a:t>
            </a:r>
            <a:r>
              <a:rPr lang="en-US" dirty="0"/>
              <a:t>is a popular way of visiting upper Egypt. The Nile River has been Egypt’s lifeline since ancient times and there is no better way to trace the passage of Egypt’s history than to follow the course of the Nile. </a:t>
            </a:r>
          </a:p>
        </p:txBody>
      </p:sp>
    </p:spTree>
    <p:extLst>
      <p:ext uri="{BB962C8B-B14F-4D97-AF65-F5344CB8AC3E}">
        <p14:creationId xmlns:p14="http://schemas.microsoft.com/office/powerpoint/2010/main" val="2250477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Morocco</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16429"/>
          </a:xfrm>
          <a:prstGeom prst="rect">
            <a:avLst/>
          </a:prstGeom>
        </p:spPr>
        <p:txBody>
          <a:bodyPr wrap="square">
            <a:spAutoFit/>
          </a:bodyPr>
          <a:lstStyle/>
          <a:p>
            <a:pPr marL="285750" indent="-285750" algn="just">
              <a:buFont typeface="Wingdings" panose="05000000000000000000" pitchFamily="2" charset="2"/>
              <a:buChar char="q"/>
            </a:pPr>
            <a:r>
              <a:rPr lang="en-US" sz="2200" dirty="0"/>
              <a:t>Much of </a:t>
            </a:r>
            <a:r>
              <a:rPr lang="en-US" sz="2200" b="1" dirty="0"/>
              <a:t>Morocco's</a:t>
            </a:r>
            <a:r>
              <a:rPr lang="en-US" sz="2200" dirty="0"/>
              <a:t> landscape is mountainous with slopes that gradually transition into plateaus and valleys. The Atlas mountains dominate the central part of the country, while the Rif mountains make up the northern edge.</a:t>
            </a:r>
          </a:p>
          <a:p>
            <a:pPr marL="285750" indent="-285750" algn="just">
              <a:buFont typeface="Wingdings" panose="05000000000000000000" pitchFamily="2" charset="2"/>
              <a:buChar char="q"/>
            </a:pPr>
            <a:r>
              <a:rPr lang="en-US" sz="2200" b="1" dirty="0"/>
              <a:t>Jebel Toubkal </a:t>
            </a:r>
            <a:r>
              <a:rPr lang="en-US" sz="2200" dirty="0"/>
              <a:t>is the highest point of Morocco at (4,165 m), and is also the highest peak of the </a:t>
            </a:r>
            <a:r>
              <a:rPr lang="en-US" sz="2200" b="1" dirty="0"/>
              <a:t>Atlas mountains.</a:t>
            </a:r>
          </a:p>
          <a:p>
            <a:pPr marL="285750" indent="-285750" algn="just">
              <a:buFont typeface="Wingdings" panose="05000000000000000000" pitchFamily="2" charset="2"/>
              <a:buChar char="q"/>
            </a:pPr>
            <a:r>
              <a:rPr lang="en-US" sz="2200" dirty="0"/>
              <a:t>The southeastern region of the country is blanketed by the </a:t>
            </a:r>
            <a:r>
              <a:rPr lang="en-US" sz="2200" b="1" dirty="0"/>
              <a:t>Sahara Desert</a:t>
            </a:r>
            <a:r>
              <a:rPr lang="en-US" sz="2200" dirty="0"/>
              <a:t>, the world's third largest desert at over (9,400,000 sq. km). </a:t>
            </a:r>
            <a:endParaRPr lang="cs-CZ" sz="2200" dirty="0"/>
          </a:p>
          <a:p>
            <a:pPr marL="285750" indent="-285750" algn="just">
              <a:buFont typeface="Wingdings" panose="05000000000000000000" pitchFamily="2" charset="2"/>
              <a:buChar char="q"/>
            </a:pPr>
            <a:r>
              <a:rPr lang="en-US" sz="2200" dirty="0"/>
              <a:t>Significant sources of water of Morocco include the </a:t>
            </a:r>
            <a:r>
              <a:rPr lang="en-US" sz="2200" b="1" dirty="0" err="1"/>
              <a:t>Moulouya</a:t>
            </a:r>
            <a:r>
              <a:rPr lang="en-US" sz="2200" b="1" dirty="0"/>
              <a:t> River</a:t>
            </a:r>
            <a:r>
              <a:rPr lang="en-US" sz="2200" dirty="0"/>
              <a:t>, whose source is located in the Atlas Mountains, and flows into the Mediterranean Sea. </a:t>
            </a:r>
          </a:p>
        </p:txBody>
      </p:sp>
    </p:spTree>
    <p:extLst>
      <p:ext uri="{BB962C8B-B14F-4D97-AF65-F5344CB8AC3E}">
        <p14:creationId xmlns:p14="http://schemas.microsoft.com/office/powerpoint/2010/main" val="3436008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Morocco</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bustling and vibrant buzz of </a:t>
            </a:r>
            <a:r>
              <a:rPr lang="en-US" b="1" dirty="0"/>
              <a:t>Marrakesh medina</a:t>
            </a:r>
            <a:r>
              <a:rPr lang="en-US" dirty="0"/>
              <a:t> sums up Morocco for many visitors and is a major tourist attraction. The old city is entered from the vast plaza of </a:t>
            </a:r>
            <a:r>
              <a:rPr lang="en-US" b="1" dirty="0" err="1"/>
              <a:t>Djemma</a:t>
            </a:r>
            <a:r>
              <a:rPr lang="en-US" b="1" dirty="0"/>
              <a:t> el-</a:t>
            </a:r>
            <a:r>
              <a:rPr lang="en-US" b="1" dirty="0" err="1"/>
              <a:t>fna</a:t>
            </a:r>
            <a:r>
              <a:rPr lang="en-US" b="1" dirty="0"/>
              <a:t> Square</a:t>
            </a:r>
            <a:r>
              <a:rPr lang="en-US" dirty="0"/>
              <a:t> where, it seems, half the city converges throughout the day and into the evening to hang out with the stall vendors, traditional musicians, snake charmers, and random acrobats.</a:t>
            </a:r>
            <a:endParaRPr lang="cs-CZ" dirty="0"/>
          </a:p>
          <a:p>
            <a:pPr marL="285750" indent="-285750" algn="just">
              <a:buFont typeface="Wingdings" panose="05000000000000000000" pitchFamily="2" charset="2"/>
              <a:buChar char="q"/>
            </a:pPr>
            <a:r>
              <a:rPr lang="en-US" dirty="0"/>
              <a:t>Casablanca's major point of interest and landmark building, the </a:t>
            </a:r>
            <a:r>
              <a:rPr lang="en-US" b="1" dirty="0"/>
              <a:t>Hassan II Mosque </a:t>
            </a:r>
            <a:r>
              <a:rPr lang="en-US" dirty="0"/>
              <a:t>is a lavish symbol not only of the city, but also of Morocco itself. This modern mosque (finished in 1993) doesn't do things by halves. The decoration detail covering every centimeter of the mammoth two-hectare site took 10,000 artisans to complete.</a:t>
            </a:r>
            <a:endParaRPr lang="cs-CZ" dirty="0"/>
          </a:p>
          <a:p>
            <a:pPr marL="285750" indent="-285750" algn="just">
              <a:buFont typeface="Wingdings" panose="05000000000000000000" pitchFamily="2" charset="2"/>
              <a:buChar char="q"/>
            </a:pPr>
            <a:r>
              <a:rPr lang="en-US" dirty="0"/>
              <a:t>Morocco has plenty of beautiful old town </a:t>
            </a:r>
            <a:r>
              <a:rPr lang="en-US" b="1" dirty="0"/>
              <a:t>areas but Rabat's </a:t>
            </a:r>
            <a:r>
              <a:rPr lang="en-US" dirty="0" err="1"/>
              <a:t>Oudaias</a:t>
            </a:r>
            <a:r>
              <a:rPr lang="en-US" dirty="0"/>
              <a:t> Kasbah neighborhood has to be one of the country's most picturesque. This is a peaceful and perfectly quaint district that feels miles away from the city, despite being right in the city's core.</a:t>
            </a:r>
            <a:endParaRPr lang="cs-CZ" dirty="0"/>
          </a:p>
        </p:txBody>
      </p:sp>
    </p:spTree>
    <p:extLst>
      <p:ext uri="{BB962C8B-B14F-4D97-AF65-F5344CB8AC3E}">
        <p14:creationId xmlns:p14="http://schemas.microsoft.com/office/powerpoint/2010/main" val="1806727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Morocco</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Along with Marrakesh, </a:t>
            </a:r>
            <a:r>
              <a:rPr lang="en-US" b="1" dirty="0"/>
              <a:t>Fes</a:t>
            </a:r>
            <a:r>
              <a:rPr lang="en-US" dirty="0"/>
              <a:t> is Morocco's other big cultural destination. But unlike its sister Imperial City to the south, Fes hasn't been trussed up for the tourists. </a:t>
            </a:r>
            <a:r>
              <a:rPr lang="en-US" b="1" dirty="0"/>
              <a:t>Fes el Bali</a:t>
            </a:r>
            <a:r>
              <a:rPr lang="en-US" dirty="0"/>
              <a:t> (old city) is an authentic muddle of a place, where it's easy to get lost. </a:t>
            </a:r>
            <a:endParaRPr lang="cs-CZ" dirty="0"/>
          </a:p>
          <a:p>
            <a:pPr marL="285750" indent="-285750" algn="just">
              <a:buFont typeface="Wingdings" panose="05000000000000000000" pitchFamily="2" charset="2"/>
              <a:buChar char="q"/>
            </a:pPr>
            <a:r>
              <a:rPr lang="en-US" dirty="0"/>
              <a:t>The most European of all Morocco's cities, </a:t>
            </a:r>
            <a:r>
              <a:rPr lang="en-US" b="1" dirty="0"/>
              <a:t>Tangier</a:t>
            </a:r>
            <a:r>
              <a:rPr lang="en-US" dirty="0"/>
              <a:t> has a fascinating and slightly debauched role in 20th-century literary history, and this past is what draws many tourists here</a:t>
            </a:r>
            <a:r>
              <a:rPr lang="cs-CZ" dirty="0"/>
              <a:t>.</a:t>
            </a:r>
          </a:p>
          <a:p>
            <a:pPr marL="285750" indent="-285750" algn="just">
              <a:buFont typeface="Wingdings" panose="05000000000000000000" pitchFamily="2" charset="2"/>
              <a:buChar char="q"/>
            </a:pPr>
            <a:r>
              <a:rPr lang="en-US" dirty="0"/>
              <a:t>In the beautiful Rif Mountains,</a:t>
            </a:r>
            <a:r>
              <a:rPr lang="en-US" b="1" dirty="0"/>
              <a:t> </a:t>
            </a:r>
            <a:r>
              <a:rPr lang="en-US" b="1" dirty="0" err="1"/>
              <a:t>Chefchaouen</a:t>
            </a:r>
            <a:r>
              <a:rPr lang="en-US" dirty="0"/>
              <a:t> is a gorgeous labyrinth of blue-on-blue buildings that has an incredibly photogenic glow. There isn't much actual sightseeing to be done, and that's one of the town's main attractions. It's simply about wandering the </a:t>
            </a:r>
            <a:r>
              <a:rPr lang="en-US" b="1" dirty="0"/>
              <a:t>medina</a:t>
            </a:r>
            <a:r>
              <a:rPr lang="en-US" dirty="0"/>
              <a:t> alleys and lapping up all that colorful architecture.</a:t>
            </a:r>
            <a:endParaRPr lang="cs-CZ" dirty="0"/>
          </a:p>
          <a:p>
            <a:pPr marL="285750" indent="-285750" algn="just">
              <a:buFont typeface="Wingdings" panose="05000000000000000000" pitchFamily="2" charset="2"/>
              <a:buChar char="q"/>
            </a:pPr>
            <a:r>
              <a:rPr lang="en-US" dirty="0"/>
              <a:t>Morocco's number one </a:t>
            </a:r>
            <a:r>
              <a:rPr lang="en-US" b="1" dirty="0"/>
              <a:t>Roman ruin</a:t>
            </a:r>
            <a:r>
              <a:rPr lang="en-US" dirty="0"/>
              <a:t> is a feast for history lovers, with a clutch of remarkable </a:t>
            </a:r>
            <a:r>
              <a:rPr lang="en-US" b="1" dirty="0"/>
              <a:t>mosaics</a:t>
            </a:r>
            <a:r>
              <a:rPr lang="en-US" dirty="0"/>
              <a:t> still interred where they were unearthed. </a:t>
            </a:r>
            <a:endParaRPr lang="cs-CZ" dirty="0"/>
          </a:p>
          <a:p>
            <a:pPr marL="285750" indent="-285750" algn="just">
              <a:buFont typeface="Wingdings" panose="05000000000000000000" pitchFamily="2" charset="2"/>
              <a:buChar char="q"/>
            </a:pPr>
            <a:r>
              <a:rPr lang="en-US" dirty="0"/>
              <a:t>This golden-stoned adobe </a:t>
            </a:r>
            <a:r>
              <a:rPr lang="en-US" b="1" dirty="0" err="1"/>
              <a:t>kasbah</a:t>
            </a:r>
            <a:r>
              <a:rPr lang="en-US" dirty="0"/>
              <a:t> (fortress) thrusts dramatically out of the earth amid scenery that wows all who visit. It's a fairy-tale place, and unsurprisingly the orange-hued turrets and curvy lanes inside have become a favorite film location for Hollywood</a:t>
            </a:r>
            <a:r>
              <a:rPr lang="cs-CZ" dirty="0"/>
              <a:t>.</a:t>
            </a:r>
          </a:p>
        </p:txBody>
      </p:sp>
    </p:spTree>
    <p:extLst>
      <p:ext uri="{BB962C8B-B14F-4D97-AF65-F5344CB8AC3E}">
        <p14:creationId xmlns:p14="http://schemas.microsoft.com/office/powerpoint/2010/main" val="2607975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Tunisia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b="1" dirty="0"/>
              <a:t>Tunisia </a:t>
            </a:r>
            <a:r>
              <a:rPr lang="en-US" sz="2000" dirty="0"/>
              <a:t>is the northernmost country in Africa. It is bordered by Algeria to the west, Libya to the southeast, and Mediterranean Sea to the north and east.</a:t>
            </a:r>
          </a:p>
          <a:p>
            <a:pPr marL="285750" indent="-285750" algn="just">
              <a:buFont typeface="Wingdings" panose="05000000000000000000" pitchFamily="2" charset="2"/>
              <a:buChar char="q"/>
            </a:pPr>
            <a:r>
              <a:rPr lang="en-US" sz="2000" dirty="0"/>
              <a:t>Tunisia is dominated by the Atlas Mountains in the north and the Sahara Desert in the south.</a:t>
            </a:r>
          </a:p>
          <a:p>
            <a:pPr marL="285750" indent="-285750" algn="just">
              <a:buFont typeface="Wingdings" panose="05000000000000000000" pitchFamily="2" charset="2"/>
              <a:buChar char="q"/>
            </a:pPr>
            <a:r>
              <a:rPr lang="en-US" sz="2000" b="1" dirty="0"/>
              <a:t>The Atlas Mountains </a:t>
            </a:r>
            <a:r>
              <a:rPr lang="en-US" sz="2000" dirty="0"/>
              <a:t>extend northeast from the Algerian border to the Mediterranean Sea. To the north and east of those mountains the topography is generally characterized by low, rolling hills and flat coastal areas. </a:t>
            </a:r>
            <a:endParaRPr lang="cs-CZ" sz="2000" dirty="0"/>
          </a:p>
          <a:p>
            <a:pPr marL="285750" indent="-285750" algn="just">
              <a:buFont typeface="Wingdings" panose="05000000000000000000" pitchFamily="2" charset="2"/>
              <a:buChar char="q"/>
            </a:pPr>
            <a:r>
              <a:rPr lang="en-US" sz="2000" dirty="0"/>
              <a:t> </a:t>
            </a:r>
            <a:r>
              <a:rPr lang="en-US" sz="2000" b="1" dirty="0"/>
              <a:t>The </a:t>
            </a:r>
            <a:r>
              <a:rPr lang="en-US" sz="2000" b="1" dirty="0" err="1"/>
              <a:t>Medjerda</a:t>
            </a:r>
            <a:r>
              <a:rPr lang="en-US" sz="2000" b="1" dirty="0"/>
              <a:t> River </a:t>
            </a:r>
            <a:r>
              <a:rPr lang="en-US" sz="2000" dirty="0"/>
              <a:t>rises in Algeria and then flows through Tunisia before entering the Mediterranean Sea. With dozen of smaller tributaries and a length of (450 km), it is the longest river in Tunisia.</a:t>
            </a:r>
          </a:p>
          <a:p>
            <a:pPr marL="285750" indent="-285750" algn="just">
              <a:buFont typeface="Wingdings" panose="05000000000000000000" pitchFamily="2" charset="2"/>
              <a:buChar char="q"/>
            </a:pPr>
            <a:r>
              <a:rPr lang="en-US" sz="2000" b="1" dirty="0"/>
              <a:t>Lake of Tunis </a:t>
            </a:r>
            <a:r>
              <a:rPr lang="en-US" sz="2000" dirty="0"/>
              <a:t>is a natural, shallow lagoon located between Tunis and the Gulf of Tunis (Mediterranean Sea). The lake is (37 </a:t>
            </a:r>
            <a:r>
              <a:rPr lang="en-US" sz="2000" dirty="0" err="1"/>
              <a:t>sq</a:t>
            </a:r>
            <a:r>
              <a:rPr lang="en-US" sz="2000" dirty="0"/>
              <a:t> km) in size. </a:t>
            </a:r>
          </a:p>
        </p:txBody>
      </p:sp>
    </p:spTree>
    <p:extLst>
      <p:ext uri="{BB962C8B-B14F-4D97-AF65-F5344CB8AC3E}">
        <p14:creationId xmlns:p14="http://schemas.microsoft.com/office/powerpoint/2010/main" val="2163768299"/>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3968</TotalTime>
  <Words>4918</Words>
  <Application>Microsoft Office PowerPoint</Application>
  <PresentationFormat>Předvádění na obrazovce (16:9)</PresentationFormat>
  <Paragraphs>169</Paragraphs>
  <Slides>28</Slides>
  <Notes>28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Times New Roman</vt:lpstr>
      <vt:lpstr>Wingdings</vt:lpstr>
      <vt:lpstr>SLU</vt:lpstr>
      <vt:lpstr>11. Tourist attractions in the Africa      </vt:lpstr>
      <vt:lpstr>Geography of Egypt  </vt:lpstr>
      <vt:lpstr>The main tourist attractions in Egypt </vt:lpstr>
      <vt:lpstr>The main tourist attractions in Egypt </vt:lpstr>
      <vt:lpstr>The main tourist attractions in Egypt </vt:lpstr>
      <vt:lpstr>Geography of Morocco </vt:lpstr>
      <vt:lpstr>The main tourist attractions in Morocco </vt:lpstr>
      <vt:lpstr>The main tourist attractions in Morocco </vt:lpstr>
      <vt:lpstr>Geography of Tunisia </vt:lpstr>
      <vt:lpstr>The main tourist attractions in Tunisia </vt:lpstr>
      <vt:lpstr>The main tourist attractions in Tunisia </vt:lpstr>
      <vt:lpstr>Geography of South Africa </vt:lpstr>
      <vt:lpstr>The main tourist attractions in South Africa </vt:lpstr>
      <vt:lpstr>The main tourist attractions in South Africa </vt:lpstr>
      <vt:lpstr>The main tourist attractions in South Africa </vt:lpstr>
      <vt:lpstr>Geography of Kenya </vt:lpstr>
      <vt:lpstr>The main tourist attractions in Kenya </vt:lpstr>
      <vt:lpstr>The main tourist attractions in Kenya </vt:lpstr>
      <vt:lpstr>Geography of Madagascar </vt:lpstr>
      <vt:lpstr>The main tourist attractions in Madagascar </vt:lpstr>
      <vt:lpstr>The main tourist attractions in Madagascar </vt:lpstr>
      <vt:lpstr>Geography of Seychelles </vt:lpstr>
      <vt:lpstr>The main tourist attractions in Seychelles </vt:lpstr>
      <vt:lpstr>The main tourist attractions in Seychelles </vt:lpstr>
      <vt:lpstr>Geography of Capo Verde Island </vt:lpstr>
      <vt:lpstr>The main tourist attractions in Capo Verde Island </vt:lpstr>
      <vt:lpstr>The main tourist attractions in Capo Verde Island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Patrik Kajzar</cp:lastModifiedBy>
  <cp:revision>227</cp:revision>
  <dcterms:created xsi:type="dcterms:W3CDTF">2016-07-06T15:42:34Z</dcterms:created>
  <dcterms:modified xsi:type="dcterms:W3CDTF">2023-04-12T10:40:28Z</dcterms:modified>
</cp:coreProperties>
</file>