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518" r:id="rId3"/>
    <p:sldId id="522" r:id="rId4"/>
    <p:sldId id="523" r:id="rId5"/>
    <p:sldId id="521" r:id="rId6"/>
    <p:sldId id="524" r:id="rId7"/>
    <p:sldId id="525" r:id="rId8"/>
    <p:sldId id="526" r:id="rId9"/>
    <p:sldId id="527" r:id="rId10"/>
    <p:sldId id="528" r:id="rId11"/>
    <p:sldId id="529" r:id="rId12"/>
    <p:sldId id="530" r:id="rId13"/>
    <p:sldId id="531" r:id="rId14"/>
    <p:sldId id="533" r:id="rId15"/>
    <p:sldId id="532" r:id="rId16"/>
    <p:sldId id="534" r:id="rId17"/>
    <p:sldId id="535" r:id="rId18"/>
    <p:sldId id="536" r:id="rId19"/>
    <p:sldId id="537" r:id="rId20"/>
    <p:sldId id="538" r:id="rId21"/>
    <p:sldId id="539" r:id="rId22"/>
    <p:sldId id="540" r:id="rId23"/>
    <p:sldId id="541" r:id="rId24"/>
    <p:sldId id="542" r:id="rId25"/>
    <p:sldId id="543" r:id="rId26"/>
    <p:sldId id="544" r:id="rId27"/>
    <p:sldId id="293"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0" d="100"/>
          <a:sy n="70" d="100"/>
        </p:scale>
        <p:origin x="11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5586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897812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679568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97934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231558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273474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885228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919636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146890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695453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034037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3157774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902980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5766558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8207081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908743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5436575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25812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053852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21020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038027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403663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823944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921504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6. Tourist attractions</a:t>
            </a:r>
            <a:r>
              <a:rPr lang="cs-CZ" sz="3100" b="1" dirty="0">
                <a:solidFill>
                  <a:schemeClr val="bg1"/>
                </a:solidFill>
                <a:latin typeface="Times New Roman" panose="02020603050405020304" pitchFamily="18" charset="0"/>
                <a:cs typeface="Times New Roman" panose="02020603050405020304" pitchFamily="18" charset="0"/>
              </a:rPr>
              <a:t> in </a:t>
            </a:r>
            <a:r>
              <a:rPr lang="cs-CZ" sz="3100" b="1" dirty="0" err="1">
                <a:solidFill>
                  <a:schemeClr val="bg1"/>
                </a:solidFill>
                <a:latin typeface="Times New Roman" panose="02020603050405020304" pitchFamily="18" charset="0"/>
                <a:cs typeface="Times New Roman" panose="02020603050405020304" pitchFamily="18" charset="0"/>
              </a:rPr>
              <a:t>the</a:t>
            </a:r>
            <a:r>
              <a:rPr lang="cs-CZ" sz="3100" b="1" dirty="0">
                <a:solidFill>
                  <a:schemeClr val="bg1"/>
                </a:solidFill>
                <a:latin typeface="Times New Roman" panose="02020603050405020304" pitchFamily="18" charset="0"/>
                <a:cs typeface="Times New Roman" panose="02020603050405020304" pitchFamily="18" charset="0"/>
              </a:rPr>
              <a:t> </a:t>
            </a:r>
            <a:r>
              <a:rPr lang="en-US" sz="3100" b="1" dirty="0">
                <a:solidFill>
                  <a:schemeClr val="bg1"/>
                </a:solidFill>
                <a:latin typeface="Times New Roman" panose="02020603050405020304" pitchFamily="18" charset="0"/>
                <a:cs typeface="Times New Roman" panose="02020603050405020304" pitchFamily="18" charset="0"/>
              </a:rPr>
              <a:t>Western European countries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pic>
        <p:nvPicPr>
          <p:cNvPr id="5" name="Obrázek 4">
            <a:extLst>
              <a:ext uri="{FF2B5EF4-FFF2-40B4-BE49-F238E27FC236}">
                <a16:creationId xmlns:a16="http://schemas.microsoft.com/office/drawing/2014/main" id="{6FE60EC3-7158-485D-85B5-53B3081DB4F5}"/>
              </a:ext>
            </a:extLst>
          </p:cNvPr>
          <p:cNvPicPr>
            <a:picLocks noChangeAspect="1"/>
          </p:cNvPicPr>
          <p:nvPr/>
        </p:nvPicPr>
        <p:blipFill>
          <a:blip r:embed="rId5"/>
          <a:stretch>
            <a:fillRect/>
          </a:stretch>
        </p:blipFill>
        <p:spPr>
          <a:xfrm>
            <a:off x="5988893" y="4280465"/>
            <a:ext cx="2749534" cy="49381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Scotland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stone towers and walls of </a:t>
            </a:r>
            <a:r>
              <a:rPr lang="en-US" b="1" dirty="0"/>
              <a:t>Edinburgh Castle </a:t>
            </a:r>
            <a:r>
              <a:rPr lang="en-US" dirty="0"/>
              <a:t>have dominated the Edinburgh skyline since the 13th century. Perched atop black basalt rock, it offers magnificent views of the city and a trip through Scotland's tumultuous history. Highlights are the spectacular Crown Jewels; the famous Stone of Destiny (the Stone of Scone); and St. Margaret's Chapel, built in 1130 and the oldest building in Edinburgh. Enter the castle over a drawbridge across an old moat from the broad </a:t>
            </a:r>
            <a:r>
              <a:rPr lang="en-US" b="1" dirty="0"/>
              <a:t>Esplanade</a:t>
            </a:r>
            <a:r>
              <a:rPr lang="en-US" dirty="0"/>
              <a:t>, where the famous </a:t>
            </a:r>
            <a:r>
              <a:rPr lang="en-US" b="1" dirty="0"/>
              <a:t>Edinburgh Military Tattoo </a:t>
            </a:r>
            <a:r>
              <a:rPr lang="en-US" dirty="0"/>
              <a:t>is held every August</a:t>
            </a:r>
            <a:r>
              <a:rPr lang="cs-CZ" dirty="0"/>
              <a:t>.</a:t>
            </a:r>
          </a:p>
          <a:p>
            <a:pPr marL="285750" indent="-285750" algn="just">
              <a:buFont typeface="Wingdings" panose="05000000000000000000" pitchFamily="2" charset="2"/>
              <a:buChar char="q"/>
            </a:pPr>
            <a:r>
              <a:rPr lang="en-US" dirty="0"/>
              <a:t>Below, the Royal Mile stretches down the steep escarpment to the elegant </a:t>
            </a:r>
            <a:r>
              <a:rPr lang="en-US" b="1" dirty="0"/>
              <a:t>Palace of </a:t>
            </a:r>
            <a:r>
              <a:rPr lang="en-US" b="1" dirty="0" err="1"/>
              <a:t>Holyroodhouse</a:t>
            </a:r>
            <a:r>
              <a:rPr lang="en-US" dirty="0"/>
              <a:t>, another of Edinburgh's most famous landmarks.</a:t>
            </a:r>
            <a:endParaRPr lang="cs-CZ" dirty="0"/>
          </a:p>
          <a:p>
            <a:pPr marL="285750" indent="-285750" algn="just">
              <a:buFont typeface="Wingdings" panose="05000000000000000000" pitchFamily="2" charset="2"/>
              <a:buChar char="q"/>
            </a:pPr>
            <a:r>
              <a:rPr lang="cs-CZ" dirty="0"/>
              <a:t>Id</a:t>
            </a:r>
            <a:r>
              <a:rPr lang="en-US" dirty="0" err="1"/>
              <a:t>yllic</a:t>
            </a:r>
            <a:r>
              <a:rPr lang="en-US" dirty="0"/>
              <a:t> </a:t>
            </a:r>
            <a:r>
              <a:rPr lang="en-US" b="1" dirty="0"/>
              <a:t>Loch Lomond</a:t>
            </a:r>
            <a:r>
              <a:rPr lang="en-US" dirty="0"/>
              <a:t>, just a short drive northwest of Glasgow, is Britain's largest lake and, according to author Walter Scott, "The Queen of Scottish </a:t>
            </a:r>
            <a:r>
              <a:rPr lang="en-US" dirty="0" err="1"/>
              <a:t>Lakes."Boat</a:t>
            </a:r>
            <a:r>
              <a:rPr lang="en-US" dirty="0"/>
              <a:t> trips are always popular, as are lakeside rambles and longer treks up majestic </a:t>
            </a:r>
            <a:r>
              <a:rPr lang="en-US" b="1" dirty="0"/>
              <a:t>Ben Lomond</a:t>
            </a:r>
            <a:r>
              <a:rPr lang="en-US" dirty="0"/>
              <a:t> (3,192 feet), with its spectacular views across the </a:t>
            </a:r>
            <a:r>
              <a:rPr lang="en-US" b="1" dirty="0" err="1"/>
              <a:t>Trossachs</a:t>
            </a:r>
            <a:r>
              <a:rPr lang="en-US" b="1" dirty="0"/>
              <a:t> National Park</a:t>
            </a:r>
            <a:r>
              <a:rPr lang="en-US" dirty="0"/>
              <a:t>. </a:t>
            </a:r>
          </a:p>
        </p:txBody>
      </p:sp>
    </p:spTree>
    <p:extLst>
      <p:ext uri="{BB962C8B-B14F-4D97-AF65-F5344CB8AC3E}">
        <p14:creationId xmlns:p14="http://schemas.microsoft.com/office/powerpoint/2010/main" val="3898979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Scotland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dirty="0"/>
              <a:t>Think of Loch Ness, and you'll probably picture the mythical monster that, according to legend, has made this 23-mile-long loch home for countless centuries. The largest body of water in Scotland's </a:t>
            </a:r>
            <a:r>
              <a:rPr lang="en-US" b="1" dirty="0"/>
              <a:t>Great Glen</a:t>
            </a:r>
            <a:r>
              <a:rPr lang="en-US" dirty="0"/>
              <a:t>, </a:t>
            </a:r>
            <a:r>
              <a:rPr lang="en-US" b="1" dirty="0"/>
              <a:t>Loch Ness </a:t>
            </a:r>
            <a:r>
              <a:rPr lang="en-US" dirty="0"/>
              <a:t>is part of a waterway connecting the east and west coasts of Scotland. The canal and each of the lochs is surrounded by some of the most beautiful highland scenery, but no part is more scenic than Loch Ness itself, with the romantic ruins of </a:t>
            </a:r>
            <a:r>
              <a:rPr lang="en-US" b="1" dirty="0"/>
              <a:t>Urquhart Castle</a:t>
            </a:r>
            <a:r>
              <a:rPr lang="en-US" dirty="0"/>
              <a:t> on its hillside above the water. </a:t>
            </a:r>
            <a:r>
              <a:rPr lang="en-US" b="1" dirty="0"/>
              <a:t>Loch Ness Exhibition</a:t>
            </a:r>
            <a:r>
              <a:rPr lang="en-US" dirty="0"/>
              <a:t> at </a:t>
            </a:r>
            <a:r>
              <a:rPr lang="en-US" b="1" dirty="0" err="1"/>
              <a:t>Drumnadrochit</a:t>
            </a:r>
            <a:r>
              <a:rPr lang="en-US" b="1" dirty="0"/>
              <a:t> Hotel</a:t>
            </a:r>
            <a:r>
              <a:rPr lang="en-US" dirty="0"/>
              <a:t> also has interesting information on the geological formation of Loch Ness and the surrounding area</a:t>
            </a:r>
            <a:r>
              <a:rPr lang="cs-CZ" dirty="0"/>
              <a:t>.</a:t>
            </a:r>
          </a:p>
          <a:p>
            <a:pPr marL="285750" indent="-285750" algn="just">
              <a:buFont typeface="Wingdings" panose="05000000000000000000" pitchFamily="2" charset="2"/>
              <a:buChar char="q"/>
            </a:pPr>
            <a:r>
              <a:rPr lang="en-US" dirty="0"/>
              <a:t>For more than 40 years, the </a:t>
            </a:r>
            <a:r>
              <a:rPr lang="en-US" b="1" dirty="0"/>
              <a:t>Royal Yacht Britannia </a:t>
            </a:r>
            <a:r>
              <a:rPr lang="en-US" dirty="0"/>
              <a:t>was a floating royal residence, traveling more than 1,000,000 miles around the world. </a:t>
            </a:r>
            <a:endParaRPr lang="cs-CZ" dirty="0"/>
          </a:p>
          <a:p>
            <a:pPr marL="285750" indent="-285750" algn="just">
              <a:buFont typeface="Wingdings" panose="05000000000000000000" pitchFamily="2" charset="2"/>
              <a:buChar char="q"/>
            </a:pPr>
            <a:r>
              <a:rPr lang="en-US" dirty="0"/>
              <a:t>One of Scotland's most visited attractions, the free </a:t>
            </a:r>
            <a:r>
              <a:rPr lang="en-US" b="1" dirty="0"/>
              <a:t>Riverside Museum in Glasgow </a:t>
            </a:r>
            <a:r>
              <a:rPr lang="en-US" dirty="0"/>
              <a:t>gathers together the history of transportation by land and water in an eye-catching new venue. See trams, locomotives, buses, horse-drawn carriages, and vintage cars, along with ships and other models. </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969809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North</a:t>
            </a:r>
            <a:r>
              <a:rPr lang="cs-CZ" dirty="0"/>
              <a:t> </a:t>
            </a:r>
            <a:r>
              <a:rPr lang="cs-CZ" dirty="0" err="1"/>
              <a:t>Ireland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Famed around the world for its columns of layered basalt, the </a:t>
            </a:r>
            <a:r>
              <a:rPr lang="en-US" b="1" dirty="0"/>
              <a:t>Giant's Causeway </a:t>
            </a:r>
            <a:r>
              <a:rPr lang="en-US" dirty="0"/>
              <a:t>is Northern Ireland's only </a:t>
            </a:r>
            <a:r>
              <a:rPr lang="en-US" b="1" dirty="0"/>
              <a:t>UNESCO World Heritage Site</a:t>
            </a:r>
            <a:r>
              <a:rPr lang="en-US" dirty="0"/>
              <a:t>. These polygonal-shaped natural features were created by a volcanic eruption 60 million years ago. Today, they are the prime focus of a designated Area of Outstanding Natural Beauty</a:t>
            </a:r>
            <a:r>
              <a:rPr lang="cs-CZ" dirty="0"/>
              <a:t>.</a:t>
            </a:r>
          </a:p>
          <a:p>
            <a:pPr marL="285750" indent="-285750" algn="just">
              <a:buFont typeface="Wingdings" panose="05000000000000000000" pitchFamily="2" charset="2"/>
              <a:buChar char="q"/>
            </a:pPr>
            <a:r>
              <a:rPr lang="en-US" dirty="0"/>
              <a:t>Naturally, most visitors' first stop along this scenic coast is the World Heritage-listed </a:t>
            </a:r>
            <a:r>
              <a:rPr lang="en-US" b="1" dirty="0"/>
              <a:t>Giant's Causeway</a:t>
            </a:r>
            <a:r>
              <a:rPr lang="en-US" dirty="0"/>
              <a:t>. The surrounding coastline, however, is magnificent and shouldn't be bypassed. Many treats await, including the beautiful beaches, dunes, and rolling waves at </a:t>
            </a:r>
            <a:r>
              <a:rPr lang="en-US" b="1" dirty="0" err="1"/>
              <a:t>Portrush</a:t>
            </a:r>
            <a:r>
              <a:rPr lang="en-US" dirty="0"/>
              <a:t> (where there's a world-class golf course) and </a:t>
            </a:r>
            <a:r>
              <a:rPr lang="en-US" b="1" dirty="0" err="1"/>
              <a:t>Portstewart</a:t>
            </a:r>
            <a:r>
              <a:rPr lang="en-US" dirty="0"/>
              <a:t>. If you're feeling brave enough, either is perfect for a bracing dip. An easy ten-minute drive west, through the picturesque village of Bushmills, brings you to ruined medieval </a:t>
            </a:r>
            <a:r>
              <a:rPr lang="en-US" b="1" dirty="0"/>
              <a:t>Dunluce Castle</a:t>
            </a:r>
            <a:r>
              <a:rPr lang="cs-CZ" b="1" dirty="0"/>
              <a:t>.</a:t>
            </a:r>
          </a:p>
          <a:p>
            <a:pPr marL="285750" indent="-285750" algn="just">
              <a:buFont typeface="Wingdings" panose="05000000000000000000" pitchFamily="2" charset="2"/>
              <a:buChar char="q"/>
            </a:pPr>
            <a:r>
              <a:rPr lang="en-US" dirty="0"/>
              <a:t>A striking landmark, this star-shaped building representing the White Star Line logo traces </a:t>
            </a:r>
            <a:r>
              <a:rPr lang="en-US" b="1" dirty="0"/>
              <a:t>Belfast's </a:t>
            </a:r>
            <a:r>
              <a:rPr lang="en-US" dirty="0"/>
              <a:t>maritime history and honors the story of the </a:t>
            </a:r>
            <a:r>
              <a:rPr lang="en-US" b="1" dirty="0"/>
              <a:t>Titanic</a:t>
            </a:r>
            <a:r>
              <a:rPr lang="en-US" dirty="0"/>
              <a:t>. Belfast was once the powerhouse of British Empire shipbuilding, a fact that can't be missed in this part of the city. </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621185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North</a:t>
            </a:r>
            <a:r>
              <a:rPr lang="cs-CZ" dirty="0"/>
              <a:t> </a:t>
            </a:r>
            <a:r>
              <a:rPr lang="cs-CZ" dirty="0" err="1"/>
              <a:t>Ireland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dirty="0"/>
              <a:t>It's not just the North Antrim coastline that beguiles. Inland are the nine Glens of Antrim, each exuding its own charm. Drive from </a:t>
            </a:r>
            <a:r>
              <a:rPr lang="en-US" dirty="0" err="1"/>
              <a:t>Ballycastle</a:t>
            </a:r>
            <a:r>
              <a:rPr lang="en-US" dirty="0"/>
              <a:t> towards Larne along the main A2 coast road, and serene lakes, tumbling waterfalls, forest trails, and rolling hills await. </a:t>
            </a:r>
            <a:r>
              <a:rPr lang="en-US" b="1" dirty="0" err="1"/>
              <a:t>Glenariff</a:t>
            </a:r>
            <a:r>
              <a:rPr lang="en-US" dirty="0"/>
              <a:t>, the 'Queen of the Glens', is the most famous of the nine. Along the way, notice the </a:t>
            </a:r>
            <a:r>
              <a:rPr lang="en-US" dirty="0" err="1"/>
              <a:t>Glendun</a:t>
            </a:r>
            <a:r>
              <a:rPr lang="en-US" dirty="0"/>
              <a:t> Bridge, an excellent example of innovative design and construction. </a:t>
            </a:r>
            <a:r>
              <a:rPr lang="en-US" b="1" dirty="0" err="1"/>
              <a:t>Ballypatrick</a:t>
            </a:r>
            <a:r>
              <a:rPr lang="en-US" b="1" dirty="0"/>
              <a:t> Forest Park</a:t>
            </a:r>
            <a:r>
              <a:rPr lang="en-US" dirty="0"/>
              <a:t> has a ten kilometer loop drive around </a:t>
            </a:r>
            <a:r>
              <a:rPr lang="en-US" dirty="0" err="1"/>
              <a:t>Carneighaneigh</a:t>
            </a:r>
            <a:r>
              <a:rPr lang="en-US" dirty="0"/>
              <a:t> Mountain which is especially scenic.</a:t>
            </a:r>
            <a:endParaRPr lang="cs-CZ" dirty="0"/>
          </a:p>
          <a:p>
            <a:pPr marL="285750" indent="-285750" algn="just">
              <a:buFont typeface="Wingdings" panose="05000000000000000000" pitchFamily="2" charset="2"/>
              <a:buChar char="q"/>
            </a:pPr>
            <a:r>
              <a:rPr lang="en-US" dirty="0"/>
              <a:t> Around 20 minutes' drive from Belfast is the substantial town and port of </a:t>
            </a:r>
            <a:r>
              <a:rPr lang="en-US" dirty="0" err="1"/>
              <a:t>Carrickfergus</a:t>
            </a:r>
            <a:r>
              <a:rPr lang="en-US" dirty="0"/>
              <a:t>, home to imposing </a:t>
            </a:r>
            <a:r>
              <a:rPr lang="en-US" b="1" dirty="0" err="1"/>
              <a:t>Carrickfergus</a:t>
            </a:r>
            <a:r>
              <a:rPr lang="en-US" b="1" dirty="0"/>
              <a:t> Castle.</a:t>
            </a:r>
            <a:r>
              <a:rPr lang="en-US" dirty="0"/>
              <a:t> Nearby is the </a:t>
            </a:r>
            <a:r>
              <a:rPr lang="en-US" b="1" dirty="0"/>
              <a:t>Andrew Jackson Centre</a:t>
            </a:r>
            <a:r>
              <a:rPr lang="en-US" dirty="0"/>
              <a:t>, the reimagined ancestral home of the 7th president of the </a:t>
            </a:r>
            <a:r>
              <a:rPr lang="cs-CZ" dirty="0"/>
              <a:t>USA.</a:t>
            </a:r>
          </a:p>
          <a:p>
            <a:pPr marL="285750" indent="-285750" algn="just">
              <a:buFont typeface="Wingdings" panose="05000000000000000000" pitchFamily="2" charset="2"/>
              <a:buChar char="q"/>
            </a:pPr>
            <a:r>
              <a:rPr lang="en-US" dirty="0"/>
              <a:t>Around 15 minutes drive from Belfast city-center brings you to this </a:t>
            </a:r>
            <a:r>
              <a:rPr lang="en-US" b="1" dirty="0"/>
              <a:t>'living' museum designed to show Ulster life</a:t>
            </a:r>
            <a:r>
              <a:rPr lang="en-US" dirty="0"/>
              <a:t> more than 100 years ago. There are rebuilt </a:t>
            </a:r>
            <a:r>
              <a:rPr lang="en-US" dirty="0" err="1"/>
              <a:t>labourers'</a:t>
            </a:r>
            <a:r>
              <a:rPr lang="en-US" dirty="0"/>
              <a:t> cottages, working farms, rural schools, and village shops as they once were, as well as 170 acres of parkland to explore</a:t>
            </a:r>
            <a:r>
              <a:rPr lang="cs-CZ" dirty="0"/>
              <a:t>.</a:t>
            </a:r>
            <a:endParaRPr lang="cs-CZ"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73057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There are three main geographical regions to </a:t>
            </a:r>
            <a:r>
              <a:rPr lang="en-US" sz="2200" b="1" dirty="0"/>
              <a:t>Belgium</a:t>
            </a:r>
            <a:r>
              <a:rPr lang="en-US" sz="2200" dirty="0"/>
              <a:t>: the coastal plain, the central plateau, and the Ardennes uplands.</a:t>
            </a:r>
          </a:p>
          <a:p>
            <a:pPr marL="285750" indent="-285750" algn="just">
              <a:buFont typeface="Wingdings" panose="05000000000000000000" pitchFamily="2" charset="2"/>
              <a:buChar char="q"/>
            </a:pPr>
            <a:r>
              <a:rPr lang="en-US" sz="2200" dirty="0"/>
              <a:t>The coastal area is a series of sandy beaches and polders, backed by protecting dunes.</a:t>
            </a:r>
          </a:p>
          <a:p>
            <a:pPr marL="285750" indent="-285750" algn="just">
              <a:buFont typeface="Wingdings" panose="05000000000000000000" pitchFamily="2" charset="2"/>
              <a:buChar char="q"/>
            </a:pPr>
            <a:r>
              <a:rPr lang="en-US" sz="2200" dirty="0"/>
              <a:t>Inland, up to the </a:t>
            </a:r>
            <a:r>
              <a:rPr lang="en-US" sz="2200" b="1" dirty="0"/>
              <a:t>Meuse River, </a:t>
            </a:r>
            <a:r>
              <a:rPr lang="en-US" sz="2200" dirty="0"/>
              <a:t>the land is generally flat, with numerous canals and dikes protecting the land from the sea. It's </a:t>
            </a:r>
            <a:r>
              <a:rPr lang="en-US" sz="2200" dirty="0" err="1"/>
              <a:t>criss-crossed</a:t>
            </a:r>
            <a:r>
              <a:rPr lang="en-US" sz="2200" dirty="0"/>
              <a:t> by many small tributaries of the </a:t>
            </a:r>
            <a:r>
              <a:rPr lang="en-US" sz="2200" dirty="0" err="1"/>
              <a:t>Schelde</a:t>
            </a:r>
            <a:r>
              <a:rPr lang="en-US" sz="2200" dirty="0"/>
              <a:t> River. Valley's, caves and small gorges can also be found in this area.</a:t>
            </a:r>
            <a:endParaRPr lang="cs-CZ" sz="2200" dirty="0"/>
          </a:p>
          <a:p>
            <a:pPr marL="285750" indent="-285750" algn="just">
              <a:buFont typeface="Wingdings" panose="05000000000000000000" pitchFamily="2" charset="2"/>
              <a:buChar char="q"/>
            </a:pPr>
            <a:r>
              <a:rPr lang="en-US" sz="2200" dirty="0"/>
              <a:t>East of the Meuse, forested hilly conditions rise to the rugged and flat-topped mountains of the Ardennes Region. The highest point is the </a:t>
            </a:r>
            <a:r>
              <a:rPr lang="en-US" sz="2200" b="1" dirty="0" err="1"/>
              <a:t>Botrange</a:t>
            </a:r>
            <a:r>
              <a:rPr lang="en-US" sz="2200" dirty="0"/>
              <a:t>, at (694m). </a:t>
            </a:r>
          </a:p>
        </p:txBody>
      </p:sp>
    </p:spTree>
    <p:extLst>
      <p:ext uri="{BB962C8B-B14F-4D97-AF65-F5344CB8AC3E}">
        <p14:creationId xmlns:p14="http://schemas.microsoft.com/office/powerpoint/2010/main" val="1237551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most recognizable sight in Belgium is the beautiful </a:t>
            </a:r>
            <a:r>
              <a:rPr lang="cs-CZ" b="1" dirty="0"/>
              <a:t>B</a:t>
            </a:r>
            <a:r>
              <a:rPr lang="en-US" b="1" dirty="0" err="1"/>
              <a:t>elfry</a:t>
            </a:r>
            <a:r>
              <a:rPr lang="en-US" b="1" dirty="0"/>
              <a:t> and Halle</a:t>
            </a:r>
            <a:r>
              <a:rPr lang="en-US" dirty="0"/>
              <a:t>, which dominates the main square in </a:t>
            </a:r>
            <a:r>
              <a:rPr lang="en-US" b="1" dirty="0"/>
              <a:t>Bruges. </a:t>
            </a:r>
            <a:r>
              <a:rPr lang="en-US" dirty="0"/>
              <a:t>Dating from the medieval era, this impressive building once functioned as the main town market hall and has been wonderfully preserved allowing visitors a real taste of the architectural might of the Middle Ages. </a:t>
            </a:r>
            <a:endParaRPr lang="cs-CZ" dirty="0"/>
          </a:p>
          <a:p>
            <a:pPr marL="285750" indent="-285750" algn="just">
              <a:buFont typeface="Wingdings" panose="05000000000000000000" pitchFamily="2" charset="2"/>
              <a:buChar char="q"/>
            </a:pPr>
            <a:r>
              <a:rPr lang="en-US" dirty="0"/>
              <a:t>This majestic cathedral with its high Gothic choir and Romanesque crypt showcases the best of religious architecture in Belgium and is Ghent's most outstanding tourist attraction. Although the soaring building, with its harmonious stained glass windows, is a highlight in itself, most people come here to see the famous artwork that graces the interior; specifically the Flemish masterpiece known as </a:t>
            </a:r>
            <a:r>
              <a:rPr lang="en-US" b="1" dirty="0"/>
              <a:t>The Altar of Ghent</a:t>
            </a:r>
            <a:r>
              <a:rPr lang="en-US" dirty="0"/>
              <a:t>. Once you've viewed the painting though, don't miss the mammoth </a:t>
            </a:r>
            <a:r>
              <a:rPr lang="en-US" b="1" dirty="0"/>
              <a:t>crypt</a:t>
            </a:r>
            <a:r>
              <a:rPr lang="en-US" dirty="0"/>
              <a:t> under the cathedral, which contains important tombs and some beautiful wall paintings.</a:t>
            </a:r>
            <a:endParaRPr lang="cs-CZ" dirty="0"/>
          </a:p>
          <a:p>
            <a:pPr marL="285750" indent="-285750" algn="just">
              <a:buFont typeface="Wingdings" panose="05000000000000000000" pitchFamily="2" charset="2"/>
              <a:buChar char="q"/>
            </a:pPr>
            <a:r>
              <a:rPr lang="cs-CZ" dirty="0"/>
              <a:t>F</a:t>
            </a:r>
            <a:r>
              <a:rPr lang="en-US" dirty="0"/>
              <a:t>or many visitors, Belgium's role on the front line of World War I, and in particular the </a:t>
            </a:r>
            <a:r>
              <a:rPr lang="en-US" b="1" dirty="0"/>
              <a:t>Battlefields of Flanders </a:t>
            </a:r>
            <a:r>
              <a:rPr lang="en-US" dirty="0"/>
              <a:t>around Ypres are the main reason for a journey here. </a:t>
            </a:r>
          </a:p>
        </p:txBody>
      </p:sp>
    </p:spTree>
    <p:extLst>
      <p:ext uri="{BB962C8B-B14F-4D97-AF65-F5344CB8AC3E}">
        <p14:creationId xmlns:p14="http://schemas.microsoft.com/office/powerpoint/2010/main" val="1290121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Ghent's</a:t>
            </a:r>
            <a:r>
              <a:rPr lang="cs-CZ" b="1" dirty="0"/>
              <a:t> </a:t>
            </a:r>
            <a:r>
              <a:rPr lang="cs-CZ" b="1" dirty="0" err="1"/>
              <a:t>Gravensteen</a:t>
            </a:r>
            <a:r>
              <a:rPr lang="cs-CZ" b="1" dirty="0"/>
              <a:t> </a:t>
            </a:r>
            <a:r>
              <a:rPr lang="cs-CZ" dirty="0"/>
              <a:t>- </a:t>
            </a:r>
            <a:r>
              <a:rPr lang="en-US" dirty="0"/>
              <a:t>This hugely impressive fort was once the grand home of the counts of Flanders who took their inspiration for castle-building from the bulky castles the Crusaders built in Syria. Today, </a:t>
            </a:r>
            <a:r>
              <a:rPr lang="en-US" dirty="0" err="1"/>
              <a:t>Gravensteen</a:t>
            </a:r>
            <a:r>
              <a:rPr lang="en-US" dirty="0"/>
              <a:t> is one of Europe's best surviving examples of a moated fortress and has been incredibly well-preserved. </a:t>
            </a:r>
            <a:endParaRPr lang="cs-CZ" dirty="0"/>
          </a:p>
          <a:p>
            <a:pPr marL="285750" indent="-285750" algn="just">
              <a:buFont typeface="Wingdings" panose="05000000000000000000" pitchFamily="2" charset="2"/>
              <a:buChar char="q"/>
            </a:pPr>
            <a:r>
              <a:rPr lang="en-US" dirty="0"/>
              <a:t>If you're only going to visit one church in Bruges make it this one. </a:t>
            </a:r>
            <a:r>
              <a:rPr lang="en-US" b="1" dirty="0"/>
              <a:t>The Basilica of the Holy Blood</a:t>
            </a:r>
            <a:r>
              <a:rPr lang="en-US" dirty="0"/>
              <a:t> is not only impressive for its blending of Romanesque and late Gothic architecture but also for the sacred relic kept inside</a:t>
            </a:r>
            <a:r>
              <a:rPr lang="cs-CZ" dirty="0"/>
              <a:t>.</a:t>
            </a:r>
          </a:p>
          <a:p>
            <a:pPr marL="285750" indent="-285750" algn="just">
              <a:buFont typeface="Wingdings" panose="05000000000000000000" pitchFamily="2" charset="2"/>
              <a:buChar char="q"/>
            </a:pPr>
            <a:r>
              <a:rPr lang="en-US" b="1" dirty="0"/>
              <a:t>The Meuse Valley, </a:t>
            </a:r>
            <a:r>
              <a:rPr lang="en-US" dirty="0"/>
              <a:t>in the south of the country, is one of the best places to get a feel for Belgium's lush countryside. This is the perfect opportunity to take a trip along the river watching the beautiful scenery unfurl; dense forests are interspersed with cutesy towns backed by limestone cliffs. In particular, the towns of </a:t>
            </a:r>
            <a:r>
              <a:rPr lang="en-US" dirty="0" err="1"/>
              <a:t>Namu</a:t>
            </a:r>
            <a:r>
              <a:rPr lang="cs-CZ" dirty="0"/>
              <a:t>r</a:t>
            </a:r>
            <a:r>
              <a:rPr lang="en-US" dirty="0"/>
              <a:t> and </a:t>
            </a:r>
            <a:r>
              <a:rPr lang="en-US" b="1" dirty="0" err="1"/>
              <a:t>Dinant</a:t>
            </a:r>
            <a:r>
              <a:rPr lang="en-US" dirty="0"/>
              <a:t> act as a gateway to this region, which has a host of hiking and cycling trails for travelers who want to add some activities into their holiday. </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929311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Right in the core of Antwerp, sits the town's wonderful Grand Place (also known as the Grote </a:t>
            </a:r>
            <a:r>
              <a:rPr lang="en-US" dirty="0" err="1"/>
              <a:t>Markt</a:t>
            </a:r>
            <a:r>
              <a:rPr lang="en-US" dirty="0"/>
              <a:t>), which contains some of Belgium's finest examples of guild house architecture with their typical steeple-roofed shape. The </a:t>
            </a:r>
            <a:r>
              <a:rPr lang="en-US" b="1" dirty="0"/>
              <a:t>Town Hall</a:t>
            </a:r>
            <a:r>
              <a:rPr lang="en-US" dirty="0"/>
              <a:t> here is a well-preserved example of 16th-century construction, and the interior is worth viewing for its collection of paintings that show Antwerp's history. The </a:t>
            </a:r>
            <a:r>
              <a:rPr lang="en-US" b="1" dirty="0"/>
              <a:t>guild houses</a:t>
            </a:r>
            <a:r>
              <a:rPr lang="en-US" dirty="0"/>
              <a:t> that still rim the plaza are the major reason to visit the Grote </a:t>
            </a:r>
            <a:r>
              <a:rPr lang="en-US" dirty="0" err="1"/>
              <a:t>Markt</a:t>
            </a:r>
            <a:r>
              <a:rPr lang="en-US" dirty="0"/>
              <a:t> though</a:t>
            </a:r>
            <a:r>
              <a:rPr lang="cs-CZ" dirty="0"/>
              <a:t>.</a:t>
            </a:r>
          </a:p>
          <a:p>
            <a:pPr marL="285750" indent="-285750" algn="just">
              <a:buFont typeface="Wingdings" panose="05000000000000000000" pitchFamily="2" charset="2"/>
              <a:buChar char="q"/>
            </a:pPr>
            <a:r>
              <a:rPr lang="en-US" dirty="0"/>
              <a:t>The old town of Mons is a delight to explore. At the center is the </a:t>
            </a:r>
            <a:r>
              <a:rPr lang="en-US" b="1" dirty="0"/>
              <a:t>Grand Place</a:t>
            </a:r>
            <a:r>
              <a:rPr lang="en-US" dirty="0"/>
              <a:t>, a main square graced by a variety of typically ornate buildings that span a 400-year period</a:t>
            </a:r>
            <a:r>
              <a:rPr lang="cs-CZ" dirty="0"/>
              <a:t>. </a:t>
            </a:r>
            <a:r>
              <a:rPr lang="en-US" dirty="0"/>
              <a:t>In particular, the </a:t>
            </a:r>
            <a:r>
              <a:rPr lang="en-US" b="1" dirty="0" err="1"/>
              <a:t>Toison</a:t>
            </a:r>
            <a:r>
              <a:rPr lang="en-US" b="1" dirty="0"/>
              <a:t> d'Or House</a:t>
            </a:r>
            <a:r>
              <a:rPr lang="en-US" dirty="0"/>
              <a:t> (1615) and the </a:t>
            </a:r>
            <a:r>
              <a:rPr lang="en-US" b="1" dirty="0"/>
              <a:t>Chapel of St. George</a:t>
            </a:r>
            <a:r>
              <a:rPr lang="en-US" dirty="0"/>
              <a:t> (1604) are architectural highpoints. The UNESCO-listed </a:t>
            </a:r>
            <a:r>
              <a:rPr lang="en-US" b="1" dirty="0"/>
              <a:t>bell tower </a:t>
            </a:r>
            <a:r>
              <a:rPr lang="en-US" dirty="0"/>
              <a:t>on the hill above town and the </a:t>
            </a:r>
            <a:r>
              <a:rPr lang="en-US" b="1" dirty="0"/>
              <a:t>Church of Sainte-</a:t>
            </a:r>
            <a:r>
              <a:rPr lang="en-US" b="1" dirty="0" err="1"/>
              <a:t>Waudru</a:t>
            </a:r>
            <a:r>
              <a:rPr lang="en-US" dirty="0"/>
              <a:t> with its interior crammed full of artistic and religious relics are two of the most important attractions</a:t>
            </a:r>
            <a:r>
              <a:rPr lang="cs-CZ" dirty="0"/>
              <a:t>.</a:t>
            </a:r>
          </a:p>
          <a:p>
            <a:pPr marL="285750" indent="-285750" algn="just">
              <a:buFont typeface="Wingdings" panose="05000000000000000000" pitchFamily="2" charset="2"/>
              <a:buChar char="q"/>
            </a:pPr>
            <a:r>
              <a:rPr lang="en-US" dirty="0"/>
              <a:t>Yes, history fans, it is that </a:t>
            </a:r>
            <a:r>
              <a:rPr lang="en-US" b="1" dirty="0"/>
              <a:t>Waterloo</a:t>
            </a:r>
            <a:r>
              <a:rPr lang="en-US" dirty="0"/>
              <a:t>; the place where Napoleon was defeated in the famous battle.</a:t>
            </a:r>
          </a:p>
        </p:txBody>
      </p:sp>
    </p:spTree>
    <p:extLst>
      <p:ext uri="{BB962C8B-B14F-4D97-AF65-F5344CB8AC3E}">
        <p14:creationId xmlns:p14="http://schemas.microsoft.com/office/powerpoint/2010/main" val="2603931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Netherlands </a:t>
            </a:r>
            <a:r>
              <a:rPr lang="en-US" dirty="0"/>
              <a:t>is a very flat country with almost 25% of its land at, or below sea level.</a:t>
            </a:r>
          </a:p>
          <a:p>
            <a:pPr marL="285750" indent="-285750" algn="just">
              <a:buFont typeface="Wingdings" panose="05000000000000000000" pitchFamily="2" charset="2"/>
              <a:buChar char="q"/>
            </a:pPr>
            <a:r>
              <a:rPr lang="en-US" dirty="0"/>
              <a:t>Low rolling hills cover some of the central area, and in the far south, the land rises into the foothills of the Ardennes Mountains. </a:t>
            </a:r>
            <a:r>
              <a:rPr lang="en-US" dirty="0" err="1"/>
              <a:t>Vaalserberg</a:t>
            </a:r>
            <a:r>
              <a:rPr lang="en-US" dirty="0"/>
              <a:t>, the country's highest point is located there, rising to 322 m</a:t>
            </a:r>
            <a:r>
              <a:rPr lang="cs-CZ" dirty="0"/>
              <a:t>.</a:t>
            </a:r>
          </a:p>
          <a:p>
            <a:pPr marL="285750" indent="-285750" algn="just">
              <a:buFont typeface="Wingdings" panose="05000000000000000000" pitchFamily="2" charset="2"/>
              <a:buChar char="q"/>
            </a:pPr>
            <a:r>
              <a:rPr lang="en-US" dirty="0"/>
              <a:t>Stretched along the northern coastline, the West Frisian Islands continue on to the northeast, becoming the German East Frisian Islands. These barrier islands, separated from the mainland by the Waddenzee, provide a small level of protection from the North Sea. </a:t>
            </a:r>
            <a:endParaRPr lang="cs-CZ" dirty="0"/>
          </a:p>
          <a:p>
            <a:pPr marL="285750" indent="-285750" algn="just">
              <a:buFont typeface="Wingdings" panose="05000000000000000000" pitchFamily="2" charset="2"/>
              <a:buChar char="q"/>
            </a:pPr>
            <a:r>
              <a:rPr lang="en-US" dirty="0"/>
              <a:t>The Netherlands is crossed by hundreds of miles of navigable canals. One of the most important is the North Sea Canal, as it enables ocean-going ships to reach the port of Amsterdam</a:t>
            </a:r>
            <a:r>
              <a:rPr lang="cs-CZ" dirty="0"/>
              <a:t>.</a:t>
            </a:r>
          </a:p>
          <a:p>
            <a:pPr marL="285750" indent="-285750" algn="just">
              <a:buFont typeface="Wingdings" panose="05000000000000000000" pitchFamily="2" charset="2"/>
              <a:buChar char="q"/>
            </a:pPr>
            <a:r>
              <a:rPr lang="en-US" dirty="0"/>
              <a:t> Water, water everywhere, as the central and southern Netherlands are positioned at the delta of four major rivers, including the </a:t>
            </a:r>
            <a:r>
              <a:rPr lang="en-US" b="1" dirty="0"/>
              <a:t>Rijn, Mass, Scheldt and Waal.</a:t>
            </a:r>
          </a:p>
          <a:p>
            <a:pPr marL="285750" indent="-285750" algn="just">
              <a:buFont typeface="Wingdings" panose="05000000000000000000" pitchFamily="2" charset="2"/>
              <a:buChar char="q"/>
            </a:pPr>
            <a:r>
              <a:rPr lang="en-US" dirty="0"/>
              <a:t>The </a:t>
            </a:r>
            <a:r>
              <a:rPr lang="en-US" dirty="0" err="1"/>
              <a:t>countrys</a:t>
            </a:r>
            <a:r>
              <a:rPr lang="en-US" dirty="0"/>
              <a:t> largest lakes, </a:t>
            </a:r>
            <a:r>
              <a:rPr lang="en-US" b="1" dirty="0"/>
              <a:t>Ijsselmeer and </a:t>
            </a:r>
            <a:r>
              <a:rPr lang="en-US" b="1" dirty="0" err="1"/>
              <a:t>Markermeer</a:t>
            </a:r>
            <a:r>
              <a:rPr lang="en-US" b="1" dirty="0"/>
              <a:t> </a:t>
            </a:r>
            <a:r>
              <a:rPr lang="en-US" dirty="0"/>
              <a:t>are both manmade, created by dikes. </a:t>
            </a:r>
          </a:p>
        </p:txBody>
      </p:sp>
    </p:spTree>
    <p:extLst>
      <p:ext uri="{BB962C8B-B14F-4D97-AF65-F5344CB8AC3E}">
        <p14:creationId xmlns:p14="http://schemas.microsoft.com/office/powerpoint/2010/main" val="2265153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Like Venice, that other famous city built on water, the one enduring memory any visitor to </a:t>
            </a:r>
            <a:r>
              <a:rPr lang="en-US" b="1" dirty="0"/>
              <a:t>Amsterdam</a:t>
            </a:r>
            <a:r>
              <a:rPr lang="en-US" dirty="0"/>
              <a:t> will have is of time spent exploring the city's wonderful </a:t>
            </a:r>
            <a:r>
              <a:rPr lang="en-US" b="1" dirty="0"/>
              <a:t>canals. </a:t>
            </a:r>
            <a:r>
              <a:rPr lang="en-US" dirty="0"/>
              <a:t>While many of Amsterdam's best tourist attractions can be easily accessed by boat tour or water taxi - including most of the major museums and art galleries</a:t>
            </a:r>
            <a:r>
              <a:rPr lang="cs-CZ" dirty="0"/>
              <a:t>.</a:t>
            </a:r>
          </a:p>
          <a:p>
            <a:pPr marL="285750" indent="-285750" algn="just">
              <a:buFont typeface="Wingdings" panose="05000000000000000000" pitchFamily="2" charset="2"/>
              <a:buChar char="q"/>
            </a:pPr>
            <a:r>
              <a:rPr lang="en-US" dirty="0"/>
              <a:t>Think of the Netherlands, and you'll inevitably think of tulips, the country's most popular flower. And there's nowhere better to enjoy its rich floral bounty than at </a:t>
            </a:r>
            <a:r>
              <a:rPr lang="en-US" b="1" dirty="0"/>
              <a:t>the </a:t>
            </a:r>
            <a:r>
              <a:rPr lang="en-US" b="1" dirty="0" err="1"/>
              <a:t>Keukenhof</a:t>
            </a:r>
            <a:r>
              <a:rPr lang="en-US" dirty="0"/>
              <a:t>, otherwise known as the Garden of Europe. On the outskirts of </a:t>
            </a:r>
            <a:r>
              <a:rPr lang="en-US" b="1" dirty="0" err="1"/>
              <a:t>Lisse</a:t>
            </a:r>
            <a:r>
              <a:rPr lang="en-US" b="1" dirty="0"/>
              <a:t>,</a:t>
            </a:r>
            <a:r>
              <a:rPr lang="en-US" dirty="0"/>
              <a:t> in what's widely considered the "bulb belt" of the Netherlands, </a:t>
            </a:r>
            <a:r>
              <a:rPr lang="en-US" dirty="0" err="1"/>
              <a:t>Keukenhof</a:t>
            </a:r>
            <a:r>
              <a:rPr lang="en-US" dirty="0"/>
              <a:t> is the largest public garden in the world encompassing more than 70 acres of what was once the former kitchen (or "</a:t>
            </a:r>
            <a:r>
              <a:rPr lang="en-US" dirty="0" err="1"/>
              <a:t>keuken</a:t>
            </a:r>
            <a:r>
              <a:rPr lang="en-US" dirty="0"/>
              <a:t>") garden of a large country estate.</a:t>
            </a:r>
            <a:endParaRPr lang="cs-CZ" dirty="0"/>
          </a:p>
          <a:p>
            <a:pPr marL="285750" indent="-285750" algn="just">
              <a:buFont typeface="Wingdings" panose="05000000000000000000" pitchFamily="2" charset="2"/>
              <a:buChar char="q"/>
            </a:pPr>
            <a:r>
              <a:rPr lang="en-US" dirty="0"/>
              <a:t>The spectacular </a:t>
            </a:r>
            <a:r>
              <a:rPr lang="en-US" b="1" dirty="0"/>
              <a:t>Rijksmuseum </a:t>
            </a:r>
            <a:r>
              <a:rPr lang="en-US" dirty="0"/>
              <a:t>(aka the Dutch National Museum) in Amsterdam has been collecting rare art and antiquities since 1809. Not surprisingly, its extensive collection today amounts to nearly seven million works of art, including 5,000 paintings in more than 250 rooms, as well as a vast library with some 35,000 books.</a:t>
            </a:r>
          </a:p>
        </p:txBody>
      </p:sp>
    </p:spTree>
    <p:extLst>
      <p:ext uri="{BB962C8B-B14F-4D97-AF65-F5344CB8AC3E}">
        <p14:creationId xmlns:p14="http://schemas.microsoft.com/office/powerpoint/2010/main" val="4282093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Landforms of the United Kingdom (UK) include those found in the individual countries of </a:t>
            </a:r>
            <a:r>
              <a:rPr lang="en-US" b="1" dirty="0"/>
              <a:t>England, Scotland and Wales</a:t>
            </a:r>
            <a:r>
              <a:rPr lang="en-US" dirty="0"/>
              <a:t>, and the constitutionally distinct region of</a:t>
            </a:r>
            <a:r>
              <a:rPr lang="en-US" b="1" dirty="0"/>
              <a:t> Northern Ireland.</a:t>
            </a:r>
            <a:endParaRPr lang="cs-CZ" b="1" dirty="0"/>
          </a:p>
          <a:p>
            <a:pPr marL="285750" indent="-285750" algn="just">
              <a:buFont typeface="Wingdings" panose="05000000000000000000" pitchFamily="2" charset="2"/>
              <a:buChar char="q"/>
            </a:pPr>
            <a:r>
              <a:rPr lang="en-US" b="1" dirty="0"/>
              <a:t>England </a:t>
            </a:r>
            <a:r>
              <a:rPr lang="en-US" dirty="0"/>
              <a:t>is divided central and north by the </a:t>
            </a:r>
            <a:r>
              <a:rPr lang="en-US" dirty="0" err="1"/>
              <a:t>Pennines</a:t>
            </a:r>
            <a:r>
              <a:rPr lang="en-US" dirty="0"/>
              <a:t>, a low mountain range that stretches for almost (400 km), from Birmingham north into the </a:t>
            </a:r>
            <a:r>
              <a:rPr lang="en-US" b="1" dirty="0"/>
              <a:t>Cheviot Hills </a:t>
            </a:r>
            <a:r>
              <a:rPr lang="en-US" dirty="0"/>
              <a:t>on the Scottish border.</a:t>
            </a:r>
          </a:p>
          <a:p>
            <a:pPr marL="285750" indent="-285750" algn="just">
              <a:buFont typeface="Wingdings" panose="05000000000000000000" pitchFamily="2" charset="2"/>
              <a:buChar char="q"/>
            </a:pPr>
            <a:r>
              <a:rPr lang="en-US" dirty="0"/>
              <a:t>In the far northwest corner of the country - within the Lake District - the highest point in the county, Scafell Pike, stands at 978 m.</a:t>
            </a:r>
            <a:endParaRPr lang="cs-CZ" dirty="0"/>
          </a:p>
          <a:p>
            <a:pPr marL="285750" indent="-285750" algn="just">
              <a:buFont typeface="Wingdings" panose="05000000000000000000" pitchFamily="2" charset="2"/>
              <a:buChar char="q"/>
            </a:pPr>
            <a:r>
              <a:rPr lang="en-US" dirty="0"/>
              <a:t>In the east-central region of the country, the </a:t>
            </a:r>
            <a:r>
              <a:rPr lang="en-US" b="1" dirty="0"/>
              <a:t>Fens (or Fenlands) </a:t>
            </a:r>
            <a:r>
              <a:rPr lang="en-US" dirty="0"/>
              <a:t>is a area of flat, low-lying marshland drained for agricultural use. The lowest point in the country is found there, at -4 meters below sea level.</a:t>
            </a:r>
            <a:endParaRPr lang="cs-CZ" dirty="0"/>
          </a:p>
          <a:p>
            <a:pPr marL="285750" indent="-285750" algn="just">
              <a:buFont typeface="Wingdings" panose="05000000000000000000" pitchFamily="2" charset="2"/>
              <a:buChar char="q"/>
            </a:pPr>
            <a:r>
              <a:rPr lang="en-US" b="1" dirty="0"/>
              <a:t>Wales</a:t>
            </a:r>
            <a:r>
              <a:rPr lang="en-US" dirty="0"/>
              <a:t> is hilly, and for the most part, a mountainous country, dominated by the Cambrians, central and north, and by the </a:t>
            </a:r>
            <a:r>
              <a:rPr lang="en-US" dirty="0" err="1"/>
              <a:t>Brecon</a:t>
            </a:r>
            <a:r>
              <a:rPr lang="en-US" dirty="0"/>
              <a:t> Beacons of the south</a:t>
            </a:r>
            <a:r>
              <a:rPr lang="cs-CZ" dirty="0"/>
              <a:t>.</a:t>
            </a:r>
            <a:endParaRPr lang="en-US" dirty="0"/>
          </a:p>
          <a:p>
            <a:pPr marL="285750" indent="-285750" algn="just">
              <a:buFont typeface="Wingdings" panose="05000000000000000000" pitchFamily="2" charset="2"/>
              <a:buChar char="q"/>
            </a:pPr>
            <a:r>
              <a:rPr lang="en-US" dirty="0"/>
              <a:t>Within the Cambrians, small mountain ranges include the </a:t>
            </a:r>
            <a:r>
              <a:rPr lang="en-US" dirty="0" err="1"/>
              <a:t>Aran</a:t>
            </a:r>
            <a:r>
              <a:rPr lang="en-US" dirty="0"/>
              <a:t> and </a:t>
            </a:r>
            <a:r>
              <a:rPr lang="en-US" dirty="0" err="1"/>
              <a:t>Arennig</a:t>
            </a:r>
            <a:r>
              <a:rPr lang="en-US" dirty="0"/>
              <a:t>, </a:t>
            </a:r>
            <a:r>
              <a:rPr lang="en-US" dirty="0" err="1"/>
              <a:t>Glyderau</a:t>
            </a:r>
            <a:r>
              <a:rPr lang="en-US" dirty="0"/>
              <a:t>, </a:t>
            </a:r>
            <a:r>
              <a:rPr lang="en-US" dirty="0" err="1"/>
              <a:t>Moelwynion</a:t>
            </a:r>
            <a:r>
              <a:rPr lang="en-US" dirty="0"/>
              <a:t> and </a:t>
            </a:r>
            <a:r>
              <a:rPr lang="en-US" dirty="0" err="1"/>
              <a:t>Tryfan</a:t>
            </a:r>
            <a:r>
              <a:rPr lang="en-US" dirty="0"/>
              <a:t>. Here, more than a dozen peaks exceed 914 meters</a:t>
            </a:r>
            <a:r>
              <a:rPr lang="cs-CZ" dirty="0"/>
              <a:t>. </a:t>
            </a:r>
            <a:r>
              <a:rPr lang="en-US" dirty="0"/>
              <a:t>The highest mountain in Wales, </a:t>
            </a:r>
            <a:r>
              <a:rPr lang="en-US" b="1" dirty="0"/>
              <a:t>Mt. </a:t>
            </a:r>
            <a:r>
              <a:rPr lang="en-US" b="1" dirty="0" err="1"/>
              <a:t>Snowdon</a:t>
            </a:r>
            <a:r>
              <a:rPr lang="en-US" dirty="0"/>
              <a:t>, rises to 1,085 meters</a:t>
            </a:r>
            <a:r>
              <a:rPr lang="cs-CZ" dirty="0"/>
              <a:t>.</a:t>
            </a:r>
            <a:endParaRPr lang="en-US" dirty="0"/>
          </a:p>
        </p:txBody>
      </p:sp>
    </p:spTree>
    <p:extLst>
      <p:ext uri="{BB962C8B-B14F-4D97-AF65-F5344CB8AC3E}">
        <p14:creationId xmlns:p14="http://schemas.microsoft.com/office/powerpoint/2010/main" val="340945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You may be surprised to learn that the Netherlands, a relatively small country, boasts one of the world's most diverse national park programs. The largest </a:t>
            </a:r>
            <a:r>
              <a:rPr lang="en-US" b="1" dirty="0"/>
              <a:t>is </a:t>
            </a:r>
            <a:r>
              <a:rPr lang="en-US" b="1" dirty="0" err="1"/>
              <a:t>Hoge</a:t>
            </a:r>
            <a:r>
              <a:rPr lang="en-US" b="1" dirty="0"/>
              <a:t> </a:t>
            </a:r>
            <a:r>
              <a:rPr lang="en-US" b="1" dirty="0" err="1"/>
              <a:t>Veluwe</a:t>
            </a:r>
            <a:r>
              <a:rPr lang="en-US" b="1" dirty="0"/>
              <a:t> National Park </a:t>
            </a:r>
            <a:r>
              <a:rPr lang="en-US" dirty="0"/>
              <a:t>between Arnhem and Apeldoorn. Covering nearly 13,800 acres, this national park is the largest continuous nature reserve in the country, as well as being one of the most popular day trip destinations for locals and visitors alike.</a:t>
            </a:r>
            <a:endParaRPr lang="cs-CZ" dirty="0"/>
          </a:p>
          <a:p>
            <a:pPr marL="285750" indent="-285750" algn="just">
              <a:buFont typeface="Wingdings" panose="05000000000000000000" pitchFamily="2" charset="2"/>
              <a:buChar char="q"/>
            </a:pPr>
            <a:r>
              <a:rPr lang="en-US" b="1" dirty="0"/>
              <a:t>The Anne Frank Museum </a:t>
            </a:r>
            <a:r>
              <a:rPr lang="en-US" dirty="0"/>
              <a:t>is a must-see when in Amsterdam. On </a:t>
            </a:r>
            <a:r>
              <a:rPr lang="en-US" b="1" dirty="0" err="1"/>
              <a:t>Prinsengracht</a:t>
            </a:r>
            <a:r>
              <a:rPr lang="en-US" b="1" dirty="0"/>
              <a:t>,</a:t>
            </a:r>
            <a:r>
              <a:rPr lang="en-US" dirty="0"/>
              <a:t> in the home where Anne's family hid for much of WWII (they were Jewish refugees from Frankfurt), is where this remarkable girl wrote her famous diary</a:t>
            </a:r>
            <a:r>
              <a:rPr lang="cs-CZ" dirty="0"/>
              <a:t>.</a:t>
            </a:r>
          </a:p>
          <a:p>
            <a:pPr marL="285750" indent="-285750" algn="just">
              <a:buFont typeface="Wingdings" panose="05000000000000000000" pitchFamily="2" charset="2"/>
              <a:buChar char="q"/>
            </a:pPr>
            <a:r>
              <a:rPr lang="en-US" dirty="0"/>
              <a:t>On the River Noord between Rotterdam and Dordrecht is the famous village of </a:t>
            </a:r>
            <a:r>
              <a:rPr lang="en-US" b="1" dirty="0" err="1"/>
              <a:t>Kinderdijk</a:t>
            </a:r>
            <a:r>
              <a:rPr lang="en-US" dirty="0"/>
              <a:t> ("Children's Dike"), which takes its name from an incident during the St. Elizabeth's Day flood of 1421 after a child's cradle had been stranded on the dike. The big draw these days are the fantastically preserved 18th-century windmills. Now </a:t>
            </a:r>
            <a:r>
              <a:rPr lang="en-US" b="1" dirty="0"/>
              <a:t>UNESCO World Heritage Sites</a:t>
            </a:r>
            <a:r>
              <a:rPr lang="en-US" dirty="0"/>
              <a:t>, the 19 </a:t>
            </a:r>
            <a:r>
              <a:rPr lang="en-US" dirty="0" err="1"/>
              <a:t>Kinderdijk</a:t>
            </a:r>
            <a:r>
              <a:rPr lang="en-US" dirty="0"/>
              <a:t> windmills</a:t>
            </a:r>
            <a:r>
              <a:rPr lang="cs-CZ" dirty="0"/>
              <a:t> </a:t>
            </a:r>
            <a:r>
              <a:rPr lang="en-US" dirty="0"/>
              <a:t>are the largest surviving concentration of windmills in the Netherlands.</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59215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As befits one of the world's greatest artists, the spectacular </a:t>
            </a:r>
            <a:r>
              <a:rPr lang="en-US" b="1" dirty="0"/>
              <a:t>Van Gogh Museum in Amsterdam </a:t>
            </a:r>
            <a:r>
              <a:rPr lang="en-US" dirty="0"/>
              <a:t>is ranked an impressive 35th in the top art museums globally, attracting almost 1.5 million visitors each year. </a:t>
            </a:r>
            <a:endParaRPr lang="cs-CZ" dirty="0"/>
          </a:p>
          <a:p>
            <a:pPr marL="285750" indent="-285750" algn="just">
              <a:buFont typeface="Wingdings" panose="05000000000000000000" pitchFamily="2" charset="2"/>
              <a:buChar char="q"/>
            </a:pPr>
            <a:r>
              <a:rPr lang="en-US" dirty="0"/>
              <a:t>For those looking for a little ancient history, the Netherlands is not without its own medieval (and earlier) attractions. Romantic little </a:t>
            </a:r>
            <a:r>
              <a:rPr lang="en-US" dirty="0" err="1"/>
              <a:t>Valkenburg</a:t>
            </a:r>
            <a:r>
              <a:rPr lang="en-US" dirty="0"/>
              <a:t>, in the picturesque </a:t>
            </a:r>
            <a:r>
              <a:rPr lang="en-US" dirty="0" err="1"/>
              <a:t>Geul</a:t>
            </a:r>
            <a:r>
              <a:rPr lang="en-US" dirty="0"/>
              <a:t> Valley, boasts the country's only hilltop castle. Long a popular holiday resort, the town's other big draws are its many caves and the spa facilities at </a:t>
            </a:r>
            <a:r>
              <a:rPr lang="en-US" b="1" dirty="0" err="1"/>
              <a:t>Thermae</a:t>
            </a:r>
            <a:r>
              <a:rPr lang="en-US" b="1" dirty="0"/>
              <a:t> 2000</a:t>
            </a:r>
            <a:r>
              <a:rPr lang="en-US" dirty="0"/>
              <a:t>, one of the largest such establishments in the Netherlands. In addition to the ruins of the 12th-century castle on </a:t>
            </a:r>
            <a:r>
              <a:rPr lang="en-US" dirty="0" err="1"/>
              <a:t>Dwingelrots</a:t>
            </a:r>
            <a:r>
              <a:rPr lang="en-US" dirty="0"/>
              <a:t> (Castle Rock), there's also the interesting 14th-century </a:t>
            </a:r>
            <a:r>
              <a:rPr lang="en-US" b="1" dirty="0"/>
              <a:t>St. </a:t>
            </a:r>
            <a:r>
              <a:rPr lang="en-US" b="1" dirty="0" err="1"/>
              <a:t>Nicolaaskerk</a:t>
            </a:r>
            <a:r>
              <a:rPr lang="en-US" b="1" dirty="0"/>
              <a:t> Basilica</a:t>
            </a:r>
            <a:r>
              <a:rPr lang="en-US" dirty="0"/>
              <a:t>. Another highlight is the town's famous </a:t>
            </a:r>
            <a:r>
              <a:rPr lang="en-US" b="1" dirty="0"/>
              <a:t>Christmas Market</a:t>
            </a:r>
            <a:r>
              <a:rPr lang="cs-CZ" b="1" dirty="0"/>
              <a:t>.</a:t>
            </a:r>
          </a:p>
          <a:p>
            <a:pPr marL="285750" indent="-285750" algn="just">
              <a:buFont typeface="Wingdings" panose="05000000000000000000" pitchFamily="2" charset="2"/>
              <a:buChar char="q"/>
            </a:pPr>
            <a:r>
              <a:rPr lang="en-US" b="1" dirty="0"/>
              <a:t>Zeeland's Spectacular Dikes</a:t>
            </a:r>
            <a:r>
              <a:rPr lang="cs-CZ" b="1" dirty="0"/>
              <a:t> </a:t>
            </a:r>
            <a:r>
              <a:rPr lang="cs-CZ" dirty="0"/>
              <a:t>- </a:t>
            </a:r>
            <a:r>
              <a:rPr lang="en-US" dirty="0"/>
              <a:t>Incorporating the deltas of the Rhine, the Maas, and the </a:t>
            </a:r>
            <a:r>
              <a:rPr lang="en-US" dirty="0" err="1"/>
              <a:t>Schelde</a:t>
            </a:r>
            <a:r>
              <a:rPr lang="en-US" dirty="0"/>
              <a:t> Rivers, Zeeland includes the numerous islands and peninsulas of the southwestern section of the Netherlands.</a:t>
            </a:r>
          </a:p>
        </p:txBody>
      </p:sp>
    </p:spTree>
    <p:extLst>
      <p:ext uri="{BB962C8B-B14F-4D97-AF65-F5344CB8AC3E}">
        <p14:creationId xmlns:p14="http://schemas.microsoft.com/office/powerpoint/2010/main" val="1995056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sz="2200" b="1" dirty="0"/>
              <a:t>Luxembourg</a:t>
            </a:r>
            <a:r>
              <a:rPr lang="en-US" sz="2200" dirty="0"/>
              <a:t> is a landlocked country of thick, green forests that cover rolling hills and low mountains.</a:t>
            </a:r>
          </a:p>
          <a:p>
            <a:pPr marL="285750" indent="-285750" algn="just">
              <a:buFont typeface="Wingdings" panose="05000000000000000000" pitchFamily="2" charset="2"/>
              <a:buChar char="q"/>
            </a:pPr>
            <a:r>
              <a:rPr lang="en-US" sz="2200" dirty="0"/>
              <a:t>The northern region, (</a:t>
            </a:r>
            <a:r>
              <a:rPr lang="en-US" sz="2200" dirty="0" err="1"/>
              <a:t>Oesling</a:t>
            </a:r>
            <a:r>
              <a:rPr lang="en-US" sz="2200" dirty="0"/>
              <a:t>) is a ridged plateau, with land that suffers from bad soil composition, and remains (for the most part) unproductive.</a:t>
            </a:r>
          </a:p>
          <a:p>
            <a:pPr marL="285750" indent="-285750" algn="just">
              <a:buFont typeface="Wingdings" panose="05000000000000000000" pitchFamily="2" charset="2"/>
              <a:buChar char="q"/>
            </a:pPr>
            <a:r>
              <a:rPr lang="en-US" sz="2200" dirty="0"/>
              <a:t>Slicing across the northern border with Belgium are the </a:t>
            </a:r>
            <a:r>
              <a:rPr lang="en-US" sz="2200" dirty="0" err="1"/>
              <a:t>Andrennes</a:t>
            </a:r>
            <a:r>
              <a:rPr lang="en-US" sz="2200" dirty="0"/>
              <a:t> (low mountains), while the southern region of Gotland is blessed with fertile soil and nourishing rivers.</a:t>
            </a:r>
          </a:p>
          <a:p>
            <a:pPr marL="285750" indent="-285750" algn="just">
              <a:buFont typeface="Wingdings" panose="05000000000000000000" pitchFamily="2" charset="2"/>
              <a:buChar char="q"/>
            </a:pPr>
            <a:r>
              <a:rPr lang="en-US" sz="2200" dirty="0"/>
              <a:t>Luxembourg's highest point, </a:t>
            </a:r>
            <a:r>
              <a:rPr lang="en-US" sz="2200" b="1" dirty="0" err="1"/>
              <a:t>Burgplatz</a:t>
            </a:r>
            <a:r>
              <a:rPr lang="en-US" sz="2200" dirty="0"/>
              <a:t>, stands at (559m). </a:t>
            </a:r>
            <a:endParaRPr lang="cs-CZ" sz="2200" dirty="0"/>
          </a:p>
          <a:p>
            <a:pPr marL="285750" indent="-285750" algn="just">
              <a:buFont typeface="Wingdings" panose="05000000000000000000" pitchFamily="2" charset="2"/>
              <a:buChar char="q"/>
            </a:pPr>
            <a:r>
              <a:rPr lang="en-US" sz="2200" dirty="0"/>
              <a:t>Important rivers include the </a:t>
            </a:r>
            <a:r>
              <a:rPr lang="en-US" sz="2200" b="1" dirty="0" err="1"/>
              <a:t>Alzette</a:t>
            </a:r>
            <a:r>
              <a:rPr lang="en-US" sz="2200" b="1" dirty="0"/>
              <a:t>, </a:t>
            </a:r>
            <a:r>
              <a:rPr lang="en-US" sz="2200" b="1" dirty="0" err="1"/>
              <a:t>Eisch</a:t>
            </a:r>
            <a:r>
              <a:rPr lang="en-US" sz="2200" b="1" dirty="0"/>
              <a:t>, Moselle, Our and Sure.</a:t>
            </a:r>
          </a:p>
        </p:txBody>
      </p:sp>
    </p:spTree>
    <p:extLst>
      <p:ext uri="{BB962C8B-B14F-4D97-AF65-F5344CB8AC3E}">
        <p14:creationId xmlns:p14="http://schemas.microsoft.com/office/powerpoint/2010/main" val="3300980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There's no better place to begin exploring beautiful </a:t>
            </a:r>
            <a:r>
              <a:rPr lang="en-US" b="1" dirty="0"/>
              <a:t>Luxembourg City </a:t>
            </a:r>
            <a:r>
              <a:rPr lang="en-US" dirty="0"/>
              <a:t>than in its historic </a:t>
            </a:r>
            <a:r>
              <a:rPr lang="en-US" b="1" dirty="0"/>
              <a:t>Old Quarter. </a:t>
            </a:r>
            <a:r>
              <a:rPr lang="en-US" dirty="0"/>
              <a:t>Designated a UNESCO World Heritage Site in 1994, the city's ancient fortifications made it one of the most important of Europe's cities. The fortress was so impregnable it was dubbed the "Gibraltar of the North," and although the original fortress was dismantled between 1867-1883, its impact upon the Old Quarter is evident everywhere.</a:t>
            </a:r>
            <a:endParaRPr lang="cs-CZ" dirty="0"/>
          </a:p>
          <a:p>
            <a:pPr marL="285750" indent="-285750" algn="just">
              <a:buFont typeface="Wingdings" panose="05000000000000000000" pitchFamily="2" charset="2"/>
              <a:buChar char="q"/>
            </a:pPr>
            <a:r>
              <a:rPr lang="en-US" b="1" dirty="0"/>
              <a:t>National Museum of History and Art, Luxembourg City</a:t>
            </a:r>
            <a:r>
              <a:rPr lang="cs-CZ" b="1" dirty="0"/>
              <a:t> - </a:t>
            </a:r>
            <a:r>
              <a:rPr lang="en-US" dirty="0"/>
              <a:t>f you were to judge Luxembourg City on the quality of its museums - never mind its status as one of Europe's most historically important cities - it would still rank extremely high on the list of the continent's must-see cities. Topping the list is the National Museum of History and Art. In the historic Fish Market area (the old town center), the MNHA collections - art objects, archeological finds, furniture, tools, coins, arms, and documents dealing with the history of the country - are housed in a stunning new building</a:t>
            </a:r>
            <a:r>
              <a:rPr lang="cs-CZ" dirty="0"/>
              <a:t>.</a:t>
            </a:r>
            <a:endParaRPr lang="en-US" dirty="0"/>
          </a:p>
        </p:txBody>
      </p:sp>
    </p:spTree>
    <p:extLst>
      <p:ext uri="{BB962C8B-B14F-4D97-AF65-F5344CB8AC3E}">
        <p14:creationId xmlns:p14="http://schemas.microsoft.com/office/powerpoint/2010/main" val="150286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Luxembourg's Bock cliff, </a:t>
            </a:r>
            <a:r>
              <a:rPr lang="en-US" dirty="0"/>
              <a:t>with its fortifications and cannon-loopholes, is where you'll find the entrance to the famous </a:t>
            </a:r>
            <a:r>
              <a:rPr lang="en-US" b="1" dirty="0"/>
              <a:t>Casemates, </a:t>
            </a:r>
            <a:r>
              <a:rPr lang="en-US" dirty="0"/>
              <a:t>a 21-kilometer network of underground passages hewn from solid rock. Capable of sheltering thousands of defenders as well as equipment, horses, workshops, kitchens, and slaughterhouses, the Casements cover an impressive 40,000 square meters.</a:t>
            </a:r>
            <a:endParaRPr lang="cs-CZ" dirty="0"/>
          </a:p>
          <a:p>
            <a:pPr marL="285750" indent="-285750" algn="just">
              <a:buFont typeface="Wingdings" panose="05000000000000000000" pitchFamily="2" charset="2"/>
              <a:buChar char="q"/>
            </a:pPr>
            <a:r>
              <a:rPr lang="en-US" dirty="0"/>
              <a:t>The spectacular Walls of the Corniche in Luxembourg City have been called "the most beautiful balcony in Europe," towering as they do over the old city in the river valley below. It's here, you'll find the big </a:t>
            </a:r>
            <a:r>
              <a:rPr lang="en-US" b="1" dirty="0"/>
              <a:t>Gate of the </a:t>
            </a:r>
            <a:r>
              <a:rPr lang="en-US" b="1" dirty="0" err="1"/>
              <a:t>Grund</a:t>
            </a:r>
            <a:r>
              <a:rPr lang="en-US" dirty="0"/>
              <a:t> dating from 1632</a:t>
            </a:r>
            <a:r>
              <a:rPr lang="cs-CZ" dirty="0"/>
              <a:t>.</a:t>
            </a:r>
          </a:p>
          <a:p>
            <a:pPr marL="285750" indent="-285750" algn="just">
              <a:buFont typeface="Wingdings" panose="05000000000000000000" pitchFamily="2" charset="2"/>
              <a:buChar char="q"/>
            </a:pPr>
            <a:r>
              <a:rPr lang="en-US" dirty="0"/>
              <a:t>Luxembourg's Place Guillaume, one of the city's largest open spaces, is the former site of a Franciscan convent that has since been converted into a pedestrian zone. In the center is the equestrian statue of William II, King of Holland and Grand Duke of Luxembourg. It's also where you'll find the lovely </a:t>
            </a:r>
            <a:r>
              <a:rPr lang="en-US" b="1" dirty="0"/>
              <a:t>Town Hall</a:t>
            </a:r>
            <a:r>
              <a:rPr lang="en-US" dirty="0"/>
              <a:t> and the famous </a:t>
            </a:r>
            <a:r>
              <a:rPr lang="en-US" dirty="0" err="1"/>
              <a:t>Trémont's</a:t>
            </a:r>
            <a:r>
              <a:rPr lang="en-US" dirty="0"/>
              <a:t> lions. Nearby is the 16th-century </a:t>
            </a:r>
            <a:r>
              <a:rPr lang="en-US" b="1" dirty="0"/>
              <a:t>House of </a:t>
            </a:r>
            <a:r>
              <a:rPr lang="en-US" b="1" dirty="0" err="1"/>
              <a:t>Raville</a:t>
            </a:r>
            <a:r>
              <a:rPr lang="en-US" dirty="0"/>
              <a:t> with its beautiful façade, well-restored balcony, and spiral staircase</a:t>
            </a:r>
            <a:r>
              <a:rPr lang="cs-CZ" dirty="0"/>
              <a:t>.</a:t>
            </a:r>
            <a:endParaRPr lang="en-US" dirty="0"/>
          </a:p>
        </p:txBody>
      </p:sp>
    </p:spTree>
    <p:extLst>
      <p:ext uri="{BB962C8B-B14F-4D97-AF65-F5344CB8AC3E}">
        <p14:creationId xmlns:p14="http://schemas.microsoft.com/office/powerpoint/2010/main" val="11639371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Echternach</a:t>
            </a:r>
            <a:r>
              <a:rPr lang="en-US" b="1" dirty="0"/>
              <a:t> and its Benedictine Abbey</a:t>
            </a:r>
            <a:r>
              <a:rPr lang="cs-CZ" b="1" dirty="0"/>
              <a:t> </a:t>
            </a:r>
            <a:r>
              <a:rPr lang="cs-CZ" dirty="0"/>
              <a:t>- </a:t>
            </a:r>
            <a:r>
              <a:rPr lang="en-US" dirty="0"/>
              <a:t>The beautiful town of </a:t>
            </a:r>
            <a:r>
              <a:rPr lang="en-US" dirty="0" err="1"/>
              <a:t>Echternach</a:t>
            </a:r>
            <a:r>
              <a:rPr lang="en-US" dirty="0"/>
              <a:t> lies on the bank of the River </a:t>
            </a:r>
            <a:r>
              <a:rPr lang="en-US" dirty="0" err="1"/>
              <a:t>Sûre</a:t>
            </a:r>
            <a:r>
              <a:rPr lang="en-US" dirty="0"/>
              <a:t>, which forms the border with Germany. The </a:t>
            </a:r>
            <a:r>
              <a:rPr lang="en-US" dirty="0" err="1"/>
              <a:t>Mullerthal</a:t>
            </a:r>
            <a:r>
              <a:rPr lang="en-US" dirty="0"/>
              <a:t> and </a:t>
            </a:r>
            <a:r>
              <a:rPr lang="en-US" dirty="0" err="1"/>
              <a:t>Germano</a:t>
            </a:r>
            <a:r>
              <a:rPr lang="en-US" dirty="0"/>
              <a:t>-Luxembourg natural park are nearby, and the surrounding woods are crisscrossed with hundreds of footpaths leading to spectacular rock formations, waterfalls, and viewpoints. </a:t>
            </a:r>
            <a:r>
              <a:rPr lang="en-US" dirty="0" err="1"/>
              <a:t>Echternach</a:t>
            </a:r>
            <a:r>
              <a:rPr lang="en-US" dirty="0"/>
              <a:t> is also famous for its </a:t>
            </a:r>
            <a:r>
              <a:rPr lang="en-US" b="1" dirty="0"/>
              <a:t>international music festival</a:t>
            </a:r>
            <a:r>
              <a:rPr lang="en-US" dirty="0"/>
              <a:t>, which runs from late May to late June.</a:t>
            </a:r>
            <a:endParaRPr lang="cs-CZ" dirty="0"/>
          </a:p>
          <a:p>
            <a:pPr marL="285750" indent="-285750" algn="just">
              <a:buFont typeface="Wingdings" panose="05000000000000000000" pitchFamily="2" charset="2"/>
              <a:buChar char="q"/>
            </a:pPr>
            <a:r>
              <a:rPr lang="en-US" b="1" dirty="0"/>
              <a:t>The Luxembourg Ardennes</a:t>
            </a:r>
            <a:r>
              <a:rPr lang="cs-CZ" b="1" dirty="0"/>
              <a:t> -</a:t>
            </a:r>
            <a:r>
              <a:rPr lang="en-US" dirty="0"/>
              <a:t>The area - famous as the place where Hitler staged his last great campaign of WWII - boasts numerous castles, fortresses, and fortified farms rising out of the hilltops. One of the prettiest towns, </a:t>
            </a:r>
            <a:r>
              <a:rPr lang="en-US" b="1" dirty="0"/>
              <a:t>Wiltz</a:t>
            </a:r>
            <a:r>
              <a:rPr lang="en-US" dirty="0"/>
              <a:t>, consists of an upper and lower town and is famous for its open-air theater and music festival. There's also a </a:t>
            </a:r>
            <a:r>
              <a:rPr lang="en-US" b="1" dirty="0"/>
              <a:t>Battle of the Bulge Museum</a:t>
            </a:r>
            <a:r>
              <a:rPr lang="en-US" dirty="0"/>
              <a:t> in Wiltz Castle (another WWII-themed museum of note in the Ardennes is the</a:t>
            </a:r>
            <a:r>
              <a:rPr lang="en-US" b="1" dirty="0"/>
              <a:t> Patton Museum</a:t>
            </a:r>
            <a:r>
              <a:rPr lang="en-US" dirty="0"/>
              <a:t> and monument in </a:t>
            </a:r>
            <a:r>
              <a:rPr lang="en-US" dirty="0" err="1"/>
              <a:t>Ettelbruck</a:t>
            </a:r>
            <a:r>
              <a:rPr lang="en-US" dirty="0"/>
              <a:t>). The quaint village of </a:t>
            </a:r>
            <a:r>
              <a:rPr lang="en-US" b="1" dirty="0" err="1"/>
              <a:t>Clervaux</a:t>
            </a:r>
            <a:r>
              <a:rPr lang="en-US" dirty="0"/>
              <a:t> is also worth checking out. While the village lies amid a deep and narrow valley beside the river </a:t>
            </a:r>
            <a:r>
              <a:rPr lang="en-US" dirty="0" err="1"/>
              <a:t>Clerve</a:t>
            </a:r>
            <a:r>
              <a:rPr lang="en-US" dirty="0"/>
              <a:t>, its </a:t>
            </a:r>
            <a:r>
              <a:rPr lang="en-US" b="1" dirty="0"/>
              <a:t>Benedictine Abbey of St. Maurice and St. </a:t>
            </a:r>
            <a:r>
              <a:rPr lang="en-US" b="1" dirty="0" err="1"/>
              <a:t>Maur</a:t>
            </a:r>
            <a:r>
              <a:rPr lang="cs-CZ" b="1" dirty="0"/>
              <a:t>. </a:t>
            </a:r>
            <a:endParaRPr lang="en-US" b="1" dirty="0"/>
          </a:p>
        </p:txBody>
      </p:sp>
    </p:spTree>
    <p:extLst>
      <p:ext uri="{BB962C8B-B14F-4D97-AF65-F5344CB8AC3E}">
        <p14:creationId xmlns:p14="http://schemas.microsoft.com/office/powerpoint/2010/main" val="5238990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Bourscheid</a:t>
            </a:r>
            <a:r>
              <a:rPr lang="en-US" b="1" dirty="0"/>
              <a:t> Castle</a:t>
            </a:r>
            <a:r>
              <a:rPr lang="cs-CZ" b="1" dirty="0"/>
              <a:t> - </a:t>
            </a:r>
            <a:r>
              <a:rPr lang="en-US" dirty="0"/>
              <a:t>The village of </a:t>
            </a:r>
            <a:r>
              <a:rPr lang="en-US" dirty="0" err="1"/>
              <a:t>Bourscheid</a:t>
            </a:r>
            <a:r>
              <a:rPr lang="en-US" dirty="0"/>
              <a:t> stands high on a plateau and is bordered by the rivers </a:t>
            </a:r>
            <a:r>
              <a:rPr lang="en-US" dirty="0" err="1"/>
              <a:t>Sûre</a:t>
            </a:r>
            <a:r>
              <a:rPr lang="en-US" dirty="0"/>
              <a:t> and </a:t>
            </a:r>
            <a:r>
              <a:rPr lang="en-US" dirty="0" err="1"/>
              <a:t>Wark</a:t>
            </a:r>
            <a:r>
              <a:rPr lang="en-US" dirty="0"/>
              <a:t>. Here, you'll find excellent views and many pleasant walks to other quaint villages, including </a:t>
            </a:r>
            <a:r>
              <a:rPr lang="en-US" dirty="0" err="1"/>
              <a:t>Michelau</a:t>
            </a:r>
            <a:r>
              <a:rPr lang="en-US" dirty="0"/>
              <a:t> in the </a:t>
            </a:r>
            <a:r>
              <a:rPr lang="en-US" dirty="0" err="1"/>
              <a:t>Sûre</a:t>
            </a:r>
            <a:r>
              <a:rPr lang="en-US" dirty="0"/>
              <a:t> Valley, </a:t>
            </a:r>
            <a:r>
              <a:rPr lang="en-US" dirty="0" err="1"/>
              <a:t>Welscheid</a:t>
            </a:r>
            <a:r>
              <a:rPr lang="en-US" dirty="0"/>
              <a:t> in the </a:t>
            </a:r>
            <a:r>
              <a:rPr lang="en-US" dirty="0" err="1"/>
              <a:t>Wark</a:t>
            </a:r>
            <a:r>
              <a:rPr lang="en-US" dirty="0"/>
              <a:t> Valley, and </a:t>
            </a:r>
            <a:r>
              <a:rPr lang="en-US" dirty="0" err="1"/>
              <a:t>Kehmen</a:t>
            </a:r>
            <a:r>
              <a:rPr lang="en-US" dirty="0"/>
              <a:t> on the </a:t>
            </a:r>
            <a:r>
              <a:rPr lang="en-US" dirty="0" err="1"/>
              <a:t>platea</a:t>
            </a:r>
            <a:r>
              <a:rPr lang="cs-CZ" b="1" dirty="0"/>
              <a:t>.</a:t>
            </a:r>
          </a:p>
          <a:p>
            <a:pPr marL="285750" indent="-285750" algn="just">
              <a:buFont typeface="Wingdings" panose="05000000000000000000" pitchFamily="2" charset="2"/>
              <a:buChar char="q"/>
            </a:pPr>
            <a:r>
              <a:rPr lang="en-US" b="1" dirty="0" err="1"/>
              <a:t>Mondorf</a:t>
            </a:r>
            <a:r>
              <a:rPr lang="en-US" b="1" dirty="0"/>
              <a:t>-les-</a:t>
            </a:r>
            <a:r>
              <a:rPr lang="en-US" b="1" dirty="0" err="1"/>
              <a:t>Bains</a:t>
            </a:r>
            <a:r>
              <a:rPr lang="en-US" b="1" dirty="0"/>
              <a:t> and the Moselle</a:t>
            </a:r>
            <a:r>
              <a:rPr lang="cs-CZ" b="1" dirty="0"/>
              <a:t>-  </a:t>
            </a:r>
            <a:r>
              <a:rPr lang="en-US" dirty="0"/>
              <a:t>One of the newest attractions here is </a:t>
            </a:r>
            <a:r>
              <a:rPr lang="en-US" b="1" dirty="0" err="1"/>
              <a:t>Mondorf</a:t>
            </a:r>
            <a:r>
              <a:rPr lang="en-US" b="1" dirty="0"/>
              <a:t> le Domaine Thermal</a:t>
            </a:r>
            <a:r>
              <a:rPr lang="en-US" dirty="0"/>
              <a:t>, a large spa complex that houses a health center, sports and leisure club, and hotel. The complex's thermal installations are fed by springs supplying a mineral water of 24°C that is famous for its medicinal qualities. Afterwards, stroll through </a:t>
            </a:r>
            <a:r>
              <a:rPr lang="en-US" dirty="0" err="1"/>
              <a:t>Mondorf</a:t>
            </a:r>
            <a:r>
              <a:rPr lang="en-US" dirty="0"/>
              <a:t> Park with its large collection of trees, shrubs, and flowerbeds. Other highlights include 18th-century </a:t>
            </a:r>
            <a:r>
              <a:rPr lang="en-US" b="1" dirty="0"/>
              <a:t>St. Michael's Church</a:t>
            </a:r>
            <a:r>
              <a:rPr lang="en-US" dirty="0"/>
              <a:t> with its furniture and frescoes; the </a:t>
            </a:r>
            <a:r>
              <a:rPr lang="en-US" b="1" dirty="0"/>
              <a:t>Castel</a:t>
            </a:r>
            <a:r>
              <a:rPr lang="en-US" dirty="0"/>
              <a:t>, a little Roman fortress transformed into a hermitage during the Middle Ages; and the Art Nouveau houses.</a:t>
            </a:r>
          </a:p>
          <a:p>
            <a:pPr marL="285750" indent="-285750" algn="just">
              <a:buFont typeface="Wingdings" panose="05000000000000000000" pitchFamily="2" charset="2"/>
              <a:buChar char="q"/>
            </a:pPr>
            <a:r>
              <a:rPr lang="en-US" b="1" dirty="0"/>
              <a:t>Upper </a:t>
            </a:r>
            <a:r>
              <a:rPr lang="en-US" b="1" dirty="0" err="1"/>
              <a:t>Sûre</a:t>
            </a:r>
            <a:r>
              <a:rPr lang="en-US" b="1" dirty="0"/>
              <a:t> Natural Park </a:t>
            </a:r>
            <a:r>
              <a:rPr lang="en-US" dirty="0"/>
              <a:t>consists of plateaus, narrow valleys with wooded slopes, and the lake of the Upper </a:t>
            </a:r>
            <a:r>
              <a:rPr lang="en-US" dirty="0" err="1"/>
              <a:t>Sûre</a:t>
            </a:r>
            <a:r>
              <a:rPr lang="en-US" dirty="0"/>
              <a:t> dam. The park is great for leisure activities and watersports, as well as for its wildlife and ecotourism.</a:t>
            </a:r>
            <a:endParaRPr lang="en-US" b="1" dirty="0"/>
          </a:p>
        </p:txBody>
      </p:sp>
    </p:spTree>
    <p:extLst>
      <p:ext uri="{BB962C8B-B14F-4D97-AF65-F5344CB8AC3E}">
        <p14:creationId xmlns:p14="http://schemas.microsoft.com/office/powerpoint/2010/main" val="6691186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rough and tumble landscape of </a:t>
            </a:r>
            <a:r>
              <a:rPr lang="en-US" b="1" dirty="0"/>
              <a:t>Scotland </a:t>
            </a:r>
            <a:r>
              <a:rPr lang="en-US" dirty="0"/>
              <a:t>was once covered by glaciers during the Pleistocene Ice Age. When those masses of ice retreated (or melted) they left in their wake a rocky, pockmarked landscape of mountains and rolling hills, dozens of deep lakes, cold water rivers and streams.</a:t>
            </a:r>
          </a:p>
          <a:p>
            <a:pPr marL="285750" indent="-285750" algn="just">
              <a:buFont typeface="Wingdings" panose="05000000000000000000" pitchFamily="2" charset="2"/>
              <a:buChar char="q"/>
            </a:pPr>
            <a:r>
              <a:rPr lang="en-US" dirty="0"/>
              <a:t>The Northern Highlands are generally mountainous with many lofty peaks. This isolated area is widely considered one of the most scenic spots in Europe.</a:t>
            </a:r>
          </a:p>
          <a:p>
            <a:pPr marL="285750" indent="-285750" algn="just">
              <a:buFont typeface="Wingdings" panose="05000000000000000000" pitchFamily="2" charset="2"/>
              <a:buChar char="q"/>
            </a:pPr>
            <a:r>
              <a:rPr lang="en-US" dirty="0"/>
              <a:t>The granite Grampian Mountains extend southwest to northeast, and include Scotland's (and the UK's) highest point, </a:t>
            </a:r>
            <a:r>
              <a:rPr lang="en-US" b="1" dirty="0"/>
              <a:t>Ben Nevis</a:t>
            </a:r>
            <a:r>
              <a:rPr lang="en-US" dirty="0"/>
              <a:t>, at 1,344 meters.</a:t>
            </a:r>
            <a:endParaRPr lang="cs-CZ" dirty="0"/>
          </a:p>
          <a:p>
            <a:pPr marL="285750" indent="-285750" algn="just">
              <a:buFont typeface="Wingdings" panose="05000000000000000000" pitchFamily="2" charset="2"/>
              <a:buChar char="q"/>
            </a:pPr>
            <a:r>
              <a:rPr lang="en-US" dirty="0"/>
              <a:t>Scotland has nearly </a:t>
            </a:r>
            <a:r>
              <a:rPr lang="en-US" b="1" dirty="0"/>
              <a:t>800 islands</a:t>
            </a:r>
            <a:r>
              <a:rPr lang="en-US" dirty="0"/>
              <a:t>. The major groups include the Inner and Outer Hebrides, Orkney and Shetland; most are hilly and rugged. </a:t>
            </a:r>
            <a:endParaRPr lang="cs-CZ" dirty="0"/>
          </a:p>
          <a:p>
            <a:pPr marL="285750" indent="-285750" algn="just">
              <a:buFont typeface="Wingdings" panose="05000000000000000000" pitchFamily="2" charset="2"/>
              <a:buChar char="q"/>
            </a:pPr>
            <a:r>
              <a:rPr lang="en-US" dirty="0"/>
              <a:t>There are numerous bodies of inland freshwater including </a:t>
            </a:r>
            <a:r>
              <a:rPr lang="en-US" b="1" dirty="0"/>
              <a:t>Loch Lomond and Loch Ness</a:t>
            </a:r>
            <a:r>
              <a:rPr lang="en-US" dirty="0"/>
              <a:t>. The </a:t>
            </a:r>
            <a:r>
              <a:rPr lang="en-US" b="1" dirty="0"/>
              <a:t>Tweed and Clyde </a:t>
            </a:r>
            <a:r>
              <a:rPr lang="en-US" dirty="0"/>
              <a:t>are the largest rivers</a:t>
            </a:r>
            <a:r>
              <a:rPr lang="cs-CZ" dirty="0"/>
              <a:t>.</a:t>
            </a:r>
            <a:endParaRPr lang="en-US" dirty="0"/>
          </a:p>
        </p:txBody>
      </p:sp>
    </p:spTree>
    <p:extLst>
      <p:ext uri="{BB962C8B-B14F-4D97-AF65-F5344CB8AC3E}">
        <p14:creationId xmlns:p14="http://schemas.microsoft.com/office/powerpoint/2010/main" val="130153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Occupying just over 17% of the </a:t>
            </a:r>
            <a:r>
              <a:rPr lang="en-US" b="1" dirty="0"/>
              <a:t>island of Ireland</a:t>
            </a:r>
            <a:r>
              <a:rPr lang="en-US" dirty="0"/>
              <a:t>, Northern Ireland is certainly crisscrossed by uplands and low mountains, but its most prominent and arguably its most valuable landform is Lough </a:t>
            </a:r>
            <a:r>
              <a:rPr lang="en-US" dirty="0" err="1"/>
              <a:t>Neagh</a:t>
            </a:r>
            <a:r>
              <a:rPr lang="en-US" dirty="0"/>
              <a:t>, the largest freshwater lake in the United Kingdom and one of the largest in western Europe. </a:t>
            </a:r>
            <a:endParaRPr lang="cs-CZ" dirty="0"/>
          </a:p>
          <a:p>
            <a:pPr marL="285750" indent="-285750" algn="just">
              <a:buFont typeface="Wingdings" panose="05000000000000000000" pitchFamily="2" charset="2"/>
              <a:buChar char="q"/>
            </a:pPr>
            <a:r>
              <a:rPr lang="en-US" dirty="0"/>
              <a:t>As for those mountains, the major ranges include the </a:t>
            </a:r>
            <a:r>
              <a:rPr lang="en-US" b="1" dirty="0"/>
              <a:t>Sperrin, </a:t>
            </a:r>
            <a:r>
              <a:rPr lang="en-US" b="1" dirty="0" err="1"/>
              <a:t>Mourne</a:t>
            </a:r>
            <a:r>
              <a:rPr lang="en-US" b="1" dirty="0"/>
              <a:t>, and the (volcanic in origin) Antrim Plateau</a:t>
            </a:r>
            <a:r>
              <a:rPr lang="en-US" dirty="0"/>
              <a:t> that stretches along its northeastern coastline. </a:t>
            </a:r>
            <a:r>
              <a:rPr lang="en-US" dirty="0" err="1"/>
              <a:t>Slieve</a:t>
            </a:r>
            <a:r>
              <a:rPr lang="en-US" dirty="0"/>
              <a:t> </a:t>
            </a:r>
            <a:r>
              <a:rPr lang="en-US" dirty="0" err="1"/>
              <a:t>Donard</a:t>
            </a:r>
            <a:r>
              <a:rPr lang="en-US" dirty="0"/>
              <a:t> in the </a:t>
            </a:r>
            <a:r>
              <a:rPr lang="en-US" dirty="0" err="1"/>
              <a:t>Mourne</a:t>
            </a:r>
            <a:r>
              <a:rPr lang="en-US" dirty="0"/>
              <a:t> Mountains of the south is its highest point, rising to 850 meters</a:t>
            </a:r>
            <a:r>
              <a:rPr lang="cs-CZ" dirty="0"/>
              <a:t>.</a:t>
            </a:r>
          </a:p>
          <a:p>
            <a:pPr marL="285750" indent="-285750" algn="just">
              <a:buFont typeface="Wingdings" panose="05000000000000000000" pitchFamily="2" charset="2"/>
              <a:buChar char="q"/>
            </a:pPr>
            <a:r>
              <a:rPr lang="en-US" dirty="0"/>
              <a:t>The most striking feature of Northern Ireland is the so-called </a:t>
            </a:r>
            <a:r>
              <a:rPr lang="en-US" b="1" dirty="0"/>
              <a:t>Giant's Causeway </a:t>
            </a:r>
            <a:r>
              <a:rPr lang="en-US" dirty="0"/>
              <a:t>on the north Antrim coast. This area of thousands of interlocking basalt columns is the byproduct of an ancient volcanic eruption, with some of the columns reaching 12 meters high.</a:t>
            </a:r>
            <a:endParaRPr lang="cs-CZ" dirty="0"/>
          </a:p>
          <a:p>
            <a:pPr marL="285750" indent="-285750" algn="just">
              <a:buFont typeface="Wingdings" panose="05000000000000000000" pitchFamily="2" charset="2"/>
              <a:buChar char="q"/>
            </a:pPr>
            <a:r>
              <a:rPr lang="en-US" dirty="0"/>
              <a:t>Two of the largest rivers, the </a:t>
            </a:r>
            <a:r>
              <a:rPr lang="en-US" b="1" dirty="0"/>
              <a:t>Bann </a:t>
            </a:r>
            <a:r>
              <a:rPr lang="en-US" dirty="0"/>
              <a:t>(north and south) and </a:t>
            </a:r>
            <a:r>
              <a:rPr lang="en-US" b="1" dirty="0"/>
              <a:t>the Foyle</a:t>
            </a:r>
            <a:r>
              <a:rPr lang="en-US" dirty="0"/>
              <a:t>, are fronted by fertile lowland areas. Addition rivers of significance in Northern Ireland include the Logan and </a:t>
            </a:r>
            <a:r>
              <a:rPr lang="en-US" dirty="0" err="1"/>
              <a:t>Mourne</a:t>
            </a:r>
            <a:r>
              <a:rPr lang="cs-CZ" dirty="0"/>
              <a:t>.</a:t>
            </a:r>
            <a:endParaRPr lang="en-US" dirty="0"/>
          </a:p>
        </p:txBody>
      </p:sp>
    </p:spTree>
    <p:extLst>
      <p:ext uri="{BB962C8B-B14F-4D97-AF65-F5344CB8AC3E}">
        <p14:creationId xmlns:p14="http://schemas.microsoft.com/office/powerpoint/2010/main" val="303786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England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Stonehenge, </a:t>
            </a:r>
            <a:r>
              <a:rPr lang="en-US" dirty="0"/>
              <a:t>10 miles north of Salisbury on Salisbury Plain, is Europe's best-known prehistoric monument (the site is so popular that visitors need to purchase a timed ticket in advance to guarantee entry). Exhibitions at the excellent visitor center set the stage for a visit, explaining through audio-visual experiences and more than 250 ancient objects how the megaliths were erected and telling about life when they were placed here, between 3000 and 1500 BC</a:t>
            </a:r>
            <a:r>
              <a:rPr lang="cs-CZ" dirty="0"/>
              <a:t>.</a:t>
            </a:r>
          </a:p>
          <a:p>
            <a:pPr marL="285750" indent="-285750" algn="just">
              <a:buFont typeface="Wingdings" panose="05000000000000000000" pitchFamily="2" charset="2"/>
              <a:buChar char="q"/>
            </a:pPr>
            <a:r>
              <a:rPr lang="en-US" dirty="0"/>
              <a:t>Prison, palace, treasure vault, observatory, and menagerie - the Tower of London has done it all. Widely considered the most important building in England, there's enough to see and do at this World Heritage Site to keep visitors busy for hours. The centerpiece is the </a:t>
            </a:r>
            <a:r>
              <a:rPr lang="en-US" b="1" dirty="0"/>
              <a:t>White Tower</a:t>
            </a:r>
            <a:r>
              <a:rPr lang="en-US" dirty="0"/>
              <a:t>. Built in 1078 by William the Conqueror, it's home to amazing exhibits such as Line of Kings, the </a:t>
            </a:r>
            <a:r>
              <a:rPr lang="en-US" b="1" dirty="0"/>
              <a:t>world's oldest visitor attraction </a:t>
            </a:r>
            <a:r>
              <a:rPr lang="en-US" dirty="0"/>
              <a:t>(1652) with its remarkable displays of royal armor. Other highlights include the wonderful </a:t>
            </a:r>
            <a:r>
              <a:rPr lang="en-US" b="1" dirty="0"/>
              <a:t>Crown Jewels</a:t>
            </a:r>
            <a:r>
              <a:rPr lang="en-US" dirty="0"/>
              <a:t> exhibition</a:t>
            </a:r>
            <a:r>
              <a:rPr lang="cs-CZ"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9242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England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If you only have time to visit one smaller city in England, you couldn't do much better than Bath. This remarkably beautiful city boasts more fantastic tourist attractions than you could hope to visit in a day. While most famous for the magnificent 2,000-year-old </a:t>
            </a:r>
            <a:r>
              <a:rPr lang="en-US" b="1" dirty="0"/>
              <a:t>Roman Baths</a:t>
            </a:r>
            <a:r>
              <a:rPr lang="en-US" dirty="0"/>
              <a:t> built around the city's rejuvenating hot springs, it's equally well known for its honey-colored </a:t>
            </a:r>
            <a:r>
              <a:rPr lang="en-US" b="1" dirty="0"/>
              <a:t>Georgian Townhouses</a:t>
            </a:r>
            <a:r>
              <a:rPr lang="en-US" dirty="0"/>
              <a:t> such as those located on Royal Crescent. </a:t>
            </a:r>
            <a:endParaRPr lang="cs-CZ" dirty="0"/>
          </a:p>
          <a:p>
            <a:pPr marL="285750" indent="-285750" algn="just">
              <a:buFont typeface="Wingdings" panose="05000000000000000000" pitchFamily="2" charset="2"/>
              <a:buChar char="q"/>
            </a:pPr>
            <a:r>
              <a:rPr lang="en-US" dirty="0"/>
              <a:t>With collections of antiquities that are among the world's finest, the British Museum holds more than 13 million artifacts from Assyria, Babylonia, Egypt, Greece, the Roman Empire, China, and Europe. The most famous ancient artifacts are the </a:t>
            </a:r>
            <a:r>
              <a:rPr lang="en-US" b="1" dirty="0"/>
              <a:t>Elgin Marbles </a:t>
            </a:r>
            <a:r>
              <a:rPr lang="en-US" dirty="0"/>
              <a:t>from the Parthenon in Athens and </a:t>
            </a:r>
            <a:r>
              <a:rPr lang="en-US" b="1" dirty="0"/>
              <a:t>the Rosetta Stone</a:t>
            </a:r>
            <a:r>
              <a:rPr lang="en-US" dirty="0"/>
              <a:t>, but there are many other outstanding pieces on show here</a:t>
            </a:r>
            <a:r>
              <a:rPr lang="cs-CZ" dirty="0"/>
              <a:t>.</a:t>
            </a:r>
          </a:p>
          <a:p>
            <a:pPr marL="285750" indent="-285750" algn="just">
              <a:buFont typeface="Wingdings" panose="05000000000000000000" pitchFamily="2" charset="2"/>
              <a:buChar char="q"/>
            </a:pPr>
            <a:r>
              <a:rPr lang="en-US" dirty="0"/>
              <a:t>The magnificent </a:t>
            </a:r>
            <a:r>
              <a:rPr lang="en-US" b="1" dirty="0"/>
              <a:t>York Minster </a:t>
            </a:r>
            <a:r>
              <a:rPr lang="en-US" dirty="0"/>
              <a:t>is second in importance in the Church of England only to the </a:t>
            </a:r>
            <a:r>
              <a:rPr lang="en-US" b="1" dirty="0"/>
              <a:t>cathedral at Canterbury</a:t>
            </a:r>
            <a:r>
              <a:rPr lang="en-US" dirty="0"/>
              <a:t>. It stands in the center of York, surrounded by half-timbered homes and shops, medieval guildhalls, and churches</a:t>
            </a:r>
            <a:r>
              <a:rPr lang="cs-CZ" dirty="0"/>
              <a:t>.</a:t>
            </a:r>
            <a:r>
              <a:rPr lang="en-US" dirty="0"/>
              <a:t> Elsewhere in </a:t>
            </a:r>
            <a:r>
              <a:rPr lang="en-US" b="1" dirty="0"/>
              <a:t>Yorkshire</a:t>
            </a:r>
            <a:r>
              <a:rPr lang="en-US" dirty="0"/>
              <a:t>, you'll find some of England's most beautiful historic towns and cities, including Durham and Beverley.</a:t>
            </a:r>
          </a:p>
        </p:txBody>
      </p:sp>
    </p:spTree>
    <p:extLst>
      <p:ext uri="{BB962C8B-B14F-4D97-AF65-F5344CB8AC3E}">
        <p14:creationId xmlns:p14="http://schemas.microsoft.com/office/powerpoint/2010/main" val="2367085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England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Covering some 900 square miles, the Lake District National Park is a must-visit destination for travelers to England. With 12 of the country's largest lakes and more than 2,000 miles of rights of way waiting to be explored, there's little wonder the region continues to inspire, with its magnificent views and scenery straight out of a painting. Other things to do include visiting the park's many fells, including </a:t>
            </a:r>
            <a:r>
              <a:rPr lang="en-US" b="1" dirty="0"/>
              <a:t>Scafell Pike</a:t>
            </a:r>
            <a:r>
              <a:rPr lang="en-US" dirty="0"/>
              <a:t> (3,210 feet), the highest mountain in England.</a:t>
            </a:r>
            <a:endParaRPr lang="cs-CZ" dirty="0"/>
          </a:p>
          <a:p>
            <a:pPr marL="285750" indent="-285750" algn="just">
              <a:buFont typeface="Wingdings" panose="05000000000000000000" pitchFamily="2" charset="2"/>
              <a:buChar char="q"/>
            </a:pPr>
            <a:r>
              <a:rPr lang="en-US" dirty="0"/>
              <a:t>The incredible </a:t>
            </a:r>
            <a:r>
              <a:rPr lang="en-US" b="1" dirty="0"/>
              <a:t>Eden Project </a:t>
            </a:r>
            <a:r>
              <a:rPr lang="en-US" dirty="0"/>
              <a:t>is a collection of unique artificial biomes containing an amazing collection of plants from around the world. Located in a reclaimed quarry in Cornwall, the complex consists of huge domes that look rather like massive igloo-shaped greenhouses. Each houses thousands of different plant species in tropical and Mediterranean environments</a:t>
            </a:r>
            <a:r>
              <a:rPr lang="cs-CZ" dirty="0"/>
              <a:t>.</a:t>
            </a:r>
          </a:p>
          <a:p>
            <a:pPr marL="285750" indent="-285750" algn="just">
              <a:buFont typeface="Wingdings" panose="05000000000000000000" pitchFamily="2" charset="2"/>
              <a:buChar char="q"/>
            </a:pPr>
            <a:r>
              <a:rPr lang="en-US" b="1" dirty="0"/>
              <a:t>Warwick Castle</a:t>
            </a:r>
            <a:r>
              <a:rPr lang="cs-CZ" b="1" dirty="0"/>
              <a:t> </a:t>
            </a:r>
            <a:r>
              <a:rPr lang="cs-CZ" dirty="0" err="1"/>
              <a:t>is</a:t>
            </a:r>
            <a:r>
              <a:rPr lang="cs-CZ" dirty="0"/>
              <a:t> l</a:t>
            </a:r>
            <a:r>
              <a:rPr lang="en-US" dirty="0" err="1"/>
              <a:t>ocated</a:t>
            </a:r>
            <a:r>
              <a:rPr lang="en-US" dirty="0"/>
              <a:t> in the beautiful city of W</a:t>
            </a:r>
            <a:r>
              <a:rPr lang="cs-CZ" dirty="0" err="1"/>
              <a:t>arwick</a:t>
            </a:r>
            <a:r>
              <a:rPr lang="cs-CZ" dirty="0"/>
              <a:t> </a:t>
            </a:r>
            <a:r>
              <a:rPr lang="en-US" dirty="0"/>
              <a:t>on the River Avon, this impressive fortress has dominated the landscape and history of the region for more than 900 years.</a:t>
            </a:r>
          </a:p>
        </p:txBody>
      </p:sp>
    </p:spTree>
    <p:extLst>
      <p:ext uri="{BB962C8B-B14F-4D97-AF65-F5344CB8AC3E}">
        <p14:creationId xmlns:p14="http://schemas.microsoft.com/office/powerpoint/2010/main" val="1772458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Wales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Think of Wales, and you'll likely think of </a:t>
            </a:r>
            <a:r>
              <a:rPr lang="en-US" dirty="0" err="1"/>
              <a:t>Snowdonia</a:t>
            </a:r>
            <a:r>
              <a:rPr lang="en-US" dirty="0"/>
              <a:t>, the beautiful range of mountains and hills located in the county of </a:t>
            </a:r>
            <a:r>
              <a:rPr lang="en-US" dirty="0" err="1"/>
              <a:t>Gwynedd</a:t>
            </a:r>
            <a:r>
              <a:rPr lang="en-US" dirty="0"/>
              <a:t>. Consisting of 14 majestic peaks over 3,000 feet high - the most famous being the 3,546-foot </a:t>
            </a:r>
            <a:r>
              <a:rPr lang="en-US" b="1" dirty="0" err="1"/>
              <a:t>Snowdon</a:t>
            </a:r>
            <a:r>
              <a:rPr lang="en-US" b="1" dirty="0"/>
              <a:t>, </a:t>
            </a:r>
            <a:r>
              <a:rPr lang="en-US" dirty="0"/>
              <a:t>the summit of which is accessible by train - </a:t>
            </a:r>
            <a:r>
              <a:rPr lang="en-US" dirty="0" err="1"/>
              <a:t>Snowdonia</a:t>
            </a:r>
            <a:r>
              <a:rPr lang="en-US" dirty="0"/>
              <a:t> can be seen as far away as </a:t>
            </a:r>
            <a:r>
              <a:rPr lang="en-US" b="1" dirty="0" err="1"/>
              <a:t>Porthmadog</a:t>
            </a:r>
            <a:r>
              <a:rPr lang="en-US" dirty="0"/>
              <a:t> on the west coast. When you're here, it's easy to see why the area has featured so heavily in local legends, including those based around </a:t>
            </a:r>
            <a:r>
              <a:rPr lang="en-US" b="1" dirty="0"/>
              <a:t>King Arthur</a:t>
            </a:r>
            <a:r>
              <a:rPr lang="en-US" dirty="0"/>
              <a:t>, who locals will insist was Welsh. </a:t>
            </a:r>
            <a:r>
              <a:rPr lang="en-US" b="1" dirty="0" err="1"/>
              <a:t>Snowdonia</a:t>
            </a:r>
            <a:r>
              <a:rPr lang="en-US" b="1" dirty="0"/>
              <a:t> National Park</a:t>
            </a:r>
            <a:r>
              <a:rPr lang="en-US" dirty="0"/>
              <a:t> is also one of the most popular hiking and climbing destinations in Britain</a:t>
            </a:r>
            <a:r>
              <a:rPr lang="cs-CZ" dirty="0"/>
              <a:t>.</a:t>
            </a:r>
          </a:p>
          <a:p>
            <a:pPr marL="285750" indent="-285750" algn="just">
              <a:buFont typeface="Wingdings" panose="05000000000000000000" pitchFamily="2" charset="2"/>
              <a:buChar char="q"/>
            </a:pPr>
            <a:r>
              <a:rPr lang="en-US" dirty="0" err="1"/>
              <a:t>Brecon</a:t>
            </a:r>
            <a:r>
              <a:rPr lang="en-US" dirty="0"/>
              <a:t> Beacons National Park encompasses one of the most beautiful parts of Wales. This hiker's paradise is bordered by two quite different sets of </a:t>
            </a:r>
            <a:r>
              <a:rPr lang="en-US" b="1" dirty="0"/>
              <a:t>Black Mountains</a:t>
            </a:r>
            <a:r>
              <a:rPr lang="en-US" dirty="0"/>
              <a:t>. The first, to the west, is the source of the </a:t>
            </a:r>
            <a:r>
              <a:rPr lang="en-US" b="1" dirty="0"/>
              <a:t>River </a:t>
            </a:r>
            <a:r>
              <a:rPr lang="en-US" b="1" dirty="0" err="1"/>
              <a:t>Usk</a:t>
            </a:r>
            <a:r>
              <a:rPr lang="en-US" dirty="0"/>
              <a:t>, while to the east is the range famous for its wild ponies. </a:t>
            </a:r>
            <a:endParaRPr lang="cs-CZ" dirty="0"/>
          </a:p>
          <a:p>
            <a:pPr marL="285750" indent="-285750" algn="just">
              <a:buFont typeface="Wingdings" panose="05000000000000000000" pitchFamily="2" charset="2"/>
              <a:buChar char="q"/>
            </a:pPr>
            <a:r>
              <a:rPr lang="en-US" dirty="0"/>
              <a:t>Located 12 miles from the seaside town of </a:t>
            </a:r>
            <a:r>
              <a:rPr lang="en-US" b="1" dirty="0" err="1"/>
              <a:t>Aberystwyth</a:t>
            </a:r>
            <a:r>
              <a:rPr lang="en-US" dirty="0"/>
              <a:t>, Devil's Bridge is actually three bridges spectacularly stacked atop each other, with the oldest dating from the 11th century</a:t>
            </a:r>
            <a:r>
              <a:rPr lang="cs-CZ" dirty="0"/>
              <a:t>. </a:t>
            </a:r>
            <a:r>
              <a:rPr lang="en-US" dirty="0"/>
              <a:t>They span the </a:t>
            </a:r>
            <a:r>
              <a:rPr lang="en-US" b="1" dirty="0"/>
              <a:t>Rheidol Gorge</a:t>
            </a:r>
            <a:r>
              <a:rPr lang="en-US" dirty="0"/>
              <a:t>, where the </a:t>
            </a:r>
            <a:r>
              <a:rPr lang="en-US" b="1" dirty="0"/>
              <a:t>River </a:t>
            </a:r>
            <a:r>
              <a:rPr lang="en-US" b="1" dirty="0" err="1"/>
              <a:t>Mynach</a:t>
            </a:r>
            <a:r>
              <a:rPr lang="en-US" dirty="0"/>
              <a:t> plunges 300 feet into the valley far below. </a:t>
            </a:r>
          </a:p>
        </p:txBody>
      </p:sp>
    </p:spTree>
    <p:extLst>
      <p:ext uri="{BB962C8B-B14F-4D97-AF65-F5344CB8AC3E}">
        <p14:creationId xmlns:p14="http://schemas.microsoft.com/office/powerpoint/2010/main" val="332122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Wales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Afterward, visit </a:t>
            </a:r>
            <a:r>
              <a:rPr lang="en-US" b="1" dirty="0" err="1"/>
              <a:t>Hafod</a:t>
            </a:r>
            <a:r>
              <a:rPr lang="en-US" b="1" dirty="0"/>
              <a:t> Estate</a:t>
            </a:r>
            <a:r>
              <a:rPr lang="en-US" dirty="0"/>
              <a:t>, 200 acres of lovingly restored woodlands and 18th-century gardens once considered the finest in Britain.</a:t>
            </a:r>
            <a:endParaRPr lang="cs-CZ" dirty="0"/>
          </a:p>
          <a:p>
            <a:pPr marL="285750" indent="-285750" algn="just">
              <a:buFont typeface="Wingdings" panose="05000000000000000000" pitchFamily="2" charset="2"/>
              <a:buChar char="q"/>
            </a:pPr>
            <a:r>
              <a:rPr lang="en-US" dirty="0"/>
              <a:t>Built by King Edward I in the 13th century as a seat for the first Prince of Wales</a:t>
            </a:r>
            <a:r>
              <a:rPr lang="en-US" b="1" dirty="0"/>
              <a:t>, </a:t>
            </a:r>
            <a:r>
              <a:rPr lang="en-US" b="1" dirty="0" err="1"/>
              <a:t>Caernarfon</a:t>
            </a:r>
            <a:r>
              <a:rPr lang="en-US" b="1" dirty="0"/>
              <a:t> Castle</a:t>
            </a:r>
            <a:r>
              <a:rPr lang="en-US" dirty="0"/>
              <a:t> is one of the largest castles in the country. With its 13 towers and two gates, this massive castle is recognized as one of the most impressive and best-preserved medieval fortresses in Europe. </a:t>
            </a:r>
            <a:endParaRPr lang="cs-CZ" dirty="0"/>
          </a:p>
          <a:p>
            <a:pPr marL="285750" indent="-285750" algn="just">
              <a:buFont typeface="Wingdings" panose="05000000000000000000" pitchFamily="2" charset="2"/>
              <a:buChar char="q"/>
            </a:pPr>
            <a:r>
              <a:rPr lang="en-US" dirty="0" err="1"/>
              <a:t>Portmeirion</a:t>
            </a:r>
            <a:r>
              <a:rPr lang="en-US" dirty="0"/>
              <a:t> is a beautiful hotel resort and visitor attraction on the coast of </a:t>
            </a:r>
            <a:r>
              <a:rPr lang="en-US" dirty="0" err="1"/>
              <a:t>Snowdonia</a:t>
            </a:r>
            <a:r>
              <a:rPr lang="en-US" dirty="0"/>
              <a:t> National Park in </a:t>
            </a:r>
            <a:r>
              <a:rPr lang="en-US" b="1" dirty="0" err="1"/>
              <a:t>Gwynedd</a:t>
            </a:r>
            <a:r>
              <a:rPr lang="en-US" dirty="0"/>
              <a:t>, </a:t>
            </a:r>
            <a:r>
              <a:rPr lang="en-US" b="1" dirty="0"/>
              <a:t>North Wales</a:t>
            </a:r>
            <a:r>
              <a:rPr lang="en-US" dirty="0"/>
              <a:t>. Built by Sir Clough Williams-Ellis between 1925 and 1975, </a:t>
            </a:r>
            <a:r>
              <a:rPr lang="en-US" dirty="0" err="1"/>
              <a:t>Portmeirion</a:t>
            </a:r>
            <a:r>
              <a:rPr lang="en-US" dirty="0"/>
              <a:t> was designed to resemble a quaint Italian fishing village. </a:t>
            </a:r>
            <a:endParaRPr lang="cs-CZ" dirty="0"/>
          </a:p>
          <a:p>
            <a:pPr marL="285750" indent="-285750" algn="just">
              <a:buFont typeface="Wingdings" panose="05000000000000000000" pitchFamily="2" charset="2"/>
              <a:buChar char="q"/>
            </a:pPr>
            <a:r>
              <a:rPr lang="en-US" dirty="0"/>
              <a:t>It took 10 years to design and build the aqueduct that carries the </a:t>
            </a:r>
            <a:r>
              <a:rPr lang="en-US" dirty="0" err="1"/>
              <a:t>Llangollen</a:t>
            </a:r>
            <a:r>
              <a:rPr lang="en-US" dirty="0"/>
              <a:t> Canal across the wide valley of the River Dee in north east Wales, and it remains even today a feat of civil engineering, designated as a </a:t>
            </a:r>
            <a:r>
              <a:rPr lang="en-US" b="1" dirty="0"/>
              <a:t>UNESCO World Heritage Site</a:t>
            </a:r>
            <a:r>
              <a:rPr lang="cs-CZ" b="1" dirty="0"/>
              <a:t>.</a:t>
            </a:r>
          </a:p>
          <a:p>
            <a:pPr marL="285750" indent="-285750" algn="just">
              <a:buFont typeface="Wingdings" panose="05000000000000000000" pitchFamily="2" charset="2"/>
              <a:buChar char="q"/>
            </a:pPr>
            <a:r>
              <a:rPr lang="en-US" dirty="0"/>
              <a:t>Separated from mainland Wales by the mile-wide </a:t>
            </a:r>
            <a:r>
              <a:rPr lang="en-US" dirty="0" err="1"/>
              <a:t>Menai</a:t>
            </a:r>
            <a:r>
              <a:rPr lang="en-US" dirty="0"/>
              <a:t> Strait - spanned by the </a:t>
            </a:r>
            <a:r>
              <a:rPr lang="en-US" b="1" dirty="0" err="1"/>
              <a:t>Menai</a:t>
            </a:r>
            <a:r>
              <a:rPr lang="en-US" b="1" dirty="0"/>
              <a:t> Suspension Bridge</a:t>
            </a:r>
            <a:r>
              <a:rPr lang="en-US" dirty="0"/>
              <a:t> (1818)</a:t>
            </a:r>
            <a:r>
              <a:rPr lang="cs-CZ" dirty="0"/>
              <a:t>.</a:t>
            </a:r>
            <a:endParaRPr lang="en-US" dirty="0"/>
          </a:p>
        </p:txBody>
      </p:sp>
    </p:spTree>
    <p:extLst>
      <p:ext uri="{BB962C8B-B14F-4D97-AF65-F5344CB8AC3E}">
        <p14:creationId xmlns:p14="http://schemas.microsoft.com/office/powerpoint/2010/main" val="297031369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3916</TotalTime>
  <Words>4903</Words>
  <Application>Microsoft Office PowerPoint</Application>
  <PresentationFormat>Předvádění na obrazovce (16:9)</PresentationFormat>
  <Paragraphs>144</Paragraphs>
  <Slides>27</Slides>
  <Notes>27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Times New Roman</vt:lpstr>
      <vt:lpstr>Wingdings</vt:lpstr>
      <vt:lpstr>SLU</vt:lpstr>
      <vt:lpstr>6. Tourist attractions in the Western European countries     </vt:lpstr>
      <vt:lpstr>Geography of UK </vt:lpstr>
      <vt:lpstr>Geography of UK </vt:lpstr>
      <vt:lpstr>Geography of UK </vt:lpstr>
      <vt:lpstr>The main tourist attractions in England </vt:lpstr>
      <vt:lpstr>The main tourist attractions in England </vt:lpstr>
      <vt:lpstr>The main tourist attractions in England </vt:lpstr>
      <vt:lpstr>The main tourist attractions in Wales </vt:lpstr>
      <vt:lpstr>The main tourist attractions in Wales </vt:lpstr>
      <vt:lpstr>The main tourist attractions in Scotland </vt:lpstr>
      <vt:lpstr>The main tourist attractions in Scotland </vt:lpstr>
      <vt:lpstr>The main tourist attractions in North Ireland </vt:lpstr>
      <vt:lpstr>The main tourist attractions in North Ireland </vt:lpstr>
      <vt:lpstr>Geography of Belgium </vt:lpstr>
      <vt:lpstr>The main tourist attractions in Belgium </vt:lpstr>
      <vt:lpstr>The main tourist attractions in Belgium </vt:lpstr>
      <vt:lpstr>The main tourist attractions in Belgium </vt:lpstr>
      <vt:lpstr>Geography of Netherlands </vt:lpstr>
      <vt:lpstr>The main tourist attractions in Netherlands </vt:lpstr>
      <vt:lpstr>The main tourist attractions in Netherlands </vt:lpstr>
      <vt:lpstr>The main tourist attractions in Netherlands </vt:lpstr>
      <vt:lpstr>Geography of  Luxembourg </vt:lpstr>
      <vt:lpstr>The main tourist attractions in Luxembourg </vt:lpstr>
      <vt:lpstr>The main tourist attractions in Luxembourg </vt:lpstr>
      <vt:lpstr>The main tourist attractions in Luxembourg </vt:lpstr>
      <vt:lpstr>The main tourist attractions in Luxembourg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217</cp:revision>
  <dcterms:created xsi:type="dcterms:W3CDTF">2016-07-06T15:42:34Z</dcterms:created>
  <dcterms:modified xsi:type="dcterms:W3CDTF">2023-04-12T07:24:42Z</dcterms:modified>
</cp:coreProperties>
</file>