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98" r:id="rId3"/>
    <p:sldId id="284" r:id="rId4"/>
    <p:sldId id="285" r:id="rId5"/>
    <p:sldId id="257" r:id="rId6"/>
    <p:sldId id="297" r:id="rId7"/>
    <p:sldId id="271" r:id="rId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800" y="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05.09.2024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4559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157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14350"/>
            <a:ext cx="8001000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485900"/>
            <a:ext cx="8001000" cy="2857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92"/>
          <p:cNvSpPr>
            <a:spLocks noGrp="1" noChangeArrowheads="1"/>
          </p:cNvSpPr>
          <p:nvPr>
            <p:ph type="dt" sz="half" idx="10"/>
          </p:nvPr>
        </p:nvSpPr>
        <p:spPr>
          <a:xfrm>
            <a:off x="152400" y="4686300"/>
            <a:ext cx="1752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093"/>
          <p:cNvSpPr>
            <a:spLocks noGrp="1" noChangeArrowheads="1"/>
          </p:cNvSpPr>
          <p:nvPr>
            <p:ph type="ftr" sz="quarter" idx="11"/>
          </p:nvPr>
        </p:nvSpPr>
        <p:spPr>
          <a:xfrm>
            <a:off x="2057401" y="4686300"/>
            <a:ext cx="5237163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09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67600" y="4686300"/>
            <a:ext cx="14478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F0DCF9C0-4137-493E-B226-4B64F5C79C4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25165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kajzar@opf.slu.cz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82216" y="352407"/>
            <a:ext cx="533504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39917" y="352407"/>
            <a:ext cx="5158250" cy="1838256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br>
              <a:rPr lang="cs-CZ" sz="31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1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Patrik Kajzar, Ph.D.</a:t>
            </a:r>
            <a:br>
              <a:rPr lang="cs-CZ" sz="36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Tourism and Leisure Time Activities</a:t>
            </a:r>
            <a:br>
              <a:rPr lang="en-US" sz="16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683568" y="4276843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641993" y="4567436"/>
            <a:ext cx="2312039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900" i="1" dirty="0" err="1"/>
              <a:t>Walther</a:t>
            </a:r>
            <a:r>
              <a:rPr lang="cs-CZ" sz="900" i="1" dirty="0"/>
              <a:t> 18 294: Non </a:t>
            </a:r>
            <a:r>
              <a:rPr lang="cs-CZ" sz="900" i="1" dirty="0" err="1"/>
              <a:t>progredi</a:t>
            </a:r>
            <a:r>
              <a:rPr lang="cs-CZ" sz="900" i="1" dirty="0"/>
              <a:t> </a:t>
            </a:r>
            <a:r>
              <a:rPr lang="cs-CZ" sz="900" i="1" dirty="0" err="1"/>
              <a:t>est</a:t>
            </a:r>
            <a:r>
              <a:rPr lang="cs-CZ" sz="900" i="1" dirty="0"/>
              <a:t> </a:t>
            </a:r>
            <a:r>
              <a:rPr lang="cs-CZ" sz="900" i="1" dirty="0" err="1"/>
              <a:t>regredi</a:t>
            </a:r>
            <a:r>
              <a:rPr lang="cs-CZ" sz="900" i="1" dirty="0"/>
              <a:t> - Nejít vpřed znamená jít zpět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992" y="2355726"/>
            <a:ext cx="5040560" cy="2376263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5586564" y="2190663"/>
            <a:ext cx="36437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dirty="0">
              <a:solidFill>
                <a:srgbClr val="307871"/>
              </a:solidFill>
            </a:endParaRPr>
          </a:p>
          <a:p>
            <a:pPr algn="ctr"/>
            <a:r>
              <a:rPr lang="en-US" b="1" dirty="0"/>
              <a:t>The Tourist attractions in the Czech Republic and in the World</a:t>
            </a:r>
          </a:p>
          <a:p>
            <a:pPr algn="ctr"/>
            <a:r>
              <a:rPr lang="en-US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E8F7D3-1075-4D7B-80F1-F2749BBE4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err="1"/>
              <a:t>Contact</a:t>
            </a:r>
            <a:endParaRPr lang="cs-CZ" sz="3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A70A8B-A322-455A-A661-29F661390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85900"/>
            <a:ext cx="9036496" cy="3534122"/>
          </a:xfrm>
        </p:spPr>
        <p:txBody>
          <a:bodyPr/>
          <a:lstStyle/>
          <a:p>
            <a:pPr marL="0" indent="0" algn="ctr">
              <a:buNone/>
            </a:pPr>
            <a:r>
              <a:rPr lang="cs-CZ" sz="2400" b="1" dirty="0"/>
              <a:t>Ing. Patrik Kajzar, Ph.D. – </a:t>
            </a:r>
            <a:r>
              <a:rPr lang="cs-CZ" sz="2400" b="1" dirty="0" err="1"/>
              <a:t>lecture</a:t>
            </a:r>
            <a:r>
              <a:rPr lang="cs-CZ" sz="2400" b="1" dirty="0"/>
              <a:t>, </a:t>
            </a:r>
            <a:r>
              <a:rPr lang="cs-CZ" sz="2400" b="1" dirty="0" err="1"/>
              <a:t>seminar</a:t>
            </a:r>
            <a:endParaRPr lang="cs-CZ" sz="2400" b="1" dirty="0"/>
          </a:p>
          <a:p>
            <a:pPr lvl="0" algn="ctr"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307871"/>
                </a:solidFill>
              </a:rPr>
              <a:t>Office: VB127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cs-CZ" sz="2400" dirty="0">
                <a:hlinkClick r:id="rId2"/>
              </a:rPr>
              <a:t>kajzar@opf.slu.cz</a:t>
            </a:r>
            <a:endParaRPr lang="cs-CZ" sz="2400" dirty="0"/>
          </a:p>
          <a:p>
            <a:pPr marL="0" indent="0" algn="ctr">
              <a:buNone/>
            </a:pPr>
            <a:endParaRPr lang="cs-CZ" sz="2400" dirty="0"/>
          </a:p>
          <a:p>
            <a:pPr algn="ctr">
              <a:buFont typeface="Wingdings" panose="05000000000000000000" pitchFamily="2" charset="2"/>
              <a:buChar char="ü"/>
            </a:pPr>
            <a:endParaRPr lang="cs-CZ" sz="2400" dirty="0"/>
          </a:p>
          <a:p>
            <a:pPr algn="ctr">
              <a:buFont typeface="Wingdings" panose="05000000000000000000" pitchFamily="2" charset="2"/>
              <a:buChar char="ü"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>
              <a:buFont typeface="Wingdings" panose="05000000000000000000" pitchFamily="2" charset="2"/>
              <a:buChar char="ü"/>
            </a:pP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3448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6" y="0"/>
            <a:ext cx="8001000" cy="685800"/>
          </a:xfrm>
        </p:spPr>
        <p:txBody>
          <a:bodyPr/>
          <a:lstStyle/>
          <a:p>
            <a:pPr eaLnBrk="1" hangingPunct="1"/>
            <a:br>
              <a:rPr lang="cs-CZ" altLang="cs-CZ" sz="3200" dirty="0"/>
            </a:br>
            <a:br>
              <a:rPr lang="cs-CZ" altLang="cs-CZ" sz="3200" dirty="0"/>
            </a:br>
            <a:endParaRPr lang="en-US" altLang="cs-CZ" sz="3200" dirty="0"/>
          </a:p>
        </p:txBody>
      </p:sp>
      <p:sp>
        <p:nvSpPr>
          <p:cNvPr id="2" name="Obdélník 1"/>
          <p:cNvSpPr/>
          <p:nvPr/>
        </p:nvSpPr>
        <p:spPr>
          <a:xfrm>
            <a:off x="251520" y="11529"/>
            <a:ext cx="849694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 err="1"/>
              <a:t>Content</a:t>
            </a:r>
            <a:r>
              <a:rPr lang="cs-CZ" b="1" dirty="0"/>
              <a:t>:</a:t>
            </a:r>
          </a:p>
          <a:p>
            <a:pPr algn="ctr"/>
            <a:endParaRPr lang="en-US" sz="3200" dirty="0"/>
          </a:p>
        </p:txBody>
      </p:sp>
      <p:sp>
        <p:nvSpPr>
          <p:cNvPr id="5" name="Obdélník 4"/>
          <p:cNvSpPr/>
          <p:nvPr/>
        </p:nvSpPr>
        <p:spPr>
          <a:xfrm>
            <a:off x="19926" y="342900"/>
            <a:ext cx="90364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1. </a:t>
            </a:r>
            <a:r>
              <a:rPr lang="cs-CZ" sz="1600" dirty="0" err="1"/>
              <a:t>Introduction</a:t>
            </a:r>
            <a:r>
              <a:rPr lang="cs-CZ" sz="1600" dirty="0"/>
              <a:t> to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theory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tourism</a:t>
            </a:r>
            <a:r>
              <a:rPr lang="cs-CZ" sz="1600" dirty="0"/>
              <a:t>,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tourism</a:t>
            </a:r>
            <a:r>
              <a:rPr lang="cs-CZ" sz="1600" dirty="0"/>
              <a:t> </a:t>
            </a:r>
            <a:r>
              <a:rPr lang="cs-CZ" sz="1600" dirty="0" err="1"/>
              <a:t>division</a:t>
            </a:r>
            <a:r>
              <a:rPr lang="cs-CZ" sz="1600" dirty="0"/>
              <a:t>, </a:t>
            </a:r>
            <a:r>
              <a:rPr lang="cs-CZ" sz="1600" dirty="0" err="1"/>
              <a:t>tourism</a:t>
            </a:r>
            <a:r>
              <a:rPr lang="cs-CZ" sz="1600" dirty="0"/>
              <a:t> </a:t>
            </a:r>
            <a:r>
              <a:rPr lang="cs-CZ" sz="1600" dirty="0" err="1"/>
              <a:t>potential</a:t>
            </a:r>
            <a:r>
              <a:rPr lang="cs-CZ" sz="1600" dirty="0"/>
              <a:t>, a </a:t>
            </a:r>
            <a:r>
              <a:rPr lang="cs-CZ" sz="1600" dirty="0" err="1"/>
              <a:t>description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specific</a:t>
            </a:r>
            <a:r>
              <a:rPr lang="cs-CZ" sz="1600" dirty="0"/>
              <a:t> </a:t>
            </a:r>
            <a:r>
              <a:rPr lang="cs-CZ" sz="1600" dirty="0" err="1"/>
              <a:t>forms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tourism</a:t>
            </a:r>
            <a:r>
              <a:rPr lang="cs-CZ" sz="1600" dirty="0"/>
              <a:t>.</a:t>
            </a:r>
            <a:br>
              <a:rPr lang="cs-CZ" sz="1600" dirty="0"/>
            </a:br>
            <a:r>
              <a:rPr lang="cs-CZ" sz="1600" dirty="0"/>
              <a:t>2. Part I -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Czech Republic - 7 </a:t>
            </a:r>
            <a:r>
              <a:rPr lang="cs-CZ" sz="1600" dirty="0" err="1"/>
              <a:t>regions</a:t>
            </a:r>
            <a:r>
              <a:rPr lang="cs-CZ" sz="1600" dirty="0"/>
              <a:t>.</a:t>
            </a:r>
            <a:br>
              <a:rPr lang="cs-CZ" sz="1600" dirty="0"/>
            </a:br>
            <a:r>
              <a:rPr lang="cs-CZ" sz="1600" dirty="0"/>
              <a:t>3. Part II -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Czech Republic - 7 </a:t>
            </a:r>
            <a:r>
              <a:rPr lang="cs-CZ" sz="1600" dirty="0" err="1"/>
              <a:t>regions</a:t>
            </a:r>
            <a:r>
              <a:rPr lang="cs-CZ" sz="1600" dirty="0"/>
              <a:t>.</a:t>
            </a:r>
            <a:br>
              <a:rPr lang="cs-CZ" sz="1600" dirty="0"/>
            </a:br>
            <a:r>
              <a:rPr lang="cs-CZ" sz="1600" dirty="0"/>
              <a:t>4.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Central</a:t>
            </a:r>
            <a:r>
              <a:rPr lang="cs-CZ" sz="1600" dirty="0"/>
              <a:t> </a:t>
            </a:r>
            <a:r>
              <a:rPr lang="cs-CZ" sz="1600" dirty="0" err="1"/>
              <a:t>European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: </a:t>
            </a:r>
            <a:r>
              <a:rPr lang="cs-CZ" sz="1600" dirty="0" err="1"/>
              <a:t>Switzerland</a:t>
            </a:r>
            <a:r>
              <a:rPr lang="cs-CZ" sz="1600" dirty="0"/>
              <a:t> and Liechtenstein , </a:t>
            </a:r>
            <a:r>
              <a:rPr lang="cs-CZ" sz="1600" dirty="0" err="1"/>
              <a:t>Austria</a:t>
            </a:r>
            <a:r>
              <a:rPr lang="cs-CZ" sz="1600" dirty="0"/>
              <a:t> , </a:t>
            </a:r>
            <a:r>
              <a:rPr lang="cs-CZ" sz="1600" dirty="0" err="1"/>
              <a:t>Germany</a:t>
            </a:r>
            <a:r>
              <a:rPr lang="cs-CZ" sz="1600" dirty="0"/>
              <a:t>, </a:t>
            </a:r>
            <a:r>
              <a:rPr lang="cs-CZ" sz="1600" dirty="0" err="1"/>
              <a:t>Poland</a:t>
            </a:r>
            <a:r>
              <a:rPr lang="cs-CZ" sz="1600" dirty="0"/>
              <a:t>, </a:t>
            </a:r>
            <a:r>
              <a:rPr lang="cs-CZ" sz="1600" dirty="0" err="1"/>
              <a:t>Slovak</a:t>
            </a:r>
            <a:r>
              <a:rPr lang="cs-CZ" sz="1600" dirty="0"/>
              <a:t> Republic , </a:t>
            </a:r>
            <a:r>
              <a:rPr lang="cs-CZ" sz="1600" dirty="0" err="1"/>
              <a:t>Hungary</a:t>
            </a:r>
            <a:r>
              <a:rPr lang="cs-CZ" sz="1600" dirty="0"/>
              <a:t>.</a:t>
            </a:r>
            <a:br>
              <a:rPr lang="cs-CZ" sz="1600" dirty="0"/>
            </a:br>
            <a:r>
              <a:rPr lang="cs-CZ" sz="1600" dirty="0"/>
              <a:t>5. </a:t>
            </a:r>
            <a:r>
              <a:rPr lang="cs-CZ" sz="1600" dirty="0" err="1"/>
              <a:t>Attractiveness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tourism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Eastern</a:t>
            </a:r>
            <a:r>
              <a:rPr lang="cs-CZ" sz="1600" dirty="0"/>
              <a:t> </a:t>
            </a:r>
            <a:r>
              <a:rPr lang="cs-CZ" sz="1600" dirty="0" err="1"/>
              <a:t>Europe</a:t>
            </a:r>
            <a:r>
              <a:rPr lang="cs-CZ" sz="1600" dirty="0"/>
              <a:t>: </a:t>
            </a:r>
            <a:r>
              <a:rPr lang="cs-CZ" sz="1600" dirty="0" err="1"/>
              <a:t>Bulgaria</a:t>
            </a:r>
            <a:r>
              <a:rPr lang="cs-CZ" sz="1600" dirty="0"/>
              <a:t> , </a:t>
            </a:r>
            <a:r>
              <a:rPr lang="cs-CZ" sz="1600" dirty="0" err="1"/>
              <a:t>Romania</a:t>
            </a:r>
            <a:r>
              <a:rPr lang="cs-CZ" sz="1600" dirty="0"/>
              <a:t> , </a:t>
            </a:r>
            <a:r>
              <a:rPr lang="cs-CZ" sz="1600" dirty="0" err="1"/>
              <a:t>Lithuania</a:t>
            </a:r>
            <a:r>
              <a:rPr lang="cs-CZ" sz="1600" dirty="0"/>
              <a:t> , </a:t>
            </a:r>
            <a:r>
              <a:rPr lang="cs-CZ" sz="1600" dirty="0" err="1"/>
              <a:t>Latvia</a:t>
            </a:r>
            <a:r>
              <a:rPr lang="cs-CZ" sz="1600" dirty="0"/>
              <a:t> , </a:t>
            </a:r>
            <a:r>
              <a:rPr lang="cs-CZ" sz="1600" dirty="0" err="1"/>
              <a:t>Estonia</a:t>
            </a:r>
            <a:r>
              <a:rPr lang="cs-CZ" sz="1600" dirty="0"/>
              <a:t>, Moldova, </a:t>
            </a:r>
            <a:r>
              <a:rPr lang="cs-CZ" sz="1600" dirty="0" err="1"/>
              <a:t>Ukraine</a:t>
            </a:r>
            <a:r>
              <a:rPr lang="cs-CZ" sz="1600" dirty="0"/>
              <a:t>, </a:t>
            </a:r>
            <a:r>
              <a:rPr lang="cs-CZ" sz="1600" dirty="0" err="1"/>
              <a:t>Belarus</a:t>
            </a:r>
            <a:r>
              <a:rPr lang="cs-CZ" sz="1600" dirty="0"/>
              <a:t>, </a:t>
            </a:r>
            <a:r>
              <a:rPr lang="cs-CZ" sz="1600" dirty="0" err="1"/>
              <a:t>Russia</a:t>
            </a:r>
            <a:r>
              <a:rPr lang="cs-CZ" sz="1600" dirty="0"/>
              <a:t>, Georgia…</a:t>
            </a:r>
            <a:br>
              <a:rPr lang="cs-CZ" sz="1600" dirty="0"/>
            </a:br>
            <a:r>
              <a:rPr lang="cs-CZ" sz="1600" dirty="0"/>
              <a:t>6.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Western </a:t>
            </a:r>
            <a:r>
              <a:rPr lang="cs-CZ" sz="1600" dirty="0" err="1"/>
              <a:t>European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: UK, </a:t>
            </a:r>
            <a:r>
              <a:rPr lang="cs-CZ" sz="1600" dirty="0" err="1"/>
              <a:t>Ireland</a:t>
            </a:r>
            <a:r>
              <a:rPr lang="cs-CZ" sz="1600" dirty="0"/>
              <a:t>, Benelux.</a:t>
            </a:r>
            <a:br>
              <a:rPr lang="cs-CZ" sz="1600" dirty="0"/>
            </a:br>
            <a:r>
              <a:rPr lang="cs-CZ" sz="1600" dirty="0"/>
              <a:t>7.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southern</a:t>
            </a:r>
            <a:r>
              <a:rPr lang="cs-CZ" sz="1600" dirty="0"/>
              <a:t> </a:t>
            </a:r>
            <a:r>
              <a:rPr lang="cs-CZ" sz="1600" dirty="0" err="1"/>
              <a:t>European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: Portugal, </a:t>
            </a:r>
            <a:r>
              <a:rPr lang="cs-CZ" sz="1600" dirty="0" err="1"/>
              <a:t>Spain</a:t>
            </a:r>
            <a:r>
              <a:rPr lang="cs-CZ" sz="1600" dirty="0"/>
              <a:t> and Andorra, France and </a:t>
            </a:r>
            <a:r>
              <a:rPr lang="cs-CZ" sz="1600" dirty="0" err="1"/>
              <a:t>Monaco</a:t>
            </a:r>
            <a:r>
              <a:rPr lang="cs-CZ" sz="1600" dirty="0"/>
              <a:t>, Italy, San Marino, </a:t>
            </a:r>
            <a:r>
              <a:rPr lang="cs-CZ" sz="1600" dirty="0" err="1"/>
              <a:t>Vatican</a:t>
            </a:r>
            <a:r>
              <a:rPr lang="cs-CZ" sz="1600" dirty="0"/>
              <a:t>, </a:t>
            </a:r>
            <a:r>
              <a:rPr lang="cs-CZ" sz="1600" dirty="0" err="1"/>
              <a:t>Slovenia</a:t>
            </a:r>
            <a:r>
              <a:rPr lang="cs-CZ" sz="1600" dirty="0"/>
              <a:t> , </a:t>
            </a:r>
            <a:r>
              <a:rPr lang="cs-CZ" sz="1600" dirty="0" err="1"/>
              <a:t>Croatia</a:t>
            </a:r>
            <a:r>
              <a:rPr lang="cs-CZ" sz="1600" dirty="0"/>
              <a:t> , </a:t>
            </a:r>
            <a:r>
              <a:rPr lang="cs-CZ" sz="1600" dirty="0" err="1"/>
              <a:t>Bosnia</a:t>
            </a:r>
            <a:r>
              <a:rPr lang="cs-CZ" sz="1600" dirty="0"/>
              <a:t> and </a:t>
            </a:r>
            <a:r>
              <a:rPr lang="cs-CZ" sz="1600" dirty="0" err="1"/>
              <a:t>Herzegovina</a:t>
            </a:r>
            <a:r>
              <a:rPr lang="cs-CZ" sz="1600" dirty="0"/>
              <a:t>, </a:t>
            </a:r>
            <a:br>
              <a:rPr lang="cs-CZ" sz="1600" dirty="0"/>
            </a:br>
            <a:r>
              <a:rPr lang="cs-CZ" sz="1600" dirty="0"/>
              <a:t>8.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northern</a:t>
            </a:r>
            <a:r>
              <a:rPr lang="cs-CZ" sz="1600" dirty="0"/>
              <a:t> </a:t>
            </a:r>
            <a:r>
              <a:rPr lang="cs-CZ" sz="1600" dirty="0" err="1"/>
              <a:t>European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: </a:t>
            </a:r>
            <a:r>
              <a:rPr lang="cs-CZ" sz="1600" dirty="0" err="1"/>
              <a:t>Denmark</a:t>
            </a:r>
            <a:r>
              <a:rPr lang="cs-CZ" sz="1600" dirty="0"/>
              <a:t>, </a:t>
            </a:r>
            <a:r>
              <a:rPr lang="cs-CZ" sz="1600" dirty="0" err="1"/>
              <a:t>Norway</a:t>
            </a:r>
            <a:r>
              <a:rPr lang="cs-CZ" sz="1600" dirty="0"/>
              <a:t>, </a:t>
            </a:r>
            <a:r>
              <a:rPr lang="cs-CZ" sz="1600" dirty="0" err="1"/>
              <a:t>Sweden</a:t>
            </a:r>
            <a:r>
              <a:rPr lang="cs-CZ" sz="1600" dirty="0"/>
              <a:t>, </a:t>
            </a:r>
            <a:r>
              <a:rPr lang="cs-CZ" sz="1600" dirty="0" err="1"/>
              <a:t>Finland</a:t>
            </a:r>
            <a:r>
              <a:rPr lang="cs-CZ" sz="1600" dirty="0"/>
              <a:t> , </a:t>
            </a:r>
            <a:br>
              <a:rPr lang="cs-CZ" sz="1600" dirty="0"/>
            </a:br>
            <a:r>
              <a:rPr lang="cs-CZ" sz="1600" dirty="0"/>
              <a:t>9.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selected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Asia</a:t>
            </a:r>
            <a:r>
              <a:rPr lang="cs-CZ" sz="1600" dirty="0"/>
              <a:t>: </a:t>
            </a:r>
            <a:r>
              <a:rPr lang="cs-CZ" sz="1600" dirty="0" err="1"/>
              <a:t>Cyprus</a:t>
            </a:r>
            <a:r>
              <a:rPr lang="cs-CZ" sz="1600" dirty="0"/>
              <a:t>, </a:t>
            </a:r>
            <a:r>
              <a:rPr lang="cs-CZ" sz="1600" dirty="0" err="1"/>
              <a:t>Turkey</a:t>
            </a:r>
            <a:r>
              <a:rPr lang="cs-CZ" sz="1600" dirty="0"/>
              <a:t>, </a:t>
            </a:r>
            <a:r>
              <a:rPr lang="cs-CZ" sz="1600" dirty="0" err="1"/>
              <a:t>Israel</a:t>
            </a:r>
            <a:r>
              <a:rPr lang="cs-CZ" sz="1600" dirty="0"/>
              <a:t>, UAE, </a:t>
            </a:r>
            <a:r>
              <a:rPr lang="cs-CZ" sz="1600" dirty="0" err="1"/>
              <a:t>China</a:t>
            </a:r>
            <a:r>
              <a:rPr lang="cs-CZ" sz="1600" dirty="0"/>
              <a:t>, Japan, India, </a:t>
            </a:r>
            <a:r>
              <a:rPr lang="cs-CZ" sz="1600" dirty="0" err="1"/>
              <a:t>Maldives</a:t>
            </a:r>
            <a:r>
              <a:rPr lang="cs-CZ" sz="1600" dirty="0"/>
              <a:t>, </a:t>
            </a:r>
            <a:r>
              <a:rPr lang="cs-CZ" sz="1600" dirty="0" err="1"/>
              <a:t>Malaysia</a:t>
            </a:r>
            <a:r>
              <a:rPr lang="cs-CZ" sz="1600" dirty="0"/>
              <a:t>, Singapore, </a:t>
            </a:r>
            <a:r>
              <a:rPr lang="cs-CZ" sz="1600" dirty="0" err="1"/>
              <a:t>Indonesia</a:t>
            </a:r>
            <a:r>
              <a:rPr lang="cs-CZ" sz="1600" dirty="0"/>
              <a:t>, </a:t>
            </a:r>
            <a:r>
              <a:rPr lang="cs-CZ" sz="1600" dirty="0" err="1"/>
              <a:t>Thailand</a:t>
            </a:r>
            <a:r>
              <a:rPr lang="cs-CZ" sz="1600" dirty="0"/>
              <a:t>.</a:t>
            </a:r>
            <a:br>
              <a:rPr lang="cs-CZ" sz="1600" dirty="0"/>
            </a:br>
            <a:r>
              <a:rPr lang="cs-CZ" sz="1600" dirty="0"/>
              <a:t>10.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selected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Africa</a:t>
            </a:r>
            <a:br>
              <a:rPr lang="cs-CZ" sz="1600" dirty="0"/>
            </a:br>
            <a:r>
              <a:rPr lang="cs-CZ" sz="1600" dirty="0"/>
              <a:t>11.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selected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north</a:t>
            </a:r>
            <a:r>
              <a:rPr lang="cs-CZ" sz="1600" dirty="0"/>
              <a:t> America: United </a:t>
            </a:r>
            <a:r>
              <a:rPr lang="cs-CZ" sz="1600" dirty="0" err="1"/>
              <a:t>States</a:t>
            </a:r>
            <a:r>
              <a:rPr lang="cs-CZ" sz="1600" dirty="0"/>
              <a:t>, </a:t>
            </a:r>
            <a:r>
              <a:rPr lang="cs-CZ" sz="1600" dirty="0" err="1"/>
              <a:t>Canada</a:t>
            </a:r>
            <a:r>
              <a:rPr lang="cs-CZ" sz="1600" dirty="0"/>
              <a:t>, </a:t>
            </a:r>
            <a:r>
              <a:rPr lang="cs-CZ" sz="1600" dirty="0" err="1"/>
              <a:t>Mexico</a:t>
            </a:r>
            <a:r>
              <a:rPr lang="cs-CZ" sz="1600" dirty="0"/>
              <a:t> and </a:t>
            </a:r>
            <a:r>
              <a:rPr lang="cs-CZ" sz="1600" dirty="0" err="1"/>
              <a:t>Caribbean</a:t>
            </a:r>
            <a:r>
              <a:rPr lang="cs-CZ" sz="1600" dirty="0"/>
              <a:t> </a:t>
            </a:r>
            <a:r>
              <a:rPr lang="cs-CZ" sz="1600" dirty="0" err="1"/>
              <a:t>islands</a:t>
            </a:r>
            <a:r>
              <a:rPr lang="cs-CZ" sz="1600" dirty="0"/>
              <a:t>.</a:t>
            </a:r>
            <a:br>
              <a:rPr lang="cs-CZ" sz="1600" dirty="0"/>
            </a:br>
            <a:r>
              <a:rPr lang="cs-CZ" sz="1600" dirty="0"/>
              <a:t>12.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selected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south</a:t>
            </a:r>
            <a:r>
              <a:rPr lang="cs-CZ" sz="1600" dirty="0"/>
              <a:t> America</a:t>
            </a:r>
            <a:br>
              <a:rPr lang="cs-CZ" sz="1600" dirty="0"/>
            </a:br>
            <a:r>
              <a:rPr lang="cs-CZ" sz="1600" dirty="0"/>
              <a:t>13.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Australia</a:t>
            </a:r>
            <a:r>
              <a:rPr lang="cs-CZ" sz="1600" dirty="0"/>
              <a:t> and </a:t>
            </a:r>
            <a:r>
              <a:rPr lang="cs-CZ" sz="1600" dirty="0" err="1"/>
              <a:t>Oceania</a:t>
            </a:r>
            <a:r>
              <a:rPr lang="cs-CZ" sz="1600" dirty="0"/>
              <a:t>. </a:t>
            </a:r>
            <a:br>
              <a:rPr lang="cs-CZ" sz="1600" dirty="0"/>
            </a:b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217498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6" y="0"/>
            <a:ext cx="8001000" cy="685800"/>
          </a:xfrm>
        </p:spPr>
        <p:txBody>
          <a:bodyPr/>
          <a:lstStyle/>
          <a:p>
            <a:pPr eaLnBrk="1" hangingPunct="1"/>
            <a:br>
              <a:rPr lang="cs-CZ" altLang="cs-CZ" sz="3200" dirty="0"/>
            </a:br>
            <a:br>
              <a:rPr lang="cs-CZ" altLang="cs-CZ" sz="3200" dirty="0"/>
            </a:br>
            <a:endParaRPr lang="en-US" altLang="cs-CZ" sz="3200" dirty="0"/>
          </a:p>
        </p:txBody>
      </p:sp>
      <p:sp>
        <p:nvSpPr>
          <p:cNvPr id="2" name="Obdélník 1"/>
          <p:cNvSpPr/>
          <p:nvPr/>
        </p:nvSpPr>
        <p:spPr>
          <a:xfrm>
            <a:off x="251520" y="11529"/>
            <a:ext cx="849694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 err="1"/>
              <a:t>Selected</a:t>
            </a:r>
            <a:r>
              <a:rPr lang="cs-CZ" b="1" dirty="0"/>
              <a:t> </a:t>
            </a:r>
            <a:r>
              <a:rPr lang="cs-CZ" b="1" dirty="0" err="1"/>
              <a:t>books</a:t>
            </a:r>
            <a:r>
              <a:rPr lang="cs-CZ" b="1" dirty="0"/>
              <a:t>:</a:t>
            </a:r>
          </a:p>
          <a:p>
            <a:pPr algn="ctr"/>
            <a:endParaRPr lang="en-US" sz="3200" dirty="0"/>
          </a:p>
        </p:txBody>
      </p:sp>
      <p:sp>
        <p:nvSpPr>
          <p:cNvPr id="3" name="Obdélník 2"/>
          <p:cNvSpPr/>
          <p:nvPr/>
        </p:nvSpPr>
        <p:spPr>
          <a:xfrm>
            <a:off x="179512" y="342900"/>
            <a:ext cx="85689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BONIFACE, B., COOPER, CH., and R. COOPER, 2020. Worldwide Destinations. The Geography of Travel and Tourism. </a:t>
            </a:r>
            <a:r>
              <a:rPr lang="en-US" dirty="0" err="1"/>
              <a:t>Routlege</a:t>
            </a:r>
            <a:r>
              <a:rPr lang="en-US" dirty="0"/>
              <a:t>. ISBN 978-0367200411.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STEVES, R. and H. VIHAN, 2015. Prague and </a:t>
            </a:r>
            <a:r>
              <a:rPr lang="cs-CZ" dirty="0" err="1"/>
              <a:t>the</a:t>
            </a:r>
            <a:r>
              <a:rPr lang="cs-CZ" dirty="0"/>
              <a:t> Czech Republic. ISBN 978-16-312-105-56.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UNESCO, 2018. World Heritage Sites: A Complete Guide to 1073 UNESCO World Heritage Sites. Firefly Books. ISBN 9780228101352.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More </a:t>
            </a:r>
            <a:r>
              <a:rPr lang="cs-CZ" dirty="0" err="1"/>
              <a:t>books</a:t>
            </a:r>
            <a:r>
              <a:rPr lang="cs-CZ" dirty="0"/>
              <a:t> in sylabus…..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641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-36512" y="1635646"/>
            <a:ext cx="8568952" cy="2304647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Attendance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seminar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60% (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2p.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news from the field of tourism 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selected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tourist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attractions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own travel experience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 –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p.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test in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seminar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(4.11. 2024 and 9.12. 2024) 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10 p. and 10 p.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tourist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attractions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chosen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destinations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and insert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seminar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SU                    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(15 - 20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minutes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max. 10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Written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max. 60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8621" y="1066933"/>
            <a:ext cx="5760640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sz="3200" b="1" dirty="0" err="1"/>
              <a:t>Requirements</a:t>
            </a:r>
            <a:endParaRPr lang="cs-CZ" sz="3200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800" i="1" dirty="0" err="1"/>
              <a:t>Walther</a:t>
            </a:r>
            <a:r>
              <a:rPr lang="cs-CZ" sz="800" i="1" dirty="0"/>
              <a:t> 18 294: Non </a:t>
            </a:r>
            <a:r>
              <a:rPr lang="cs-CZ" sz="800" i="1" dirty="0" err="1"/>
              <a:t>progredi</a:t>
            </a:r>
            <a:r>
              <a:rPr lang="cs-CZ" sz="800" i="1" dirty="0"/>
              <a:t> </a:t>
            </a:r>
            <a:r>
              <a:rPr lang="cs-CZ" sz="800" i="1" dirty="0" err="1"/>
              <a:t>est</a:t>
            </a:r>
            <a:r>
              <a:rPr lang="cs-CZ" sz="800" i="1" dirty="0"/>
              <a:t> </a:t>
            </a:r>
            <a:r>
              <a:rPr lang="cs-CZ" sz="800" i="1" dirty="0" err="1"/>
              <a:t>regredi</a:t>
            </a:r>
            <a:r>
              <a:rPr lang="cs-CZ" sz="800" i="1" dirty="0"/>
              <a:t> - Nejít vpřed znamená jít zpět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64112" y="1058714"/>
            <a:ext cx="53195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  <a:r>
              <a:rPr lang="en-US" sz="2800" dirty="0"/>
              <a:t>To get the credit you must</a:t>
            </a:r>
            <a:r>
              <a:rPr lang="cs-CZ" sz="2800" dirty="0"/>
              <a:t> </a:t>
            </a:r>
            <a:r>
              <a:rPr lang="cs-CZ" sz="2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score</a:t>
            </a:r>
            <a:r>
              <a:rPr lang="cs-CZ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51</a:t>
            </a:r>
          </a:p>
        </p:txBody>
      </p:sp>
      <p:sp>
        <p:nvSpPr>
          <p:cNvPr id="4" name="Obdélník 3"/>
          <p:cNvSpPr/>
          <p:nvPr/>
        </p:nvSpPr>
        <p:spPr>
          <a:xfrm>
            <a:off x="323528" y="715318"/>
            <a:ext cx="62456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During the course you can get </a:t>
            </a:r>
            <a:r>
              <a:rPr lang="cs-CZ" sz="2800" b="1" dirty="0"/>
              <a:t>100</a:t>
            </a:r>
            <a:r>
              <a:rPr lang="en-US" sz="2800" b="1" dirty="0"/>
              <a:t> points </a:t>
            </a:r>
            <a:endParaRPr lang="cs-CZ" sz="2800" b="1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30528E95-E528-483E-AAE1-DF6AD68FB6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2360" y="3147814"/>
            <a:ext cx="1366326" cy="2088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23478"/>
            <a:ext cx="4536504" cy="507703"/>
          </a:xfrm>
        </p:spPr>
        <p:txBody>
          <a:bodyPr/>
          <a:lstStyle/>
          <a:p>
            <a:r>
              <a:rPr lang="cs-CZ" dirty="0" err="1"/>
              <a:t>Seminar</a:t>
            </a:r>
            <a:r>
              <a:rPr lang="cs-CZ" dirty="0"/>
              <a:t> </a:t>
            </a:r>
            <a:r>
              <a:rPr lang="cs-CZ" dirty="0" err="1"/>
              <a:t>work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107504" y="915566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251520" y="843558"/>
            <a:ext cx="8712968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en-US" altLang="cs-CZ" sz="2400" dirty="0"/>
              <a:t>Presentation of selected tourist attractions of your chosen destinations</a:t>
            </a:r>
            <a:r>
              <a:rPr lang="cs-CZ" altLang="cs-CZ" sz="2400" dirty="0"/>
              <a:t> </a:t>
            </a:r>
            <a:r>
              <a:rPr lang="cs-CZ" altLang="cs-CZ" sz="2400" dirty="0" err="1"/>
              <a:t>e.g</a:t>
            </a:r>
            <a:r>
              <a:rPr lang="cs-CZ" altLang="cs-CZ" sz="2400" dirty="0"/>
              <a:t>. (</a:t>
            </a:r>
            <a:r>
              <a:rPr lang="cs-CZ" altLang="cs-CZ" sz="2400" dirty="0" err="1"/>
              <a:t>from</a:t>
            </a:r>
            <a:r>
              <a:rPr lang="cs-CZ" altLang="cs-CZ" sz="2400" dirty="0"/>
              <a:t> </a:t>
            </a:r>
            <a:r>
              <a:rPr lang="cs-CZ" altLang="cs-CZ" sz="2400" dirty="0" err="1"/>
              <a:t>Poland</a:t>
            </a:r>
            <a:r>
              <a:rPr lang="cs-CZ" altLang="cs-CZ" sz="2400" dirty="0"/>
              <a:t> to </a:t>
            </a:r>
            <a:r>
              <a:rPr lang="cs-CZ" altLang="cs-CZ" sz="2400" dirty="0" err="1"/>
              <a:t>Caribbean</a:t>
            </a:r>
            <a:r>
              <a:rPr lang="cs-CZ" altLang="cs-CZ" sz="2400" dirty="0"/>
              <a:t> </a:t>
            </a:r>
            <a:r>
              <a:rPr lang="cs-CZ" altLang="cs-CZ" sz="2400" dirty="0" err="1"/>
              <a:t>islands</a:t>
            </a:r>
            <a:r>
              <a:rPr lang="cs-CZ" altLang="cs-CZ" sz="2400" dirty="0"/>
              <a:t>…..).</a:t>
            </a:r>
          </a:p>
          <a:p>
            <a:pPr>
              <a:defRPr/>
            </a:pPr>
            <a:endParaRPr lang="cs-CZ" altLang="cs-CZ" sz="2400" dirty="0"/>
          </a:p>
          <a:p>
            <a:pPr>
              <a:defRPr/>
            </a:pPr>
            <a:r>
              <a:rPr lang="cs-CZ" altLang="cs-CZ" sz="2400" dirty="0"/>
              <a:t>In </a:t>
            </a:r>
            <a:r>
              <a:rPr lang="cs-CZ" altLang="cs-CZ" sz="2400" dirty="0" err="1"/>
              <a:t>presentation</a:t>
            </a:r>
            <a:r>
              <a:rPr lang="cs-CZ" altLang="cs-CZ" sz="2400" dirty="0"/>
              <a:t> </a:t>
            </a:r>
            <a:r>
              <a:rPr lang="cs-CZ" altLang="cs-CZ" sz="2400" dirty="0" err="1"/>
              <a:t>you</a:t>
            </a:r>
            <a:r>
              <a:rPr lang="cs-CZ" altLang="cs-CZ" sz="2400" dirty="0"/>
              <a:t> </a:t>
            </a:r>
            <a:r>
              <a:rPr lang="cs-CZ" altLang="cs-CZ" sz="2400" dirty="0" err="1"/>
              <a:t>can</a:t>
            </a:r>
            <a:r>
              <a:rPr lang="cs-CZ" altLang="cs-CZ" sz="2400" dirty="0"/>
              <a:t> use </a:t>
            </a:r>
            <a:r>
              <a:rPr lang="cs-CZ" altLang="cs-CZ" sz="2400" dirty="0" err="1"/>
              <a:t>too</a:t>
            </a:r>
            <a:r>
              <a:rPr lang="cs-CZ" altLang="cs-CZ" sz="2400" dirty="0"/>
              <a:t> </a:t>
            </a:r>
            <a:r>
              <a:rPr lang="cs-CZ" altLang="cs-CZ" sz="2400" b="1" dirty="0" err="1"/>
              <a:t>short</a:t>
            </a:r>
            <a:r>
              <a:rPr lang="cs-CZ" altLang="cs-CZ" sz="2400" b="1" dirty="0"/>
              <a:t> video, </a:t>
            </a:r>
            <a:r>
              <a:rPr lang="cs-CZ" altLang="cs-CZ" sz="2400" b="1" dirty="0" err="1"/>
              <a:t>pictures</a:t>
            </a:r>
            <a:r>
              <a:rPr lang="cs-CZ" altLang="cs-CZ" sz="2400" b="1" dirty="0"/>
              <a:t>, </a:t>
            </a:r>
            <a:r>
              <a:rPr lang="cs-CZ" altLang="cs-CZ" sz="2400" b="1" dirty="0" err="1"/>
              <a:t>figures</a:t>
            </a:r>
            <a:r>
              <a:rPr lang="cs-CZ" altLang="cs-CZ" sz="2400" b="1" dirty="0"/>
              <a:t>…..</a:t>
            </a:r>
          </a:p>
          <a:p>
            <a:pPr>
              <a:defRPr/>
            </a:pPr>
            <a:endParaRPr lang="cs-CZ" altLang="cs-CZ" sz="2400" dirty="0"/>
          </a:p>
          <a:p>
            <a:pPr>
              <a:defRPr/>
            </a:pPr>
            <a:r>
              <a:rPr lang="en-US" altLang="cs-CZ" sz="2400" b="1" dirty="0"/>
              <a:t>Word 7 pages </a:t>
            </a:r>
            <a:r>
              <a:rPr lang="en-US" altLang="cs-CZ" sz="2400" dirty="0"/>
              <a:t>(including introduction,… conclusion and used literature) and insert</a:t>
            </a:r>
            <a:r>
              <a:rPr lang="cs-CZ" altLang="cs-CZ" sz="2400" dirty="0"/>
              <a:t> </a:t>
            </a:r>
            <a:r>
              <a:rPr lang="en-US" altLang="cs-CZ" sz="2400" dirty="0"/>
              <a:t>into I</a:t>
            </a:r>
            <a:r>
              <a:rPr lang="cs-CZ" altLang="cs-CZ" sz="2400" dirty="0"/>
              <a:t>S</a:t>
            </a:r>
            <a:r>
              <a:rPr lang="en-US" altLang="cs-CZ" sz="2400" dirty="0"/>
              <a:t> SU </a:t>
            </a:r>
            <a:r>
              <a:rPr lang="cs-CZ" altLang="cs-CZ" sz="2400" dirty="0"/>
              <a:t> - </a:t>
            </a:r>
            <a:r>
              <a:rPr lang="cs-CZ" altLang="cs-CZ" sz="2400" b="1" dirty="0">
                <a:solidFill>
                  <a:srgbClr val="0070C0"/>
                </a:solidFill>
              </a:rPr>
              <a:t>15</a:t>
            </a:r>
            <a:r>
              <a:rPr lang="en-US" altLang="cs-CZ" sz="2400" b="1" dirty="0">
                <a:solidFill>
                  <a:srgbClr val="0070C0"/>
                </a:solidFill>
              </a:rPr>
              <a:t>.</a:t>
            </a:r>
            <a:r>
              <a:rPr lang="cs-CZ" altLang="cs-CZ" sz="2400" b="1" dirty="0">
                <a:solidFill>
                  <a:srgbClr val="0070C0"/>
                </a:solidFill>
              </a:rPr>
              <a:t>12</a:t>
            </a:r>
            <a:r>
              <a:rPr lang="en-US" altLang="cs-CZ" sz="2400" b="1" dirty="0">
                <a:solidFill>
                  <a:srgbClr val="0070C0"/>
                </a:solidFill>
              </a:rPr>
              <a:t>. 202</a:t>
            </a:r>
            <a:r>
              <a:rPr lang="cs-CZ" altLang="cs-CZ" sz="2400" b="1" dirty="0">
                <a:solidFill>
                  <a:srgbClr val="0070C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885591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835696" y="2355726"/>
            <a:ext cx="41550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600" b="1" dirty="0" err="1">
                <a:solidFill>
                  <a:srgbClr val="307871"/>
                </a:solidFill>
              </a:rPr>
              <a:t>Have</a:t>
            </a:r>
            <a:r>
              <a:rPr lang="cs-CZ" sz="3600" b="1" dirty="0">
                <a:solidFill>
                  <a:srgbClr val="307871"/>
                </a:solidFill>
              </a:rPr>
              <a:t> a nice </a:t>
            </a:r>
            <a:r>
              <a:rPr lang="cs-CZ" sz="3600" b="1" dirty="0" err="1">
                <a:solidFill>
                  <a:srgbClr val="307871"/>
                </a:solidFill>
              </a:rPr>
              <a:t>day</a:t>
            </a:r>
            <a:endParaRPr lang="cs-CZ" sz="3600" b="1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3970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3095</TotalTime>
  <Words>634</Words>
  <Application>Microsoft Office PowerPoint</Application>
  <PresentationFormat>Předvádění na obrazovce (16:9)</PresentationFormat>
  <Paragraphs>47</Paragraphs>
  <Slides>7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Enriqueta</vt:lpstr>
      <vt:lpstr>Times New Roman</vt:lpstr>
      <vt:lpstr>Wingdings</vt:lpstr>
      <vt:lpstr>SLU</vt:lpstr>
      <vt:lpstr> Ing. Patrik Kajzar, Ph.D. Department of Tourism and Leisure Time Activities  </vt:lpstr>
      <vt:lpstr>Contact</vt:lpstr>
      <vt:lpstr>  </vt:lpstr>
      <vt:lpstr>  </vt:lpstr>
      <vt:lpstr>Requirements</vt:lpstr>
      <vt:lpstr>Seminar work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Patrik Kajzar</cp:lastModifiedBy>
  <cp:revision>145</cp:revision>
  <dcterms:created xsi:type="dcterms:W3CDTF">2016-07-06T15:42:34Z</dcterms:created>
  <dcterms:modified xsi:type="dcterms:W3CDTF">2024-09-05T07:49:54Z</dcterms:modified>
</cp:coreProperties>
</file>