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sldIdLst>
    <p:sldId id="569" r:id="rId2"/>
    <p:sldId id="256" r:id="rId3"/>
    <p:sldId id="518" r:id="rId4"/>
    <p:sldId id="543" r:id="rId5"/>
    <p:sldId id="521" r:id="rId6"/>
    <p:sldId id="522" r:id="rId7"/>
    <p:sldId id="523" r:id="rId8"/>
    <p:sldId id="524" r:id="rId9"/>
    <p:sldId id="525" r:id="rId10"/>
    <p:sldId id="527" r:id="rId11"/>
    <p:sldId id="526" r:id="rId12"/>
    <p:sldId id="528" r:id="rId13"/>
    <p:sldId id="529" r:id="rId14"/>
    <p:sldId id="531" r:id="rId15"/>
    <p:sldId id="530" r:id="rId16"/>
    <p:sldId id="532" r:id="rId17"/>
    <p:sldId id="533" r:id="rId18"/>
    <p:sldId id="535" r:id="rId19"/>
    <p:sldId id="534" r:id="rId20"/>
    <p:sldId id="536" r:id="rId21"/>
    <p:sldId id="537" r:id="rId22"/>
    <p:sldId id="538" r:id="rId23"/>
    <p:sldId id="539" r:id="rId24"/>
    <p:sldId id="540" r:id="rId25"/>
    <p:sldId id="541" r:id="rId26"/>
    <p:sldId id="542" r:id="rId27"/>
    <p:sldId id="545" r:id="rId28"/>
    <p:sldId id="544" r:id="rId29"/>
    <p:sldId id="546" r:id="rId30"/>
    <p:sldId id="547" r:id="rId31"/>
    <p:sldId id="548" r:id="rId32"/>
    <p:sldId id="549" r:id="rId33"/>
    <p:sldId id="550" r:id="rId34"/>
    <p:sldId id="552" r:id="rId35"/>
    <p:sldId id="551" r:id="rId36"/>
    <p:sldId id="553" r:id="rId37"/>
    <p:sldId id="555" r:id="rId38"/>
    <p:sldId id="554" r:id="rId39"/>
    <p:sldId id="556" r:id="rId40"/>
    <p:sldId id="558" r:id="rId41"/>
    <p:sldId id="557" r:id="rId42"/>
    <p:sldId id="559" r:id="rId43"/>
    <p:sldId id="560" r:id="rId44"/>
    <p:sldId id="561" r:id="rId45"/>
    <p:sldId id="562" r:id="rId46"/>
    <p:sldId id="564" r:id="rId47"/>
    <p:sldId id="565" r:id="rId48"/>
    <p:sldId id="566" r:id="rId49"/>
    <p:sldId id="567" r:id="rId50"/>
    <p:sldId id="568" r:id="rId51"/>
    <p:sldId id="480" r:id="rId52"/>
    <p:sldId id="293" r:id="rId53"/>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33" autoAdjust="0"/>
  </p:normalViewPr>
  <p:slideViewPr>
    <p:cSldViewPr>
      <p:cViewPr varScale="1">
        <p:scale>
          <a:sx n="71" d="100"/>
          <a:sy n="71" d="100"/>
        </p:scale>
        <p:origin x="1140" y="4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26.09.2021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300086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15006522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32818898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4819281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5311444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12180031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40227358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21190904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6288616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12145703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38380450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29199264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11383368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27044732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41761402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9296694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19907286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13600338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4499902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155367079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169091187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17985823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363099688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420814173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311973616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33</a:t>
            </a:fld>
            <a:endParaRPr lang="cs-CZ"/>
          </a:p>
        </p:txBody>
      </p:sp>
    </p:spTree>
    <p:extLst>
      <p:ext uri="{BB962C8B-B14F-4D97-AF65-F5344CB8AC3E}">
        <p14:creationId xmlns:p14="http://schemas.microsoft.com/office/powerpoint/2010/main" val="423431417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34</a:t>
            </a:fld>
            <a:endParaRPr lang="cs-CZ"/>
          </a:p>
        </p:txBody>
      </p:sp>
    </p:spTree>
    <p:extLst>
      <p:ext uri="{BB962C8B-B14F-4D97-AF65-F5344CB8AC3E}">
        <p14:creationId xmlns:p14="http://schemas.microsoft.com/office/powerpoint/2010/main" val="54306970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35</a:t>
            </a:fld>
            <a:endParaRPr lang="cs-CZ"/>
          </a:p>
        </p:txBody>
      </p:sp>
    </p:spTree>
    <p:extLst>
      <p:ext uri="{BB962C8B-B14F-4D97-AF65-F5344CB8AC3E}">
        <p14:creationId xmlns:p14="http://schemas.microsoft.com/office/powerpoint/2010/main" val="13944389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36</a:t>
            </a:fld>
            <a:endParaRPr lang="cs-CZ"/>
          </a:p>
        </p:txBody>
      </p:sp>
    </p:spTree>
    <p:extLst>
      <p:ext uri="{BB962C8B-B14F-4D97-AF65-F5344CB8AC3E}">
        <p14:creationId xmlns:p14="http://schemas.microsoft.com/office/powerpoint/2010/main" val="161468102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37</a:t>
            </a:fld>
            <a:endParaRPr lang="cs-CZ"/>
          </a:p>
        </p:txBody>
      </p:sp>
    </p:spTree>
    <p:extLst>
      <p:ext uri="{BB962C8B-B14F-4D97-AF65-F5344CB8AC3E}">
        <p14:creationId xmlns:p14="http://schemas.microsoft.com/office/powerpoint/2010/main" val="175113951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38</a:t>
            </a:fld>
            <a:endParaRPr lang="cs-CZ"/>
          </a:p>
        </p:txBody>
      </p:sp>
    </p:spTree>
    <p:extLst>
      <p:ext uri="{BB962C8B-B14F-4D97-AF65-F5344CB8AC3E}">
        <p14:creationId xmlns:p14="http://schemas.microsoft.com/office/powerpoint/2010/main" val="299983505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39</a:t>
            </a:fld>
            <a:endParaRPr lang="cs-CZ"/>
          </a:p>
        </p:txBody>
      </p:sp>
    </p:spTree>
    <p:extLst>
      <p:ext uri="{BB962C8B-B14F-4D97-AF65-F5344CB8AC3E}">
        <p14:creationId xmlns:p14="http://schemas.microsoft.com/office/powerpoint/2010/main" val="366501866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40</a:t>
            </a:fld>
            <a:endParaRPr lang="cs-CZ"/>
          </a:p>
        </p:txBody>
      </p:sp>
    </p:spTree>
    <p:extLst>
      <p:ext uri="{BB962C8B-B14F-4D97-AF65-F5344CB8AC3E}">
        <p14:creationId xmlns:p14="http://schemas.microsoft.com/office/powerpoint/2010/main" val="114453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289507169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41</a:t>
            </a:fld>
            <a:endParaRPr lang="cs-CZ"/>
          </a:p>
        </p:txBody>
      </p:sp>
    </p:spTree>
    <p:extLst>
      <p:ext uri="{BB962C8B-B14F-4D97-AF65-F5344CB8AC3E}">
        <p14:creationId xmlns:p14="http://schemas.microsoft.com/office/powerpoint/2010/main" val="167741682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42</a:t>
            </a:fld>
            <a:endParaRPr lang="cs-CZ"/>
          </a:p>
        </p:txBody>
      </p:sp>
    </p:spTree>
    <p:extLst>
      <p:ext uri="{BB962C8B-B14F-4D97-AF65-F5344CB8AC3E}">
        <p14:creationId xmlns:p14="http://schemas.microsoft.com/office/powerpoint/2010/main" val="125277094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43</a:t>
            </a:fld>
            <a:endParaRPr lang="cs-CZ"/>
          </a:p>
        </p:txBody>
      </p:sp>
    </p:spTree>
    <p:extLst>
      <p:ext uri="{BB962C8B-B14F-4D97-AF65-F5344CB8AC3E}">
        <p14:creationId xmlns:p14="http://schemas.microsoft.com/office/powerpoint/2010/main" val="155488743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44</a:t>
            </a:fld>
            <a:endParaRPr lang="cs-CZ"/>
          </a:p>
        </p:txBody>
      </p:sp>
    </p:spTree>
    <p:extLst>
      <p:ext uri="{BB962C8B-B14F-4D97-AF65-F5344CB8AC3E}">
        <p14:creationId xmlns:p14="http://schemas.microsoft.com/office/powerpoint/2010/main" val="252963251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45</a:t>
            </a:fld>
            <a:endParaRPr lang="cs-CZ"/>
          </a:p>
        </p:txBody>
      </p:sp>
    </p:spTree>
    <p:extLst>
      <p:ext uri="{BB962C8B-B14F-4D97-AF65-F5344CB8AC3E}">
        <p14:creationId xmlns:p14="http://schemas.microsoft.com/office/powerpoint/2010/main" val="264226993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46</a:t>
            </a:fld>
            <a:endParaRPr lang="cs-CZ"/>
          </a:p>
        </p:txBody>
      </p:sp>
    </p:spTree>
    <p:extLst>
      <p:ext uri="{BB962C8B-B14F-4D97-AF65-F5344CB8AC3E}">
        <p14:creationId xmlns:p14="http://schemas.microsoft.com/office/powerpoint/2010/main" val="215853384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47</a:t>
            </a:fld>
            <a:endParaRPr lang="cs-CZ"/>
          </a:p>
        </p:txBody>
      </p:sp>
    </p:spTree>
    <p:extLst>
      <p:ext uri="{BB962C8B-B14F-4D97-AF65-F5344CB8AC3E}">
        <p14:creationId xmlns:p14="http://schemas.microsoft.com/office/powerpoint/2010/main" val="259837902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48</a:t>
            </a:fld>
            <a:endParaRPr lang="cs-CZ"/>
          </a:p>
        </p:txBody>
      </p:sp>
    </p:spTree>
    <p:extLst>
      <p:ext uri="{BB962C8B-B14F-4D97-AF65-F5344CB8AC3E}">
        <p14:creationId xmlns:p14="http://schemas.microsoft.com/office/powerpoint/2010/main" val="297380387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49</a:t>
            </a:fld>
            <a:endParaRPr lang="cs-CZ"/>
          </a:p>
        </p:txBody>
      </p:sp>
    </p:spTree>
    <p:extLst>
      <p:ext uri="{BB962C8B-B14F-4D97-AF65-F5344CB8AC3E}">
        <p14:creationId xmlns:p14="http://schemas.microsoft.com/office/powerpoint/2010/main" val="57264499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50</a:t>
            </a:fld>
            <a:endParaRPr lang="cs-CZ"/>
          </a:p>
        </p:txBody>
      </p:sp>
    </p:spTree>
    <p:extLst>
      <p:ext uri="{BB962C8B-B14F-4D97-AF65-F5344CB8AC3E}">
        <p14:creationId xmlns:p14="http://schemas.microsoft.com/office/powerpoint/2010/main" val="21433400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334889395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51</a:t>
            </a:fld>
            <a:endParaRPr lang="cs-CZ"/>
          </a:p>
        </p:txBody>
      </p:sp>
    </p:spTree>
    <p:extLst>
      <p:ext uri="{BB962C8B-B14F-4D97-AF65-F5344CB8AC3E}">
        <p14:creationId xmlns:p14="http://schemas.microsoft.com/office/powerpoint/2010/main" val="302786102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52</a:t>
            </a:fld>
            <a:endParaRPr lang="cs-CZ"/>
          </a:p>
        </p:txBody>
      </p:sp>
    </p:spTree>
    <p:extLst>
      <p:ext uri="{BB962C8B-B14F-4D97-AF65-F5344CB8AC3E}">
        <p14:creationId xmlns:p14="http://schemas.microsoft.com/office/powerpoint/2010/main" val="8142484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31812532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2228616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35605305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558136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a:ln w="0"/>
                <a:solidFill>
                  <a:schemeClr val="bg1"/>
                </a:solidFill>
                <a:effectLst>
                  <a:outerShdw blurRad="38100" dist="19050" dir="2700000" algn="tl" rotWithShape="0">
                    <a:schemeClr val="dk1">
                      <a:alpha val="40000"/>
                    </a:schemeClr>
                  </a:outerShdw>
                </a:effectLst>
              </a:rPr>
              <a:t>Prezentace předmětu:</a:t>
            </a:r>
          </a:p>
          <a:p>
            <a:pPr algn="ctr"/>
            <a:r>
              <a:rPr lang="en-US" b="1" dirty="0">
                <a:ln w="0"/>
                <a:solidFill>
                  <a:schemeClr val="bg1"/>
                </a:solidFill>
                <a:effectLst>
                  <a:outerShdw blurRad="38100" dist="19050" dir="2700000" algn="tl" rotWithShape="0">
                    <a:schemeClr val="dk1">
                      <a:alpha val="40000"/>
                    </a:schemeClr>
                  </a:outerShdw>
                </a:effectLst>
              </a:rPr>
              <a:t>Tourist attractions in the Czech Republic and in the World</a:t>
            </a:r>
          </a:p>
          <a:p>
            <a:pPr algn="ctr"/>
            <a:endParaRPr lang="cs-CZ" b="1" dirty="0">
              <a:ln w="0"/>
              <a:solidFill>
                <a:schemeClr val="bg1"/>
              </a:solidFill>
              <a:effectLst>
                <a:outerShdw blurRad="38100" dist="19050" dir="2700000" algn="tl" rotWithShape="0">
                  <a:schemeClr val="dk1">
                    <a:alpha val="40000"/>
                  </a:schemeClr>
                </a:outerShdw>
              </a:effectLst>
            </a:endParaRPr>
          </a:p>
          <a:p>
            <a:pPr algn="ctr"/>
            <a:endParaRPr lang="cs-CZ" dirty="0">
              <a:ln w="0"/>
              <a:solidFill>
                <a:schemeClr val="bg1"/>
              </a:solidFill>
              <a:effectLst>
                <a:outerShdw blurRad="38100" dist="19050" dir="2700000" algn="tl" rotWithShape="0">
                  <a:schemeClr val="dk1">
                    <a:alpha val="40000"/>
                  </a:schemeClr>
                </a:outerShdw>
              </a:effectLst>
            </a:endParaRPr>
          </a:p>
          <a:p>
            <a:pPr algn="ctr"/>
            <a:r>
              <a:rPr lang="cs-CZ" dirty="0">
                <a:ln w="0"/>
                <a:solidFill>
                  <a:schemeClr val="bg1"/>
                </a:solidFill>
                <a:effectLst>
                  <a:outerShdw blurRad="38100" dist="19050" dir="2700000" algn="tl" rotWithShape="0">
                    <a:schemeClr val="dk1">
                      <a:alpha val="40000"/>
                    </a:schemeClr>
                  </a:outerShdw>
                </a:effectLst>
              </a:rPr>
              <a:t>Vyučující:</a:t>
            </a:r>
          </a:p>
          <a:p>
            <a:pPr algn="ctr"/>
            <a:r>
              <a:rPr lang="cs-CZ" b="1" dirty="0">
                <a:ln w="0"/>
                <a:solidFill>
                  <a:schemeClr val="bg1"/>
                </a:solidFill>
                <a:effectLst>
                  <a:outerShdw blurRad="38100" dist="19050" dir="2700000" algn="tl" rotWithShape="0">
                    <a:schemeClr val="dk1">
                      <a:alpha val="40000"/>
                    </a:schemeClr>
                  </a:outerShdw>
                </a:effectLst>
              </a:rPr>
              <a:t>Ing. Patrik </a:t>
            </a:r>
            <a:r>
              <a:rPr lang="cs-CZ" b="1">
                <a:ln w="0"/>
                <a:solidFill>
                  <a:schemeClr val="bg1"/>
                </a:solidFill>
                <a:effectLst>
                  <a:outerShdw blurRad="38100" dist="19050" dir="2700000" algn="tl" rotWithShape="0">
                    <a:schemeClr val="dk1">
                      <a:alpha val="40000"/>
                    </a:schemeClr>
                  </a:outerShdw>
                </a:effectLst>
              </a:rPr>
              <a:t>Kajzar, </a:t>
            </a:r>
            <a:r>
              <a:rPr lang="cs-CZ" b="1" dirty="0">
                <a:ln w="0"/>
                <a:solidFill>
                  <a:schemeClr val="bg1"/>
                </a:solidFill>
                <a:effectLst>
                  <a:outerShdw blurRad="38100" dist="19050" dir="2700000" algn="tl" rotWithShape="0">
                    <a:schemeClr val="dk1">
                      <a:alpha val="40000"/>
                    </a:schemeClr>
                  </a:outerShdw>
                </a:effectLst>
              </a:rPr>
              <a:t>Ph.D.</a:t>
            </a: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16899120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Canada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As the second largest country in the world, Canada includes a wide variety of land regions, vast maritime terrains, thousands of islands, more lakes and inland waters than any other country, and the longest coastline on the planet</a:t>
            </a:r>
            <a:r>
              <a:rPr lang="cs-CZ" dirty="0"/>
              <a:t>,</a:t>
            </a:r>
          </a:p>
          <a:p>
            <a:pPr marL="285750" indent="-285750" algn="just">
              <a:buFont typeface="Wingdings" panose="05000000000000000000" pitchFamily="2" charset="2"/>
              <a:buChar char="q"/>
            </a:pPr>
            <a:r>
              <a:rPr lang="en-US" dirty="0"/>
              <a:t>Significant landforms include the Appalachian Mountains; St. Lawrence River; Canadian Shield; Canadian Arctic Archipelago; Great Lakes; Hudson Bay; Great Plains; Lake Winnipeg; Columbia, Fraser, Mackenzie and Yukon Rivers; Great Bear Lake; Great Slave Lake; Rocky Mountains; Canadian Cordillera and the dozens of volcanoes along the Pacific Ring of Fire.</a:t>
            </a:r>
            <a:endParaRPr lang="cs-CZ" dirty="0"/>
          </a:p>
          <a:p>
            <a:pPr marL="285750" indent="-285750" algn="just">
              <a:buFont typeface="Wingdings" panose="05000000000000000000" pitchFamily="2" charset="2"/>
              <a:buChar char="q"/>
            </a:pPr>
            <a:r>
              <a:rPr lang="en-US" dirty="0"/>
              <a:t>The Columbia River,(1,857 km) in length, is a wide, fast-flowing river rising in the Canadian Rockies of southeast British Columbia. It flows rapidly south through the State of Washington, then forming the natural border between Washington and Oregon. </a:t>
            </a:r>
            <a:endParaRPr lang="cs-CZ" dirty="0"/>
          </a:p>
          <a:p>
            <a:pPr marL="285750" indent="-285750" algn="just">
              <a:buFont typeface="Wingdings" panose="05000000000000000000" pitchFamily="2" charset="2"/>
              <a:buChar char="q"/>
            </a:pPr>
            <a:r>
              <a:rPr lang="en-US" dirty="0"/>
              <a:t>The </a:t>
            </a:r>
            <a:r>
              <a:rPr lang="en-US" dirty="0" err="1"/>
              <a:t>MacKenzie</a:t>
            </a:r>
            <a:r>
              <a:rPr lang="en-US" dirty="0"/>
              <a:t> River is the longest river in Canada and dissects the Northwest Territories. It flows generally northwest into Mackenzie Bay and the Beaufort Sea.</a:t>
            </a:r>
          </a:p>
        </p:txBody>
      </p:sp>
    </p:spTree>
    <p:extLst>
      <p:ext uri="{BB962C8B-B14F-4D97-AF65-F5344CB8AC3E}">
        <p14:creationId xmlns:p14="http://schemas.microsoft.com/office/powerpoint/2010/main" val="11865314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Canada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b="1" dirty="0"/>
              <a:t>Niagara Falls </a:t>
            </a:r>
            <a:r>
              <a:rPr lang="en-US" dirty="0"/>
              <a:t>is Canada's most famous natural attraction, bringing in millions of visitors each year. Located just over an hour's drive from Toronto, along the American border, these massive falls drop approximately 57 meters.</a:t>
            </a:r>
            <a:endParaRPr lang="cs-CZ" dirty="0"/>
          </a:p>
          <a:p>
            <a:pPr marL="285750" indent="-285750" algn="just">
              <a:buFont typeface="Wingdings" panose="05000000000000000000" pitchFamily="2" charset="2"/>
              <a:buChar char="q"/>
            </a:pPr>
            <a:r>
              <a:rPr lang="en-US" b="1" dirty="0"/>
              <a:t>Banff National Park </a:t>
            </a:r>
            <a:r>
              <a:rPr lang="en-US" dirty="0"/>
              <a:t>lies in the heart of the majestic Rocky Mountains in the province of Alberta and showcases some of Canada's most beautiful scenery. The jewel of the park is the </a:t>
            </a:r>
            <a:r>
              <a:rPr lang="en-US" b="1" dirty="0"/>
              <a:t>Lake Louise</a:t>
            </a:r>
            <a:r>
              <a:rPr lang="en-US" dirty="0"/>
              <a:t>, where green waters reflect the surrounding mountains and visitors can stroll easily around the shores. The </a:t>
            </a:r>
            <a:r>
              <a:rPr lang="en-US" b="1" dirty="0"/>
              <a:t>Icefields Parkway</a:t>
            </a:r>
            <a:r>
              <a:rPr lang="en-US" dirty="0"/>
              <a:t> that runs from Lake Louise to Jasper is an unforgettable drive and another must see in Banff</a:t>
            </a:r>
            <a:r>
              <a:rPr lang="cs-CZ" dirty="0"/>
              <a:t>.</a:t>
            </a:r>
          </a:p>
          <a:p>
            <a:pPr marL="285750" indent="-285750" algn="just">
              <a:buFont typeface="Wingdings" panose="05000000000000000000" pitchFamily="2" charset="2"/>
              <a:buChar char="q"/>
            </a:pPr>
            <a:r>
              <a:rPr lang="en-US" b="1" dirty="0"/>
              <a:t>Toronto's CN Tower</a:t>
            </a:r>
            <a:r>
              <a:rPr lang="cs-CZ" b="1" dirty="0"/>
              <a:t> </a:t>
            </a:r>
            <a:r>
              <a:rPr lang="cs-CZ" dirty="0"/>
              <a:t>- </a:t>
            </a:r>
            <a:r>
              <a:rPr lang="en-US" dirty="0"/>
              <a:t>On the shores of Lake Ontario in Canada's biggest city is the iconic CN Tower, one of Canada's most famous landmarks. The tower is one of the tallest structures in the world standing 553 meters high. It offers fine dining in its revolving restaurant, </a:t>
            </a:r>
            <a:r>
              <a:rPr lang="en-US" b="1" dirty="0"/>
              <a:t>360</a:t>
            </a:r>
            <a:r>
              <a:rPr lang="en-US" dirty="0"/>
              <a:t>, where visitors can enjoy a meal while looking out over the city and lake. There is also the </a:t>
            </a:r>
            <a:r>
              <a:rPr lang="en-US" b="1" dirty="0" err="1"/>
              <a:t>LookOut</a:t>
            </a:r>
            <a:r>
              <a:rPr lang="en-US" dirty="0"/>
              <a:t> and the </a:t>
            </a:r>
            <a:r>
              <a:rPr lang="en-US" b="1" dirty="0"/>
              <a:t>Glass Floor</a:t>
            </a:r>
            <a:r>
              <a:rPr lang="en-US" dirty="0"/>
              <a:t>, offering beautiful views out over the city and beyond.</a:t>
            </a:r>
          </a:p>
        </p:txBody>
      </p:sp>
    </p:spTree>
    <p:extLst>
      <p:ext uri="{BB962C8B-B14F-4D97-AF65-F5344CB8AC3E}">
        <p14:creationId xmlns:p14="http://schemas.microsoft.com/office/powerpoint/2010/main" val="3292031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Canada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cs-CZ" b="1" dirty="0"/>
              <a:t>O</a:t>
            </a:r>
            <a:r>
              <a:rPr lang="en-US" b="1" dirty="0" err="1"/>
              <a:t>ld</a:t>
            </a:r>
            <a:r>
              <a:rPr lang="en-US" b="1" dirty="0"/>
              <a:t> Quebec, </a:t>
            </a:r>
            <a:r>
              <a:rPr lang="en-US" dirty="0"/>
              <a:t>a UNESCO World Heritage Site, is spread across the Upper and Lower Town of Quebec and contains the city's most historic buildings. The Lower Town along the St. Lawrence River, is the site of the original settlement and home to the outstanding </a:t>
            </a:r>
            <a:r>
              <a:rPr lang="en-US" b="1" dirty="0"/>
              <a:t>Château Frontenac</a:t>
            </a:r>
            <a:r>
              <a:rPr lang="en-US" dirty="0"/>
              <a:t>, as well as numerous other treasures. The Upper Town rests on 100 meter-high cliffs and is home to the </a:t>
            </a:r>
            <a:r>
              <a:rPr lang="en-US" b="1" dirty="0"/>
              <a:t>Citadel</a:t>
            </a:r>
            <a:r>
              <a:rPr lang="en-US" dirty="0"/>
              <a:t>,</a:t>
            </a:r>
            <a:r>
              <a:rPr lang="en-US" b="1" dirty="0"/>
              <a:t> the Plains of Abraham</a:t>
            </a:r>
            <a:r>
              <a:rPr lang="en-US" dirty="0"/>
              <a:t>,</a:t>
            </a:r>
            <a:r>
              <a:rPr lang="en-US" b="1" dirty="0"/>
              <a:t> Place </a:t>
            </a:r>
            <a:r>
              <a:rPr lang="en-US" b="1" dirty="0" err="1"/>
              <a:t>d'Armes</a:t>
            </a:r>
            <a:r>
              <a:rPr lang="en-US" dirty="0"/>
              <a:t>, and the </a:t>
            </a:r>
            <a:r>
              <a:rPr lang="en-US" b="1" dirty="0" err="1"/>
              <a:t>Parque</a:t>
            </a:r>
            <a:r>
              <a:rPr lang="en-US" b="1" dirty="0"/>
              <a:t> </a:t>
            </a:r>
            <a:r>
              <a:rPr lang="en-US" b="1" dirty="0" err="1"/>
              <a:t>Historique</a:t>
            </a:r>
            <a:r>
              <a:rPr lang="en-US" b="1" dirty="0"/>
              <a:t> de </a:t>
            </a:r>
            <a:r>
              <a:rPr lang="en-US" b="1" dirty="0" err="1"/>
              <a:t>l'Artillerie</a:t>
            </a:r>
            <a:r>
              <a:rPr lang="en-US" dirty="0"/>
              <a:t>. </a:t>
            </a:r>
            <a:endParaRPr lang="cs-CZ" dirty="0"/>
          </a:p>
          <a:p>
            <a:pPr marL="285750" indent="-285750" algn="just">
              <a:buFont typeface="Wingdings" panose="05000000000000000000" pitchFamily="2" charset="2"/>
              <a:buChar char="q"/>
            </a:pPr>
            <a:r>
              <a:rPr lang="en-US" dirty="0"/>
              <a:t>Just a two hour drive from Vancouver</a:t>
            </a:r>
            <a:r>
              <a:rPr lang="cs-CZ" dirty="0"/>
              <a:t> </a:t>
            </a:r>
            <a:r>
              <a:rPr lang="en-US" dirty="0"/>
              <a:t>is the famous ski resort and village of </a:t>
            </a:r>
            <a:r>
              <a:rPr lang="en-US" b="1" dirty="0"/>
              <a:t>Whistler. </a:t>
            </a:r>
            <a:r>
              <a:rPr lang="en-US" dirty="0"/>
              <a:t>While Whistler has always been an important winter sports area, it has also developed into a popular summer destination with golf, mountain biking, and a lively town atmosphere throughout the year.</a:t>
            </a:r>
            <a:endParaRPr lang="cs-CZ" dirty="0"/>
          </a:p>
          <a:p>
            <a:pPr marL="285750" indent="-285750" algn="just">
              <a:buFont typeface="Wingdings" panose="05000000000000000000" pitchFamily="2" charset="2"/>
              <a:buChar char="q"/>
            </a:pPr>
            <a:r>
              <a:rPr lang="en-US" b="1" dirty="0"/>
              <a:t>Ottawa's Parliament Hill </a:t>
            </a:r>
            <a:r>
              <a:rPr lang="en-US" dirty="0"/>
              <a:t>stands high above the Ottawa River and is graced by the Neo-Gothic style Parliament buildings built in the last half of the 19th century. The most prominent feature is the </a:t>
            </a:r>
            <a:r>
              <a:rPr lang="en-US" b="1" dirty="0"/>
              <a:t>Peace Tower</a:t>
            </a:r>
            <a:r>
              <a:rPr lang="en-US" dirty="0"/>
              <a:t> that divides the House of Commons and the Senate on either side.</a:t>
            </a:r>
          </a:p>
        </p:txBody>
      </p:sp>
    </p:spTree>
    <p:extLst>
      <p:ext uri="{BB962C8B-B14F-4D97-AF65-F5344CB8AC3E}">
        <p14:creationId xmlns:p14="http://schemas.microsoft.com/office/powerpoint/2010/main" val="12643716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Canada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524315"/>
          </a:xfrm>
          <a:prstGeom prst="rect">
            <a:avLst/>
          </a:prstGeom>
        </p:spPr>
        <p:txBody>
          <a:bodyPr wrap="square">
            <a:spAutoFit/>
          </a:bodyPr>
          <a:lstStyle/>
          <a:p>
            <a:pPr marL="285750" indent="-285750" algn="just">
              <a:buFont typeface="Wingdings" panose="05000000000000000000" pitchFamily="2" charset="2"/>
              <a:buChar char="q"/>
            </a:pPr>
            <a:r>
              <a:rPr lang="en-US" b="1" dirty="0"/>
              <a:t>Polar Bears of Churchill, Manitoba</a:t>
            </a:r>
            <a:r>
              <a:rPr lang="cs-CZ" b="1" dirty="0"/>
              <a:t> -</a:t>
            </a:r>
            <a:r>
              <a:rPr lang="en-US" dirty="0"/>
              <a:t>One of Canada's most unique attractions is the polar bear migration that sees these beautiful creatures make their way from land out onto the ice in Hudson Bay, near the town of Churchill in Northern Manitoba. This small community opens itself up to tourists each fall.</a:t>
            </a:r>
            <a:r>
              <a:rPr lang="cs-CZ" b="1" dirty="0"/>
              <a:t> </a:t>
            </a:r>
          </a:p>
          <a:p>
            <a:pPr marL="285750" indent="-285750" algn="just">
              <a:buFont typeface="Wingdings" panose="05000000000000000000" pitchFamily="2" charset="2"/>
              <a:buChar char="q"/>
            </a:pPr>
            <a:r>
              <a:rPr lang="cs-CZ" b="1" dirty="0"/>
              <a:t>Gros </a:t>
            </a:r>
            <a:r>
              <a:rPr lang="cs-CZ" b="1" dirty="0" err="1"/>
              <a:t>Morne</a:t>
            </a:r>
            <a:r>
              <a:rPr lang="cs-CZ" b="1" dirty="0"/>
              <a:t> </a:t>
            </a:r>
            <a:r>
              <a:rPr lang="cs-CZ" b="1" dirty="0" err="1"/>
              <a:t>National</a:t>
            </a:r>
            <a:r>
              <a:rPr lang="cs-CZ" b="1" dirty="0"/>
              <a:t> Park - N</a:t>
            </a:r>
            <a:r>
              <a:rPr lang="en-US" dirty="0" err="1"/>
              <a:t>ewfoundland's</a:t>
            </a:r>
            <a:r>
              <a:rPr lang="en-US" dirty="0"/>
              <a:t> </a:t>
            </a:r>
            <a:r>
              <a:rPr lang="en-US" dirty="0" err="1"/>
              <a:t>Gros</a:t>
            </a:r>
            <a:r>
              <a:rPr lang="en-US" dirty="0"/>
              <a:t> </a:t>
            </a:r>
            <a:r>
              <a:rPr lang="en-US" dirty="0" err="1"/>
              <a:t>Morne</a:t>
            </a:r>
            <a:r>
              <a:rPr lang="en-US" dirty="0"/>
              <a:t> National Park is more remote than many of Canada's most popular national parks, but worth the effort to discover this beautiful landscape of mountains and fjords. The park is a UNESCO World Heritage Site featuring steep cliff walls, waterfalls, and interesting rock formations carved by the glacier-fed waters. </a:t>
            </a:r>
            <a:endParaRPr lang="cs-CZ" dirty="0"/>
          </a:p>
          <a:p>
            <a:pPr marL="285750" indent="-285750" algn="just">
              <a:buFont typeface="Wingdings" panose="05000000000000000000" pitchFamily="2" charset="2"/>
              <a:buChar char="q"/>
            </a:pPr>
            <a:r>
              <a:rPr lang="cs-CZ" dirty="0" err="1"/>
              <a:t>Vancouver's</a:t>
            </a:r>
            <a:r>
              <a:rPr lang="cs-CZ" dirty="0"/>
              <a:t> </a:t>
            </a:r>
            <a:r>
              <a:rPr lang="cs-CZ" dirty="0" err="1"/>
              <a:t>Stanley</a:t>
            </a:r>
            <a:r>
              <a:rPr lang="cs-CZ" dirty="0"/>
              <a:t> Park - </a:t>
            </a:r>
            <a:r>
              <a:rPr lang="en-US" dirty="0"/>
              <a:t>One of Vancouver's greatest treasures is the 405-hectare Stanley Park, conveniently located on the west side of the downtown area</a:t>
            </a:r>
            <a:r>
              <a:rPr lang="cs-CZ" dirty="0"/>
              <a:t>.</a:t>
            </a:r>
            <a:r>
              <a:rPr lang="en-US" dirty="0"/>
              <a:t> Within the park are the </a:t>
            </a:r>
            <a:r>
              <a:rPr lang="en-US" b="1" dirty="0"/>
              <a:t>Vancouver Aquarium</a:t>
            </a:r>
            <a:r>
              <a:rPr lang="en-US" dirty="0"/>
              <a:t>, scenic </a:t>
            </a:r>
            <a:r>
              <a:rPr lang="en-US" b="1" dirty="0"/>
              <a:t>Beaver Lake</a:t>
            </a:r>
            <a:r>
              <a:rPr lang="en-US" dirty="0"/>
              <a:t>, and the </a:t>
            </a:r>
            <a:r>
              <a:rPr lang="en-US" b="1" dirty="0"/>
              <a:t>Stanley Park Pavilion and Rose Garden</a:t>
            </a:r>
            <a:r>
              <a:rPr lang="en-US" dirty="0"/>
              <a:t>. </a:t>
            </a:r>
            <a:endParaRPr lang="cs-CZ" dirty="0"/>
          </a:p>
          <a:p>
            <a:pPr marL="285750" indent="-285750" algn="just">
              <a:buFont typeface="Wingdings" panose="05000000000000000000" pitchFamily="2" charset="2"/>
              <a:buChar char="q"/>
            </a:pPr>
            <a:endParaRPr lang="cs-CZ" b="1" dirty="0"/>
          </a:p>
          <a:p>
            <a:pPr marL="285750" indent="-285750" algn="just">
              <a:buFont typeface="Wingdings" panose="05000000000000000000" pitchFamily="2" charset="2"/>
              <a:buChar char="q"/>
            </a:pPr>
            <a:endParaRPr lang="en-US" b="1"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38046802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Mexico</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Mexico is bounded to the north by the United States (specifically, from west to east, by California, Arizona, New Mexico, and Texas), to the west and south by the Pacific Ocean, to the east by the Gulf of Mexico, and to the southeast by Belize, Guatemala, and the Caribbean Sea</a:t>
            </a:r>
            <a:r>
              <a:rPr lang="cs-CZ" dirty="0"/>
              <a:t>.</a:t>
            </a:r>
          </a:p>
          <a:p>
            <a:pPr marL="285750" indent="-285750" algn="just">
              <a:buFont typeface="Wingdings" panose="05000000000000000000" pitchFamily="2" charset="2"/>
              <a:buChar char="q"/>
            </a:pPr>
            <a:r>
              <a:rPr lang="en-US" dirty="0"/>
              <a:t> As well as numerous </a:t>
            </a:r>
            <a:r>
              <a:rPr lang="en-US" dirty="0" err="1"/>
              <a:t>neighbouring</a:t>
            </a:r>
            <a:r>
              <a:rPr lang="en-US" dirty="0"/>
              <a:t> islands, Mexican territory includes the more remote Isla Guadalupe and the Islas Revillagigedo in the Pacific. Mexico's total area covers 1,972,550 square kilometers, including approximately 6,000 square kilometers of islands in the Pacific Ocean, Gulf of Mexico, Caribbean Sea, and Gulf of California</a:t>
            </a:r>
            <a:r>
              <a:rPr lang="cs-CZ" dirty="0"/>
              <a:t>.</a:t>
            </a:r>
          </a:p>
          <a:p>
            <a:pPr marL="285750" indent="-285750" algn="just">
              <a:buFont typeface="Wingdings" panose="05000000000000000000" pitchFamily="2" charset="2"/>
              <a:buChar char="q"/>
            </a:pPr>
            <a:r>
              <a:rPr lang="en-US" dirty="0"/>
              <a:t>Mexico has nearly 150 rivers; most are small, unnavigable, and 70% drain into the Pacific Ocean. </a:t>
            </a:r>
            <a:endParaRPr lang="cs-CZ" dirty="0"/>
          </a:p>
          <a:p>
            <a:pPr marL="285750" indent="-285750" algn="just">
              <a:buFont typeface="Wingdings" panose="05000000000000000000" pitchFamily="2" charset="2"/>
              <a:buChar char="q"/>
            </a:pPr>
            <a:r>
              <a:rPr lang="en-US" dirty="0"/>
              <a:t>The Rio Grande, rising in the San Juan Mountains of the U.S. State of Colorado, flows generally south to the Gulf of Mexico for (3,000 km) and forms much of Mexico's northern border with the United States.</a:t>
            </a:r>
            <a:r>
              <a:rPr lang="cs-CZ" dirty="0"/>
              <a:t> </a:t>
            </a:r>
            <a:r>
              <a:rPr lang="en-US" dirty="0"/>
              <a:t>The two largest lakes in the country of Mexico are Lake Chapala and Lake </a:t>
            </a:r>
            <a:r>
              <a:rPr lang="en-US" dirty="0" err="1"/>
              <a:t>Cuitzeo</a:t>
            </a:r>
            <a:r>
              <a:rPr lang="en-US" dirty="0"/>
              <a:t>. </a:t>
            </a:r>
            <a:endParaRPr lang="cs-CZ" dirty="0"/>
          </a:p>
        </p:txBody>
      </p:sp>
    </p:spTree>
    <p:extLst>
      <p:ext uri="{BB962C8B-B14F-4D97-AF65-F5344CB8AC3E}">
        <p14:creationId xmlns:p14="http://schemas.microsoft.com/office/powerpoint/2010/main" val="36211546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Mexico</a:t>
            </a:r>
            <a:br>
              <a:rPr lang="cs-CZ" dirty="0"/>
            </a:br>
            <a:endParaRPr lang="cs-CZ" dirty="0"/>
          </a:p>
        </p:txBody>
      </p:sp>
      <p:sp>
        <p:nvSpPr>
          <p:cNvPr id="3" name="Obdélník 2"/>
          <p:cNvSpPr/>
          <p:nvPr/>
        </p:nvSpPr>
        <p:spPr>
          <a:xfrm>
            <a:off x="30792" y="915566"/>
            <a:ext cx="9036496" cy="4524315"/>
          </a:xfrm>
          <a:prstGeom prst="rect">
            <a:avLst/>
          </a:prstGeom>
        </p:spPr>
        <p:txBody>
          <a:bodyPr wrap="square">
            <a:spAutoFit/>
          </a:bodyPr>
          <a:lstStyle/>
          <a:p>
            <a:pPr marL="285750" indent="-285750" algn="just">
              <a:buFont typeface="Wingdings" panose="05000000000000000000" pitchFamily="2" charset="2"/>
              <a:buChar char="q"/>
            </a:pPr>
            <a:r>
              <a:rPr lang="en-US" b="1" dirty="0"/>
              <a:t> </a:t>
            </a:r>
            <a:r>
              <a:rPr lang="en-US" b="1" dirty="0" err="1"/>
              <a:t>Cancún</a:t>
            </a:r>
            <a:r>
              <a:rPr lang="en-US" b="1" dirty="0"/>
              <a:t> and the Mayan Riviera</a:t>
            </a:r>
            <a:r>
              <a:rPr lang="cs-CZ" b="1" dirty="0"/>
              <a:t> -</a:t>
            </a:r>
            <a:r>
              <a:rPr lang="en-US" dirty="0"/>
              <a:t>Lying along a beautiful stretch of coastline on the Gulf of Mexico are the resort destinations of </a:t>
            </a:r>
            <a:r>
              <a:rPr lang="en-US" dirty="0" err="1"/>
              <a:t>Cancún</a:t>
            </a:r>
            <a:r>
              <a:rPr lang="en-US" dirty="0"/>
              <a:t>, Playa del Carmen, and the island of Cozumel, collectively known as the Mayan Riviera</a:t>
            </a:r>
            <a:r>
              <a:rPr lang="cs-CZ" dirty="0"/>
              <a:t>.</a:t>
            </a:r>
          </a:p>
          <a:p>
            <a:pPr marL="285750" indent="-285750" algn="just">
              <a:buFont typeface="Wingdings" panose="05000000000000000000" pitchFamily="2" charset="2"/>
              <a:buChar char="q"/>
            </a:pPr>
            <a:r>
              <a:rPr lang="cs-CZ" b="1" dirty="0" err="1"/>
              <a:t>Puerto</a:t>
            </a:r>
            <a:r>
              <a:rPr lang="cs-CZ" b="1" dirty="0"/>
              <a:t> </a:t>
            </a:r>
            <a:r>
              <a:rPr lang="cs-CZ" b="1" dirty="0" err="1"/>
              <a:t>Vallarta</a:t>
            </a:r>
            <a:r>
              <a:rPr lang="cs-CZ" b="1" dirty="0"/>
              <a:t> - </a:t>
            </a:r>
            <a:r>
              <a:rPr lang="en-US" dirty="0" err="1"/>
              <a:t>nother</a:t>
            </a:r>
            <a:r>
              <a:rPr lang="en-US" dirty="0"/>
              <a:t> of Mexico's increasingly popular beach destinations is the Pacific coastal city of Puerto Vallarta. Often shortened to just Vallarta, the city - many parts of which remain untouched by modern development - first appeared on the vacation radar in the 1960s as a playground for North America's social elite and has since become extremely popular among foreigners looking for second homes in a warmer climate. </a:t>
            </a:r>
            <a:endParaRPr lang="cs-CZ" dirty="0"/>
          </a:p>
          <a:p>
            <a:pPr marL="285750" indent="-285750" algn="just">
              <a:buFont typeface="Wingdings" panose="05000000000000000000" pitchFamily="2" charset="2"/>
              <a:buChar char="q"/>
            </a:pPr>
            <a:r>
              <a:rPr lang="cs-CZ" dirty="0"/>
              <a:t>A</a:t>
            </a:r>
            <a:r>
              <a:rPr lang="en-US" dirty="0"/>
              <a:t>t the southern tip of the beautiful Baja Peninsula, Los Cabos - often referred to as simply Cabo - is one of Mexico's top beach destinations. Consisting of a large stretch of coastline that extends from the towns of </a:t>
            </a:r>
            <a:r>
              <a:rPr lang="en-US" b="1" dirty="0"/>
              <a:t>Cabo San Lucas</a:t>
            </a:r>
            <a:r>
              <a:rPr lang="en-US" dirty="0"/>
              <a:t> and </a:t>
            </a:r>
            <a:r>
              <a:rPr lang="en-US" b="1" dirty="0"/>
              <a:t>San José del Cabo</a:t>
            </a:r>
            <a:r>
              <a:rPr lang="en-US" dirty="0"/>
              <a:t> and known as the Los Cabos Corridor (</a:t>
            </a:r>
            <a:r>
              <a:rPr lang="en-US" dirty="0" err="1"/>
              <a:t>Corredor</a:t>
            </a:r>
            <a:r>
              <a:rPr lang="en-US" dirty="0"/>
              <a:t> </a:t>
            </a:r>
            <a:r>
              <a:rPr lang="en-US" dirty="0" err="1"/>
              <a:t>Turistico</a:t>
            </a:r>
            <a:r>
              <a:rPr lang="en-US" dirty="0"/>
              <a:t>), this 30-kilometer stretch of pristine beaches attracts visitors the world over for its clear waters, diving, snorkeling, and fishing (it also hosts the world's largest marlin contest). </a:t>
            </a:r>
            <a:endParaRPr lang="cs-CZ" dirty="0"/>
          </a:p>
          <a:p>
            <a:pPr marL="285750" indent="-285750" algn="just">
              <a:buFont typeface="Wingdings" panose="05000000000000000000" pitchFamily="2" charset="2"/>
              <a:buChar char="q"/>
            </a:pPr>
            <a:endParaRPr lang="en-US" b="1"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30662953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Mexico</a:t>
            </a:r>
            <a:br>
              <a:rPr lang="cs-CZ" dirty="0"/>
            </a:b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b="1" dirty="0"/>
              <a:t>Copper Canyon: Mexico's Grand Canyon</a:t>
            </a:r>
            <a:r>
              <a:rPr lang="cs-CZ" b="1" dirty="0"/>
              <a:t> -</a:t>
            </a:r>
            <a:r>
              <a:rPr lang="en-US" dirty="0"/>
              <a:t>Chihuahua, one of Mexico's most northerly states - it shares the border with New Mexico in the US - is home to one of the country's most visited natural attractions, the stunning Copper Canyon (</a:t>
            </a:r>
            <a:r>
              <a:rPr lang="en-US" dirty="0" err="1"/>
              <a:t>Barranca</a:t>
            </a:r>
            <a:r>
              <a:rPr lang="en-US" dirty="0"/>
              <a:t> del </a:t>
            </a:r>
            <a:r>
              <a:rPr lang="en-US" dirty="0" err="1"/>
              <a:t>Cobre</a:t>
            </a:r>
            <a:r>
              <a:rPr lang="en-US" dirty="0"/>
              <a:t>). In a region known as the Sierra Madre Occidental and consisting of a spectacular group of deep canyons, Copper Canyon is in fact larger and deeper than its better known cousin, the Grand Canyon</a:t>
            </a:r>
            <a:r>
              <a:rPr lang="cs-CZ" b="1" dirty="0"/>
              <a:t>.</a:t>
            </a:r>
          </a:p>
          <a:p>
            <a:pPr marL="285750" indent="-285750" algn="just">
              <a:buFont typeface="Wingdings" panose="05000000000000000000" pitchFamily="2" charset="2"/>
              <a:buChar char="q"/>
            </a:pPr>
            <a:r>
              <a:rPr lang="en-US" b="1" dirty="0"/>
              <a:t>Mexico City (Ciudad de México) </a:t>
            </a:r>
            <a:r>
              <a:rPr lang="en-US" dirty="0"/>
              <a:t>is not only the capital of the country and the seat of government, it is one of the country's most popular alternative travel destinations, thanks to its many world-class museums, art galleries, and attractions. historic city center (Centro </a:t>
            </a:r>
            <a:r>
              <a:rPr lang="en-US" dirty="0" err="1"/>
              <a:t>Histórico</a:t>
            </a:r>
            <a:r>
              <a:rPr lang="en-US" dirty="0"/>
              <a:t> de la Ciudad), a 15-square-kilometer UNESCO World Heritage Site boasting more than 1,400 important colonial buildings from the 16th to the 19th centuries. </a:t>
            </a:r>
            <a:endParaRPr lang="cs-CZ" dirty="0"/>
          </a:p>
          <a:p>
            <a:pPr marL="285750" indent="-285750" algn="just">
              <a:buFont typeface="Wingdings" panose="05000000000000000000" pitchFamily="2" charset="2"/>
              <a:buChar char="q"/>
            </a:pPr>
            <a:endParaRPr lang="en-US"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30137803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Mexico</a:t>
            </a:r>
            <a:br>
              <a:rPr lang="cs-CZ" dirty="0"/>
            </a:br>
            <a:endParaRPr lang="cs-CZ" dirty="0"/>
          </a:p>
        </p:txBody>
      </p:sp>
      <p:sp>
        <p:nvSpPr>
          <p:cNvPr id="3" name="Obdélník 2"/>
          <p:cNvSpPr/>
          <p:nvPr/>
        </p:nvSpPr>
        <p:spPr>
          <a:xfrm>
            <a:off x="30792" y="915566"/>
            <a:ext cx="9036496" cy="4524315"/>
          </a:xfrm>
          <a:prstGeom prst="rect">
            <a:avLst/>
          </a:prstGeom>
        </p:spPr>
        <p:txBody>
          <a:bodyPr wrap="square">
            <a:spAutoFit/>
          </a:bodyPr>
          <a:lstStyle/>
          <a:p>
            <a:pPr marL="285750" indent="-285750" algn="just">
              <a:buFont typeface="Wingdings" panose="05000000000000000000" pitchFamily="2" charset="2"/>
              <a:buChar char="q"/>
            </a:pPr>
            <a:r>
              <a:rPr lang="cs-CZ" b="1" dirty="0" err="1"/>
              <a:t>Chichén</a:t>
            </a:r>
            <a:r>
              <a:rPr lang="cs-CZ" b="1" dirty="0"/>
              <a:t> </a:t>
            </a:r>
            <a:r>
              <a:rPr lang="cs-CZ" b="1" dirty="0" err="1"/>
              <a:t>Itzá</a:t>
            </a:r>
            <a:r>
              <a:rPr lang="cs-CZ" b="1" dirty="0"/>
              <a:t>: </a:t>
            </a:r>
            <a:r>
              <a:rPr lang="cs-CZ" b="1" dirty="0" err="1"/>
              <a:t>The</a:t>
            </a:r>
            <a:r>
              <a:rPr lang="cs-CZ" b="1" dirty="0"/>
              <a:t> </a:t>
            </a:r>
            <a:r>
              <a:rPr lang="cs-CZ" b="1" dirty="0" err="1"/>
              <a:t>Mayan</a:t>
            </a:r>
            <a:r>
              <a:rPr lang="cs-CZ" b="1" dirty="0"/>
              <a:t> </a:t>
            </a:r>
            <a:r>
              <a:rPr lang="cs-CZ" b="1" dirty="0" err="1"/>
              <a:t>Metropolis</a:t>
            </a:r>
            <a:r>
              <a:rPr lang="cs-CZ" b="1" dirty="0"/>
              <a:t> - </a:t>
            </a:r>
            <a:r>
              <a:rPr lang="en-US" dirty="0"/>
              <a:t>A popular day trip for those visiting </a:t>
            </a:r>
            <a:r>
              <a:rPr lang="en-US" dirty="0" err="1"/>
              <a:t>Cancún</a:t>
            </a:r>
            <a:r>
              <a:rPr lang="en-US" dirty="0"/>
              <a:t> and Playa del Carmen or the Yucatán capital of Mérida, the magnificent Mayan city of </a:t>
            </a:r>
            <a:r>
              <a:rPr lang="en-US" dirty="0" err="1"/>
              <a:t>Chichén</a:t>
            </a:r>
            <a:r>
              <a:rPr lang="en-US" dirty="0"/>
              <a:t> </a:t>
            </a:r>
            <a:r>
              <a:rPr lang="en-US" dirty="0" err="1"/>
              <a:t>Itzá</a:t>
            </a:r>
            <a:r>
              <a:rPr lang="en-US" dirty="0"/>
              <a:t> is one of Mexico's most visited archaeological sites, as well as one of the biggest and best restored. Highlights of a visit to this UNESCO World Heritage Site are numerous, from the massive </a:t>
            </a:r>
            <a:r>
              <a:rPr lang="en-US" b="1" dirty="0"/>
              <a:t>El Castillo</a:t>
            </a:r>
            <a:r>
              <a:rPr lang="en-US" dirty="0"/>
              <a:t> - also known as the Pyramid of </a:t>
            </a:r>
            <a:r>
              <a:rPr lang="en-US" dirty="0" err="1"/>
              <a:t>Kukulkán</a:t>
            </a:r>
            <a:r>
              <a:rPr lang="en-US" dirty="0"/>
              <a:t>, and at 30 meters high, the site's tallest structure - to the magnificent </a:t>
            </a:r>
            <a:r>
              <a:rPr lang="en-US" b="1" dirty="0" err="1"/>
              <a:t>Caracol</a:t>
            </a:r>
            <a:r>
              <a:rPr lang="en-US" dirty="0"/>
              <a:t>, an almost 1,000-year-old observatory</a:t>
            </a:r>
            <a:r>
              <a:rPr lang="cs-CZ" dirty="0"/>
              <a:t>.</a:t>
            </a:r>
          </a:p>
          <a:p>
            <a:pPr marL="285750" indent="-285750" algn="just">
              <a:buFont typeface="Wingdings" panose="05000000000000000000" pitchFamily="2" charset="2"/>
              <a:buChar char="q"/>
            </a:pPr>
            <a:r>
              <a:rPr lang="cs-CZ" b="1" dirty="0" err="1"/>
              <a:t>Guanajuato</a:t>
            </a:r>
            <a:r>
              <a:rPr lang="cs-CZ" b="1" dirty="0"/>
              <a:t> - </a:t>
            </a:r>
            <a:r>
              <a:rPr lang="en-US" dirty="0"/>
              <a:t>Designated a UNESCO World Heritage Site thanks to its many old colonial buildings, winding lanes, and narrow alleys, Guanajuato is a city that just begs to be explored on foot. A particularly pleasurable experience is visiting its many plazas, including the delightful </a:t>
            </a:r>
            <a:r>
              <a:rPr lang="en-US" b="1" dirty="0" err="1"/>
              <a:t>Jardin</a:t>
            </a:r>
            <a:r>
              <a:rPr lang="en-US" b="1" dirty="0"/>
              <a:t> de la Union</a:t>
            </a:r>
            <a:r>
              <a:rPr lang="en-US" dirty="0"/>
              <a:t>, the city's main square with its splendid old architecture. It's here, you'll find the beautiful old </a:t>
            </a:r>
            <a:r>
              <a:rPr lang="en-US" b="1" dirty="0"/>
              <a:t>San Diego Church</a:t>
            </a:r>
            <a:r>
              <a:rPr lang="en-US" dirty="0"/>
              <a:t> and the majestic </a:t>
            </a:r>
            <a:r>
              <a:rPr lang="en-US" b="1" dirty="0" err="1"/>
              <a:t>Juárez</a:t>
            </a:r>
            <a:r>
              <a:rPr lang="en-US" b="1" dirty="0"/>
              <a:t> Theater</a:t>
            </a:r>
            <a:r>
              <a:rPr lang="en-US" dirty="0"/>
              <a:t>, along with fountains and flower beds, cafés, and restaurants</a:t>
            </a:r>
            <a:r>
              <a:rPr lang="cs-CZ" dirty="0"/>
              <a:t>.</a:t>
            </a:r>
          </a:p>
          <a:p>
            <a:pPr marL="285750" indent="-285750" algn="just">
              <a:buFont typeface="Wingdings" panose="05000000000000000000" pitchFamily="2" charset="2"/>
              <a:buChar char="q"/>
            </a:pPr>
            <a:r>
              <a:rPr lang="en-US" dirty="0"/>
              <a:t>Second only to Mexico City in size, </a:t>
            </a:r>
            <a:r>
              <a:rPr lang="en-US" b="1" dirty="0"/>
              <a:t>Guadalajara</a:t>
            </a:r>
            <a:r>
              <a:rPr lang="cs-CZ" b="1" dirty="0"/>
              <a:t>,</a:t>
            </a:r>
            <a:r>
              <a:rPr lang="en-US" b="1" dirty="0"/>
              <a:t> </a:t>
            </a:r>
            <a:r>
              <a:rPr lang="en-US" dirty="0"/>
              <a:t>capital of the state of Jalisco, has successfully conserved its unique mix of colonial and native </a:t>
            </a:r>
            <a:r>
              <a:rPr lang="en-US" dirty="0" err="1"/>
              <a:t>Tapatíos</a:t>
            </a:r>
            <a:r>
              <a:rPr lang="en-US" dirty="0"/>
              <a:t> influences. </a:t>
            </a:r>
            <a:endParaRPr lang="cs-CZ" b="1" dirty="0"/>
          </a:p>
          <a:p>
            <a:pPr marL="285750" indent="-285750" algn="just">
              <a:buFont typeface="Wingdings" panose="05000000000000000000" pitchFamily="2" charset="2"/>
              <a:buChar char="q"/>
            </a:pPr>
            <a:endParaRPr lang="cs-CZ" b="1"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2489089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Caribbean</a:t>
            </a:r>
            <a:r>
              <a:rPr lang="cs-CZ" dirty="0"/>
              <a:t> </a:t>
            </a:r>
            <a:r>
              <a:rPr lang="cs-CZ" dirty="0" err="1"/>
              <a:t>islands</a:t>
            </a:r>
            <a:br>
              <a:rPr lang="cs-CZ" dirty="0"/>
            </a:b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cs-CZ" dirty="0"/>
              <a:t>T</a:t>
            </a:r>
            <a:r>
              <a:rPr lang="en-US" dirty="0"/>
              <a:t>he Caribbean</a:t>
            </a:r>
            <a:r>
              <a:rPr lang="cs-CZ" dirty="0"/>
              <a:t>, </a:t>
            </a:r>
            <a:r>
              <a:rPr lang="en-US" dirty="0"/>
              <a:t>is a region that consists of the Caribbean Sea, its islands (some surrounded by the Caribbean Sea</a:t>
            </a:r>
            <a:r>
              <a:rPr lang="cs-CZ" dirty="0"/>
              <a:t> </a:t>
            </a:r>
            <a:r>
              <a:rPr lang="en-US" dirty="0"/>
              <a:t>and some bordering both the Caribbean Sea and the North Atlantic Ocean</a:t>
            </a:r>
            <a:r>
              <a:rPr lang="cs-CZ" dirty="0"/>
              <a:t> </a:t>
            </a:r>
            <a:r>
              <a:rPr lang="en-US" dirty="0"/>
              <a:t>and the surrounding coasts. </a:t>
            </a:r>
            <a:endParaRPr lang="cs-CZ" dirty="0"/>
          </a:p>
          <a:p>
            <a:pPr marL="285750" indent="-285750" algn="just">
              <a:buFont typeface="Wingdings" panose="05000000000000000000" pitchFamily="2" charset="2"/>
              <a:buChar char="q"/>
            </a:pPr>
            <a:r>
              <a:rPr lang="en-US" dirty="0"/>
              <a:t>The region is southeast of the Gulf of Mexico and the North American mainland, east of Central America, and north of South America.</a:t>
            </a:r>
            <a:endParaRPr lang="cs-CZ" dirty="0"/>
          </a:p>
          <a:p>
            <a:pPr marL="285750" indent="-285750" algn="just">
              <a:buFont typeface="Wingdings" panose="05000000000000000000" pitchFamily="2" charset="2"/>
              <a:buChar char="q"/>
            </a:pPr>
            <a:r>
              <a:rPr lang="en-US" dirty="0"/>
              <a:t>Situated largely on the Caribbean Plate, the region comprises more than 700 islands, islets, reefs and cays.</a:t>
            </a:r>
            <a:endParaRPr lang="cs-CZ" dirty="0"/>
          </a:p>
          <a:p>
            <a:pPr marL="285750" indent="-285750" algn="just">
              <a:buFont typeface="Wingdings" panose="05000000000000000000" pitchFamily="2" charset="2"/>
              <a:buChar char="q"/>
            </a:pPr>
            <a:r>
              <a:rPr lang="cs-CZ" dirty="0" err="1"/>
              <a:t>The</a:t>
            </a:r>
            <a:r>
              <a:rPr lang="cs-CZ" dirty="0"/>
              <a:t> </a:t>
            </a:r>
            <a:r>
              <a:rPr lang="cs-CZ" dirty="0" err="1"/>
              <a:t>geography</a:t>
            </a:r>
            <a:r>
              <a:rPr lang="cs-CZ" dirty="0"/>
              <a:t> and </a:t>
            </a:r>
            <a:r>
              <a:rPr lang="cs-CZ" dirty="0" err="1"/>
              <a:t>climate</a:t>
            </a:r>
            <a:r>
              <a:rPr lang="cs-CZ" dirty="0"/>
              <a:t> in </a:t>
            </a:r>
            <a:r>
              <a:rPr lang="cs-CZ" dirty="0" err="1"/>
              <a:t>the</a:t>
            </a:r>
            <a:r>
              <a:rPr lang="cs-CZ" dirty="0"/>
              <a:t> </a:t>
            </a:r>
            <a:r>
              <a:rPr lang="cs-CZ" dirty="0" err="1"/>
              <a:t>Caribbean</a:t>
            </a:r>
            <a:r>
              <a:rPr lang="cs-CZ" dirty="0"/>
              <a:t> region </a:t>
            </a:r>
            <a:r>
              <a:rPr lang="cs-CZ" dirty="0" err="1"/>
              <a:t>varies</a:t>
            </a:r>
            <a:r>
              <a:rPr lang="cs-CZ" dirty="0"/>
              <a:t>: </a:t>
            </a:r>
            <a:r>
              <a:rPr lang="cs-CZ" dirty="0" err="1"/>
              <a:t>Some</a:t>
            </a:r>
            <a:r>
              <a:rPr lang="cs-CZ" dirty="0"/>
              <a:t> </a:t>
            </a:r>
            <a:r>
              <a:rPr lang="cs-CZ" dirty="0" err="1"/>
              <a:t>islands</a:t>
            </a:r>
            <a:r>
              <a:rPr lang="cs-CZ" dirty="0"/>
              <a:t> in </a:t>
            </a:r>
            <a:r>
              <a:rPr lang="cs-CZ" dirty="0" err="1"/>
              <a:t>the</a:t>
            </a:r>
            <a:r>
              <a:rPr lang="cs-CZ" dirty="0"/>
              <a:t> region </a:t>
            </a:r>
            <a:r>
              <a:rPr lang="cs-CZ" dirty="0" err="1"/>
              <a:t>have</a:t>
            </a:r>
            <a:r>
              <a:rPr lang="cs-CZ" dirty="0"/>
              <a:t> </a:t>
            </a:r>
            <a:r>
              <a:rPr lang="cs-CZ" dirty="0" err="1"/>
              <a:t>relatively</a:t>
            </a:r>
            <a:r>
              <a:rPr lang="cs-CZ" dirty="0"/>
              <a:t> </a:t>
            </a:r>
            <a:r>
              <a:rPr lang="cs-CZ" dirty="0" err="1"/>
              <a:t>flat</a:t>
            </a:r>
            <a:r>
              <a:rPr lang="cs-CZ" dirty="0"/>
              <a:t> </a:t>
            </a:r>
            <a:r>
              <a:rPr lang="cs-CZ" dirty="0" err="1"/>
              <a:t>terrain</a:t>
            </a:r>
            <a:r>
              <a:rPr lang="cs-CZ" dirty="0"/>
              <a:t> </a:t>
            </a:r>
            <a:r>
              <a:rPr lang="cs-CZ" dirty="0" err="1"/>
              <a:t>of</a:t>
            </a:r>
            <a:r>
              <a:rPr lang="cs-CZ" dirty="0"/>
              <a:t> non-</a:t>
            </a:r>
            <a:r>
              <a:rPr lang="cs-CZ" dirty="0" err="1"/>
              <a:t>volcanic</a:t>
            </a:r>
            <a:r>
              <a:rPr lang="cs-CZ" dirty="0"/>
              <a:t> </a:t>
            </a:r>
            <a:r>
              <a:rPr lang="cs-CZ" dirty="0" err="1"/>
              <a:t>origin</a:t>
            </a:r>
            <a:r>
              <a:rPr lang="cs-CZ" dirty="0"/>
              <a:t>. These </a:t>
            </a:r>
            <a:r>
              <a:rPr lang="cs-CZ" dirty="0" err="1"/>
              <a:t>islands</a:t>
            </a:r>
            <a:r>
              <a:rPr lang="cs-CZ" dirty="0"/>
              <a:t> </a:t>
            </a:r>
            <a:r>
              <a:rPr lang="cs-CZ" dirty="0" err="1"/>
              <a:t>include</a:t>
            </a:r>
            <a:r>
              <a:rPr lang="cs-CZ" dirty="0"/>
              <a:t> Aruba (</a:t>
            </a:r>
            <a:r>
              <a:rPr lang="cs-CZ" dirty="0" err="1"/>
              <a:t>possessing</a:t>
            </a:r>
            <a:r>
              <a:rPr lang="cs-CZ" dirty="0"/>
              <a:t> </a:t>
            </a:r>
            <a:r>
              <a:rPr lang="cs-CZ" dirty="0" err="1"/>
              <a:t>only</a:t>
            </a:r>
            <a:r>
              <a:rPr lang="cs-CZ" dirty="0"/>
              <a:t> minor </a:t>
            </a:r>
            <a:r>
              <a:rPr lang="cs-CZ" dirty="0" err="1"/>
              <a:t>volcanic</a:t>
            </a:r>
            <a:r>
              <a:rPr lang="cs-CZ" dirty="0"/>
              <a:t> </a:t>
            </a:r>
            <a:r>
              <a:rPr lang="cs-CZ" dirty="0" err="1"/>
              <a:t>features</a:t>
            </a:r>
            <a:r>
              <a:rPr lang="cs-CZ" dirty="0"/>
              <a:t>), </a:t>
            </a:r>
            <a:r>
              <a:rPr lang="cs-CZ" dirty="0" err="1"/>
              <a:t>Curacao</a:t>
            </a:r>
            <a:r>
              <a:rPr lang="cs-CZ" dirty="0"/>
              <a:t>, Barbados, </a:t>
            </a:r>
            <a:r>
              <a:rPr lang="cs-CZ" dirty="0" err="1"/>
              <a:t>Bonaire</a:t>
            </a:r>
            <a:r>
              <a:rPr lang="cs-CZ" dirty="0"/>
              <a:t>, </a:t>
            </a:r>
            <a:r>
              <a:rPr lang="cs-CZ" dirty="0" err="1"/>
              <a:t>the</a:t>
            </a:r>
            <a:r>
              <a:rPr lang="cs-CZ" dirty="0"/>
              <a:t> </a:t>
            </a:r>
            <a:r>
              <a:rPr lang="cs-CZ" dirty="0" err="1"/>
              <a:t>Cayman</a:t>
            </a:r>
            <a:r>
              <a:rPr lang="cs-CZ" dirty="0"/>
              <a:t> </a:t>
            </a:r>
            <a:r>
              <a:rPr lang="cs-CZ" dirty="0" err="1"/>
              <a:t>Islands</a:t>
            </a:r>
            <a:r>
              <a:rPr lang="cs-CZ" dirty="0"/>
              <a:t>, Saint </a:t>
            </a:r>
            <a:r>
              <a:rPr lang="cs-CZ" dirty="0" err="1"/>
              <a:t>Croix</a:t>
            </a:r>
            <a:r>
              <a:rPr lang="cs-CZ" dirty="0"/>
              <a:t>, </a:t>
            </a:r>
            <a:r>
              <a:rPr lang="cs-CZ" dirty="0" err="1"/>
              <a:t>the</a:t>
            </a:r>
            <a:r>
              <a:rPr lang="cs-CZ" dirty="0"/>
              <a:t> </a:t>
            </a:r>
            <a:r>
              <a:rPr lang="cs-CZ" dirty="0" err="1"/>
              <a:t>Bahamas</a:t>
            </a:r>
            <a:r>
              <a:rPr lang="cs-CZ" dirty="0"/>
              <a:t>, and Antigua. </a:t>
            </a:r>
          </a:p>
          <a:p>
            <a:pPr marL="285750" indent="-285750" algn="just">
              <a:buFont typeface="Wingdings" panose="05000000000000000000" pitchFamily="2" charset="2"/>
              <a:buChar char="q"/>
            </a:pPr>
            <a:r>
              <a:rPr lang="cs-CZ" dirty="0" err="1"/>
              <a:t>Others</a:t>
            </a:r>
            <a:r>
              <a:rPr lang="cs-CZ" dirty="0"/>
              <a:t> </a:t>
            </a:r>
            <a:r>
              <a:rPr lang="cs-CZ" dirty="0" err="1"/>
              <a:t>possess</a:t>
            </a:r>
            <a:r>
              <a:rPr lang="cs-CZ" dirty="0"/>
              <a:t> </a:t>
            </a:r>
            <a:r>
              <a:rPr lang="cs-CZ" dirty="0" err="1"/>
              <a:t>rugged</a:t>
            </a:r>
            <a:r>
              <a:rPr lang="cs-CZ" dirty="0"/>
              <a:t> </a:t>
            </a:r>
            <a:r>
              <a:rPr lang="cs-CZ" dirty="0" err="1"/>
              <a:t>towering</a:t>
            </a:r>
            <a:r>
              <a:rPr lang="cs-CZ" dirty="0"/>
              <a:t> </a:t>
            </a:r>
            <a:r>
              <a:rPr lang="cs-CZ" dirty="0" err="1"/>
              <a:t>mountain-ranges</a:t>
            </a:r>
            <a:r>
              <a:rPr lang="cs-CZ" dirty="0"/>
              <a:t> </a:t>
            </a:r>
            <a:r>
              <a:rPr lang="cs-CZ" dirty="0" err="1"/>
              <a:t>like</a:t>
            </a:r>
            <a:r>
              <a:rPr lang="cs-CZ" dirty="0"/>
              <a:t> </a:t>
            </a:r>
            <a:r>
              <a:rPr lang="cs-CZ" dirty="0" err="1"/>
              <a:t>the</a:t>
            </a:r>
            <a:r>
              <a:rPr lang="cs-CZ" dirty="0"/>
              <a:t> </a:t>
            </a:r>
            <a:r>
              <a:rPr lang="cs-CZ" dirty="0" err="1"/>
              <a:t>islands</a:t>
            </a:r>
            <a:r>
              <a:rPr lang="cs-CZ" dirty="0"/>
              <a:t> </a:t>
            </a:r>
            <a:r>
              <a:rPr lang="cs-CZ" dirty="0" err="1"/>
              <a:t>of</a:t>
            </a:r>
            <a:r>
              <a:rPr lang="cs-CZ" dirty="0"/>
              <a:t> </a:t>
            </a:r>
            <a:r>
              <a:rPr lang="cs-CZ" dirty="0" err="1"/>
              <a:t>Cuba</a:t>
            </a:r>
            <a:r>
              <a:rPr lang="cs-CZ" dirty="0"/>
              <a:t>, </a:t>
            </a:r>
            <a:r>
              <a:rPr lang="cs-CZ" dirty="0" err="1"/>
              <a:t>Hispaniola</a:t>
            </a:r>
            <a:r>
              <a:rPr lang="cs-CZ" dirty="0"/>
              <a:t>, </a:t>
            </a:r>
            <a:r>
              <a:rPr lang="cs-CZ" dirty="0" err="1"/>
              <a:t>Puerto</a:t>
            </a:r>
            <a:r>
              <a:rPr lang="cs-CZ" dirty="0"/>
              <a:t> </a:t>
            </a:r>
            <a:r>
              <a:rPr lang="cs-CZ" dirty="0" err="1"/>
              <a:t>Rico</a:t>
            </a:r>
            <a:r>
              <a:rPr lang="cs-CZ" dirty="0"/>
              <a:t>, </a:t>
            </a:r>
            <a:r>
              <a:rPr lang="cs-CZ" dirty="0" err="1"/>
              <a:t>Jamaica</a:t>
            </a:r>
            <a:r>
              <a:rPr lang="cs-CZ" dirty="0"/>
              <a:t>, </a:t>
            </a:r>
            <a:r>
              <a:rPr lang="cs-CZ" dirty="0" err="1"/>
              <a:t>Dominica</a:t>
            </a:r>
            <a:r>
              <a:rPr lang="cs-CZ" dirty="0"/>
              <a:t>, Montserrat, </a:t>
            </a:r>
            <a:r>
              <a:rPr lang="cs-CZ" dirty="0" err="1"/>
              <a:t>Saba</a:t>
            </a:r>
            <a:r>
              <a:rPr lang="cs-CZ" dirty="0"/>
              <a:t>, Saint </a:t>
            </a:r>
            <a:r>
              <a:rPr lang="cs-CZ" dirty="0" err="1"/>
              <a:t>Eustatius</a:t>
            </a:r>
            <a:r>
              <a:rPr lang="cs-CZ" dirty="0"/>
              <a:t>, Saint </a:t>
            </a:r>
            <a:r>
              <a:rPr lang="cs-CZ" dirty="0" err="1"/>
              <a:t>Kitts</a:t>
            </a:r>
            <a:r>
              <a:rPr lang="cs-CZ" dirty="0"/>
              <a:t>, Saint Lucia, Saint Thomas, Saint John, </a:t>
            </a:r>
            <a:r>
              <a:rPr lang="cs-CZ" dirty="0" err="1"/>
              <a:t>Tortola</a:t>
            </a:r>
            <a:r>
              <a:rPr lang="cs-CZ" dirty="0"/>
              <a:t>, Grenada, Saint Vincent, Guadeloupe, </a:t>
            </a:r>
            <a:r>
              <a:rPr lang="cs-CZ" dirty="0" err="1"/>
              <a:t>Martinique</a:t>
            </a:r>
            <a:r>
              <a:rPr lang="cs-CZ" dirty="0"/>
              <a:t>…</a:t>
            </a:r>
            <a:endParaRPr lang="en-US" dirty="0"/>
          </a:p>
        </p:txBody>
      </p:sp>
    </p:spTree>
    <p:extLst>
      <p:ext uri="{BB962C8B-B14F-4D97-AF65-F5344CB8AC3E}">
        <p14:creationId xmlns:p14="http://schemas.microsoft.com/office/powerpoint/2010/main" val="41505747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Caribbean</a:t>
            </a:r>
            <a:r>
              <a:rPr lang="cs-CZ" dirty="0"/>
              <a:t> </a:t>
            </a:r>
            <a:r>
              <a:rPr lang="cs-CZ" dirty="0" err="1"/>
              <a:t>islands</a:t>
            </a:r>
            <a:br>
              <a:rPr lang="cs-CZ" dirty="0"/>
            </a:b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cs-CZ" b="1" dirty="0"/>
              <a:t> </a:t>
            </a:r>
            <a:r>
              <a:rPr lang="cs-CZ" b="1" dirty="0" err="1"/>
              <a:t>Bahamas</a:t>
            </a:r>
            <a:r>
              <a:rPr lang="cs-CZ" b="1" dirty="0"/>
              <a:t>, Atlantis </a:t>
            </a:r>
            <a:r>
              <a:rPr lang="cs-CZ" b="1" dirty="0" err="1"/>
              <a:t>Paradise</a:t>
            </a:r>
            <a:r>
              <a:rPr lang="cs-CZ" b="1" dirty="0"/>
              <a:t> Island -</a:t>
            </a:r>
            <a:r>
              <a:rPr lang="en-US" dirty="0"/>
              <a:t>Dominating the skyline on Paradise Island, this splashy, salmon-pink resort evocatively recreates the legend of Atlantis in a luxury hotel, entertainment complex, aquarium, and water park. Guests at the hotel score free entry into the popular 141-acre </a:t>
            </a:r>
            <a:r>
              <a:rPr lang="en-US" dirty="0" err="1"/>
              <a:t>Aquaventure</a:t>
            </a:r>
            <a:r>
              <a:rPr lang="en-US" dirty="0"/>
              <a:t>, a waterscape packed with high-speed slides, more than 20 swimming areas, and a long Lazy River Ride</a:t>
            </a:r>
            <a:r>
              <a:rPr lang="cs-CZ" dirty="0"/>
              <a:t>.</a:t>
            </a:r>
          </a:p>
          <a:p>
            <a:pPr marL="285750" indent="-285750" algn="just">
              <a:buFont typeface="Wingdings" panose="05000000000000000000" pitchFamily="2" charset="2"/>
              <a:buChar char="q"/>
            </a:pPr>
            <a:r>
              <a:rPr lang="cs-CZ" b="1" dirty="0"/>
              <a:t> </a:t>
            </a:r>
            <a:r>
              <a:rPr lang="en-US" dirty="0"/>
              <a:t>One of the most popular cruise ship ports in the Caribbean, </a:t>
            </a:r>
            <a:r>
              <a:rPr lang="en-US" b="1" dirty="0"/>
              <a:t>Nassau</a:t>
            </a:r>
            <a:r>
              <a:rPr lang="cs-CZ" b="1" dirty="0"/>
              <a:t> (</a:t>
            </a:r>
            <a:r>
              <a:rPr lang="cs-CZ" b="1" dirty="0" err="1"/>
              <a:t>Bahamas</a:t>
            </a:r>
            <a:r>
              <a:rPr lang="cs-CZ" b="1" dirty="0"/>
              <a:t>) </a:t>
            </a:r>
            <a:r>
              <a:rPr lang="en-US" dirty="0"/>
              <a:t>still manages to charm visitors despite the crowds of camera-toting tourists. Visitors come here to bask on the white sands of </a:t>
            </a:r>
            <a:r>
              <a:rPr lang="en-US" b="1" dirty="0"/>
              <a:t>Cable Beach</a:t>
            </a:r>
            <a:r>
              <a:rPr lang="en-US" dirty="0"/>
              <a:t>; explore the shops, restaurants, museums, and candy-colored colonial buildings of downtown and </a:t>
            </a:r>
            <a:r>
              <a:rPr lang="en-US" b="1" dirty="0"/>
              <a:t>Bay Street</a:t>
            </a:r>
            <a:r>
              <a:rPr lang="en-US" dirty="0"/>
              <a:t>; and shop for souvenirs at the </a:t>
            </a:r>
            <a:r>
              <a:rPr lang="en-US" b="1" dirty="0"/>
              <a:t>Nassau Straw Market. </a:t>
            </a:r>
            <a:r>
              <a:rPr lang="en-US" dirty="0"/>
              <a:t>A short catamaran ride away from Nassau, animal lovers can cavort with dolphins on a day trip to </a:t>
            </a:r>
            <a:r>
              <a:rPr lang="en-US" b="1" dirty="0"/>
              <a:t>Blue Lagoon Island</a:t>
            </a:r>
            <a:r>
              <a:rPr lang="en-US" dirty="0"/>
              <a:t>, while </a:t>
            </a:r>
            <a:r>
              <a:rPr lang="en-US" b="1" dirty="0" err="1"/>
              <a:t>Ardastra</a:t>
            </a:r>
            <a:r>
              <a:rPr lang="en-US" b="1" dirty="0"/>
              <a:t> Gardens, Zoo, and Conservation Center</a:t>
            </a:r>
            <a:r>
              <a:rPr lang="en-US" dirty="0"/>
              <a:t> also offers a slower pace, with its endangered and threatened species amid four acres of tropical gardens.</a:t>
            </a:r>
            <a:endParaRPr lang="cs-CZ" b="1"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2203231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9990" y="195486"/>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59074" y="555525"/>
            <a:ext cx="5400600" cy="2160240"/>
          </a:xfrm>
          <a:prstGeom prst="rect">
            <a:avLst/>
          </a:prstGeom>
        </p:spPr>
        <p:txBody>
          <a:bodyPr anchor="t">
            <a:normAutofit fontScale="90000"/>
          </a:bodyPr>
          <a:lstStyle/>
          <a:p>
            <a:r>
              <a:rPr lang="pl-PL" sz="3100" b="1" dirty="0">
                <a:solidFill>
                  <a:schemeClr val="bg1"/>
                </a:solidFill>
                <a:latin typeface="Times New Roman" panose="02020603050405020304" pitchFamily="18" charset="0"/>
                <a:cs typeface="Times New Roman" panose="02020603050405020304" pitchFamily="18" charset="0"/>
              </a:rPr>
              <a:t>9. </a:t>
            </a:r>
            <a:r>
              <a:rPr lang="en-US" sz="3100" b="1" dirty="0">
                <a:solidFill>
                  <a:schemeClr val="bg1"/>
                </a:solidFill>
                <a:latin typeface="Times New Roman" panose="02020603050405020304" pitchFamily="18" charset="0"/>
                <a:cs typeface="Times New Roman" panose="02020603050405020304" pitchFamily="18" charset="0"/>
              </a:rPr>
              <a:t>Tourist attractions in the Americas</a:t>
            </a:r>
            <a:br>
              <a:rPr lang="pl-PL" sz="3100" b="1" dirty="0">
                <a:solidFill>
                  <a:schemeClr val="bg1"/>
                </a:solidFill>
                <a:latin typeface="Times New Roman" panose="02020603050405020304" pitchFamily="18" charset="0"/>
                <a:cs typeface="Times New Roman" panose="02020603050405020304" pitchFamily="18" charset="0"/>
              </a:rPr>
            </a:br>
            <a:br>
              <a:rPr lang="cs-CZ" sz="31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847257" y="2651800"/>
            <a:ext cx="3032806" cy="11521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dirty="0">
                <a:solidFill>
                  <a:srgbClr val="307871"/>
                </a:solidFill>
                <a:latin typeface="Times New Roman" panose="02020603050405020304" pitchFamily="18" charset="0"/>
                <a:cs typeface="Times New Roman" panose="02020603050405020304" pitchFamily="18" charset="0"/>
              </a:rPr>
              <a:t>Předmět: </a:t>
            </a:r>
          </a:p>
          <a:p>
            <a:pPr algn="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Tourist</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Attractions</a:t>
            </a:r>
            <a:r>
              <a:rPr lang="cs-CZ" altLang="cs-CZ" sz="1800" b="1" dirty="0">
                <a:solidFill>
                  <a:srgbClr val="307871"/>
                </a:solidFill>
                <a:latin typeface="Times New Roman" panose="02020603050405020304" pitchFamily="18" charset="0"/>
                <a:cs typeface="Times New Roman" panose="02020603050405020304" pitchFamily="18" charset="0"/>
              </a:rPr>
              <a:t> in </a:t>
            </a: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Czech Republic and in </a:t>
            </a: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World</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11" name="Nadpis 1"/>
          <p:cNvSpPr txBox="1">
            <a:spLocks/>
          </p:cNvSpPr>
          <p:nvPr/>
        </p:nvSpPr>
        <p:spPr>
          <a:xfrm>
            <a:off x="259990" y="707925"/>
            <a:ext cx="5599684" cy="2160240"/>
          </a:xfrm>
          <a:prstGeom prst="rect">
            <a:avLst/>
          </a:prstGeom>
        </p:spPr>
        <p:txBody>
          <a:bodyPr anchor="t">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br>
              <a:rPr lang="pl-PL" sz="4000" b="1">
                <a:solidFill>
                  <a:schemeClr val="bg1"/>
                </a:solidFill>
                <a:latin typeface="Times New Roman" panose="02020603050405020304" pitchFamily="18" charset="0"/>
                <a:cs typeface="Times New Roman" panose="02020603050405020304" pitchFamily="18" charset="0"/>
              </a:rPr>
            </a:br>
            <a:br>
              <a:rPr lang="pl-PL"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3" name="Obdélník 2"/>
          <p:cNvSpPr/>
          <p:nvPr/>
        </p:nvSpPr>
        <p:spPr>
          <a:xfrm>
            <a:off x="259990" y="4062493"/>
            <a:ext cx="5608154" cy="646331"/>
          </a:xfrm>
          <a:prstGeom prst="rect">
            <a:avLst/>
          </a:prstGeom>
        </p:spPr>
        <p:txBody>
          <a:bodyPr wrap="square">
            <a:spAutoFit/>
          </a:bodyPr>
          <a:lstStyle/>
          <a:p>
            <a:pPr algn="ctr"/>
            <a:r>
              <a:rPr lang="pl-PL" dirty="0">
                <a:solidFill>
                  <a:schemeClr val="bg1"/>
                </a:solidFill>
              </a:rPr>
              <a:t>Tato přednáška byla vytvořena pro projekt„</a:t>
            </a:r>
            <a:r>
              <a:rPr lang="cs-CZ" dirty="0">
                <a:solidFill>
                  <a:schemeClr val="bg1"/>
                </a:solidFill>
              </a:rPr>
              <a:t>Rozvoj vzdělávání na Slezské univerzitě v Opavě“ </a:t>
            </a:r>
            <a:r>
              <a:rPr lang="cs-CZ" dirty="0"/>
              <a:t>Opavě</a:t>
            </a:r>
          </a:p>
        </p:txBody>
      </p:sp>
      <p:sp>
        <p:nvSpPr>
          <p:cNvPr id="12" name="Obdélník 11"/>
          <p:cNvSpPr/>
          <p:nvPr/>
        </p:nvSpPr>
        <p:spPr>
          <a:xfrm>
            <a:off x="259990" y="761114"/>
            <a:ext cx="5608154" cy="646331"/>
          </a:xfrm>
          <a:prstGeom prst="rect">
            <a:avLst/>
          </a:prstGeom>
        </p:spPr>
        <p:txBody>
          <a:bodyPr wrap="square">
            <a:spAutoFit/>
          </a:bodyPr>
          <a:lstStyle/>
          <a:p>
            <a:pPr algn="ctr"/>
            <a:r>
              <a:rPr lang="pl-PL" sz="3600" b="1" dirty="0">
                <a:solidFill>
                  <a:schemeClr val="bg1"/>
                </a:solidFill>
              </a:rPr>
              <a:t>. </a:t>
            </a:r>
            <a:endParaRPr lang="cs-CZ" sz="3600" b="1" dirty="0"/>
          </a:p>
        </p:txBody>
      </p:sp>
      <p:pic>
        <p:nvPicPr>
          <p:cNvPr id="4" name="Obrázek 3"/>
          <p:cNvPicPr>
            <a:picLocks noChangeAspect="1"/>
          </p:cNvPicPr>
          <p:nvPr/>
        </p:nvPicPr>
        <p:blipFill>
          <a:blip r:embed="rId4"/>
          <a:stretch>
            <a:fillRect/>
          </a:stretch>
        </p:blipFill>
        <p:spPr>
          <a:xfrm>
            <a:off x="910694" y="1514157"/>
            <a:ext cx="4285859" cy="2395936"/>
          </a:xfrm>
          <a:prstGeom prst="rect">
            <a:avLst/>
          </a:prstGeom>
        </p:spPr>
      </p:pic>
    </p:spTree>
    <p:extLst>
      <p:ext uri="{BB962C8B-B14F-4D97-AF65-F5344CB8AC3E}">
        <p14:creationId xmlns:p14="http://schemas.microsoft.com/office/powerpoint/2010/main" val="2806334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Caribbean</a:t>
            </a:r>
            <a:r>
              <a:rPr lang="cs-CZ" dirty="0"/>
              <a:t> </a:t>
            </a:r>
            <a:r>
              <a:rPr lang="cs-CZ" dirty="0" err="1"/>
              <a:t>islands</a:t>
            </a:r>
            <a:br>
              <a:rPr lang="cs-CZ" dirty="0"/>
            </a:b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Pretty </a:t>
            </a:r>
            <a:r>
              <a:rPr lang="en-US" dirty="0" err="1"/>
              <a:t>Harbour</a:t>
            </a:r>
            <a:r>
              <a:rPr lang="en-US" dirty="0"/>
              <a:t> Island, northeast of its big sister, </a:t>
            </a:r>
            <a:r>
              <a:rPr lang="en-US" b="1" dirty="0" err="1"/>
              <a:t>Eleuthera</a:t>
            </a:r>
            <a:r>
              <a:rPr lang="en-US" dirty="0"/>
              <a:t>, is one of the oldest settlements in the Bahamas, as well as the site of the first Bahamian parliament; English Loyalists settled here in the 1700s. Famous for its </a:t>
            </a:r>
            <a:r>
              <a:rPr lang="en-US" b="1" dirty="0"/>
              <a:t>pink sand beaches</a:t>
            </a:r>
            <a:r>
              <a:rPr lang="en-US" dirty="0"/>
              <a:t> and chic resorts, the island, which is affectionately known by the locals as "</a:t>
            </a:r>
            <a:r>
              <a:rPr lang="en-US" dirty="0" err="1"/>
              <a:t>Briland</a:t>
            </a:r>
            <a:r>
              <a:rPr lang="en-US" dirty="0"/>
              <a:t>," has long been a hideaway for the rich and famous. </a:t>
            </a:r>
            <a:endParaRPr lang="cs-CZ" dirty="0"/>
          </a:p>
          <a:p>
            <a:pPr marL="285750" indent="-285750" algn="just">
              <a:buFont typeface="Wingdings" panose="05000000000000000000" pitchFamily="2" charset="2"/>
              <a:buChar char="q"/>
            </a:pPr>
            <a:r>
              <a:rPr lang="en-US" dirty="0"/>
              <a:t>The northernmost of the Bahamian islands, Grand Bahama is a popular destination for package tourists and cruise ships. The capital, Freeport, is the second biggest city in the Bahamas, though Port </a:t>
            </a:r>
            <a:r>
              <a:rPr lang="en-US" dirty="0" err="1"/>
              <a:t>Lucaya</a:t>
            </a:r>
            <a:r>
              <a:rPr lang="en-US" dirty="0"/>
              <a:t> has now replaced it as the tourist hub for shopping, dining, and entertainment. </a:t>
            </a:r>
            <a:r>
              <a:rPr lang="en-US" b="1" dirty="0"/>
              <a:t>Port </a:t>
            </a:r>
            <a:r>
              <a:rPr lang="en-US" b="1" dirty="0" err="1"/>
              <a:t>Lucaya</a:t>
            </a:r>
            <a:r>
              <a:rPr lang="en-US" b="1" dirty="0"/>
              <a:t> Marketplace</a:t>
            </a:r>
            <a:r>
              <a:rPr lang="en-US" dirty="0"/>
              <a:t> sells jewelry and straw goods as well as other souvenirs, and the marina is a social hot spot for tourists and boaters</a:t>
            </a:r>
            <a:r>
              <a:rPr lang="cs-CZ" dirty="0"/>
              <a:t>.</a:t>
            </a:r>
          </a:p>
          <a:p>
            <a:pPr marL="285750" indent="-285750" algn="just">
              <a:buFont typeface="Wingdings" panose="05000000000000000000" pitchFamily="2" charset="2"/>
              <a:buChar char="q"/>
            </a:pPr>
            <a:r>
              <a:rPr lang="en-US" b="1" dirty="0"/>
              <a:t>Andros, </a:t>
            </a:r>
            <a:r>
              <a:rPr lang="en-US" dirty="0"/>
              <a:t>the largest landmass in the Bahamas, has the third largest barrier reef in the world, as well as many freshwater blue holes and underwater caves</a:t>
            </a:r>
            <a:r>
              <a:rPr lang="cs-CZ" dirty="0"/>
              <a:t>. </a:t>
            </a:r>
            <a:r>
              <a:rPr lang="en-US" dirty="0"/>
              <a:t>Fly fishing is big here, and Andros is often called "</a:t>
            </a:r>
            <a:r>
              <a:rPr lang="en-US" b="1" dirty="0"/>
              <a:t>the </a:t>
            </a:r>
            <a:r>
              <a:rPr lang="en-US" b="1" dirty="0" err="1"/>
              <a:t>bonefishing</a:t>
            </a:r>
            <a:r>
              <a:rPr lang="en-US" b="1" dirty="0"/>
              <a:t> capital of the world</a:t>
            </a:r>
            <a:r>
              <a:rPr lang="en-US" dirty="0"/>
              <a:t>.</a:t>
            </a:r>
            <a:endParaRPr lang="cs-CZ"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5105263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Caribbean</a:t>
            </a:r>
            <a:r>
              <a:rPr lang="cs-CZ" dirty="0"/>
              <a:t> </a:t>
            </a:r>
            <a:r>
              <a:rPr lang="cs-CZ" dirty="0" err="1"/>
              <a:t>islands</a:t>
            </a:r>
            <a:br>
              <a:rPr lang="cs-CZ" dirty="0"/>
            </a:b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cs-CZ" b="1" dirty="0" err="1"/>
              <a:t>Old</a:t>
            </a:r>
            <a:r>
              <a:rPr lang="cs-CZ" b="1" dirty="0"/>
              <a:t> Havana (</a:t>
            </a:r>
            <a:r>
              <a:rPr lang="cs-CZ" b="1" dirty="0" err="1"/>
              <a:t>Habana</a:t>
            </a:r>
            <a:r>
              <a:rPr lang="cs-CZ" b="1" dirty="0"/>
              <a:t> </a:t>
            </a:r>
            <a:r>
              <a:rPr lang="cs-CZ" b="1" dirty="0" err="1"/>
              <a:t>Vieja</a:t>
            </a:r>
            <a:r>
              <a:rPr lang="cs-CZ" b="1" dirty="0"/>
              <a:t>), </a:t>
            </a:r>
            <a:r>
              <a:rPr lang="cs-CZ" b="1" dirty="0" err="1"/>
              <a:t>Cuba</a:t>
            </a:r>
            <a:r>
              <a:rPr lang="cs-CZ" b="1" dirty="0"/>
              <a:t> -</a:t>
            </a:r>
            <a:r>
              <a:rPr lang="en-US" dirty="0"/>
              <a:t>A UNESCO world heritage site, Habana </a:t>
            </a:r>
            <a:r>
              <a:rPr lang="en-US" dirty="0" err="1"/>
              <a:t>Vieja</a:t>
            </a:r>
            <a:r>
              <a:rPr lang="en-US" dirty="0"/>
              <a:t> or Old Havana is a well-preserved slice of Cuban history. Strolling around the cobbled streets and gazing up at the grand Baroque and neoclassical buildings, it's easy to imagine what life in Cuba was like 200 years ago. Extensive renovations are now breathing new life into the historic buildings. Major attractions here include the </a:t>
            </a:r>
            <a:r>
              <a:rPr lang="en-US" b="1" dirty="0"/>
              <a:t>Plaza de la </a:t>
            </a:r>
            <a:r>
              <a:rPr lang="en-US" b="1" dirty="0" err="1"/>
              <a:t>Catedral</a:t>
            </a:r>
            <a:r>
              <a:rPr lang="en-US" dirty="0"/>
              <a:t>, home to the Cuban Baroque </a:t>
            </a:r>
            <a:r>
              <a:rPr lang="en-US" b="1" dirty="0" err="1"/>
              <a:t>Catedral</a:t>
            </a:r>
            <a:r>
              <a:rPr lang="en-US" b="1" dirty="0"/>
              <a:t> de San Cristobal; </a:t>
            </a:r>
            <a:r>
              <a:rPr lang="en-US" dirty="0"/>
              <a:t>the legendary restaurant and Hemingway hangout, </a:t>
            </a:r>
            <a:r>
              <a:rPr lang="en-US" b="1" dirty="0" err="1"/>
              <a:t>Bodeguita</a:t>
            </a:r>
            <a:r>
              <a:rPr lang="en-US" b="1" dirty="0"/>
              <a:t> del Medio; </a:t>
            </a:r>
            <a:r>
              <a:rPr lang="en-US" dirty="0"/>
              <a:t>and the military fortress, </a:t>
            </a:r>
            <a:r>
              <a:rPr lang="en-US" b="1" dirty="0"/>
              <a:t>Castillo de la Real </a:t>
            </a:r>
            <a:r>
              <a:rPr lang="en-US" b="1" dirty="0" err="1"/>
              <a:t>Fuerza</a:t>
            </a:r>
            <a:r>
              <a:rPr lang="cs-CZ" b="1" dirty="0"/>
              <a:t>.</a:t>
            </a:r>
          </a:p>
          <a:p>
            <a:pPr marL="285750" indent="-285750" algn="just">
              <a:buFont typeface="Wingdings" panose="05000000000000000000" pitchFamily="2" charset="2"/>
              <a:buChar char="q"/>
            </a:pPr>
            <a:r>
              <a:rPr lang="en-US" b="1" dirty="0" err="1"/>
              <a:t>Varadero</a:t>
            </a:r>
            <a:r>
              <a:rPr lang="en-US" b="1" dirty="0"/>
              <a:t> </a:t>
            </a:r>
            <a:r>
              <a:rPr lang="en-US" dirty="0"/>
              <a:t>is one of Cuba's most famous beach destinations. It stretches along the Peninsula de </a:t>
            </a:r>
            <a:r>
              <a:rPr lang="en-US" dirty="0" err="1"/>
              <a:t>Hicacos</a:t>
            </a:r>
            <a:r>
              <a:rPr lang="en-US" dirty="0"/>
              <a:t>, which juts into the sea off the north coast where a drawbridge connects it to the mainland. More than 50 hotels line this popular palm-fringed strip, and its magnificent white-sand beaches draw visitors from around the world.</a:t>
            </a:r>
            <a:endParaRPr lang="cs-CZ" dirty="0"/>
          </a:p>
          <a:p>
            <a:pPr marL="285750" indent="-285750" algn="just">
              <a:buFont typeface="Wingdings" panose="05000000000000000000" pitchFamily="2" charset="2"/>
              <a:buChar char="q"/>
            </a:pPr>
            <a:r>
              <a:rPr lang="en-US" dirty="0"/>
              <a:t>Exploring the town of </a:t>
            </a:r>
            <a:r>
              <a:rPr lang="en-US" b="1" dirty="0"/>
              <a:t>Trinidad, </a:t>
            </a:r>
            <a:r>
              <a:rPr lang="en-US" dirty="0"/>
              <a:t>a UNESCO World Heritage Site, is like stepping back in time. The beautifully restored buildings and cobblestone streets in the city center imbue a quaint colonial feel.</a:t>
            </a:r>
            <a:endParaRPr lang="cs-CZ" b="1"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27145902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Caribbean</a:t>
            </a:r>
            <a:r>
              <a:rPr lang="cs-CZ" dirty="0"/>
              <a:t> </a:t>
            </a:r>
            <a:r>
              <a:rPr lang="cs-CZ" dirty="0" err="1"/>
              <a:t>islands</a:t>
            </a:r>
            <a:br>
              <a:rPr lang="cs-CZ" dirty="0"/>
            </a:b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Day trips from </a:t>
            </a:r>
            <a:r>
              <a:rPr lang="en-US" b="1" dirty="0" err="1"/>
              <a:t>Guardalavaca</a:t>
            </a:r>
            <a:r>
              <a:rPr lang="en-US" dirty="0"/>
              <a:t> include jungle adventures, sailing trips, and tours of </a:t>
            </a:r>
            <a:r>
              <a:rPr lang="en-US" b="1" dirty="0"/>
              <a:t>Santiago de Cuba</a:t>
            </a:r>
            <a:r>
              <a:rPr lang="en-US" dirty="0"/>
              <a:t>. West of </a:t>
            </a:r>
            <a:r>
              <a:rPr lang="en-US" dirty="0" err="1"/>
              <a:t>Guardalavaca</a:t>
            </a:r>
            <a:r>
              <a:rPr lang="en-US" dirty="0"/>
              <a:t>, </a:t>
            </a:r>
            <a:r>
              <a:rPr lang="en-US" b="1" dirty="0"/>
              <a:t>Bahia de Naranjo</a:t>
            </a:r>
            <a:r>
              <a:rPr lang="en-US" dirty="0"/>
              <a:t> encompasses a large slice of coast and three islands, including </a:t>
            </a:r>
            <a:r>
              <a:rPr lang="en-US" b="1" dirty="0" err="1"/>
              <a:t>Cayo</a:t>
            </a:r>
            <a:r>
              <a:rPr lang="en-US" b="1" dirty="0"/>
              <a:t> Naranjo</a:t>
            </a:r>
            <a:r>
              <a:rPr lang="en-US" dirty="0"/>
              <a:t> with the popular </a:t>
            </a:r>
            <a:r>
              <a:rPr lang="en-US" b="1" dirty="0" err="1"/>
              <a:t>Dolphinarium</a:t>
            </a:r>
            <a:r>
              <a:rPr lang="en-US" dirty="0"/>
              <a:t> offering close-up encounters with these gregarious creatures. </a:t>
            </a:r>
            <a:endParaRPr lang="cs-CZ" dirty="0"/>
          </a:p>
          <a:p>
            <a:pPr marL="285750" indent="-285750" algn="just">
              <a:buFont typeface="Wingdings" panose="05000000000000000000" pitchFamily="2" charset="2"/>
              <a:buChar char="q"/>
            </a:pPr>
            <a:r>
              <a:rPr lang="en-US" dirty="0"/>
              <a:t>In a country known for its beautiful beaches, Playa Paraíso (Paradise Beach), on the island of </a:t>
            </a:r>
            <a:r>
              <a:rPr lang="en-US" dirty="0" err="1"/>
              <a:t>Cayo</a:t>
            </a:r>
            <a:r>
              <a:rPr lang="en-US" dirty="0"/>
              <a:t> Largo del Sur, is one of Cuba's best. This sublime strand of powdery white sand and baby blue sea skirts the sheltered western edge of the island and merges with the equally ravishing </a:t>
            </a:r>
            <a:r>
              <a:rPr lang="en-US" b="1" dirty="0"/>
              <a:t>Playa Sirena.</a:t>
            </a:r>
            <a:r>
              <a:rPr lang="en-US" dirty="0"/>
              <a:t> The island of </a:t>
            </a:r>
            <a:r>
              <a:rPr lang="en-US" b="1" dirty="0" err="1"/>
              <a:t>Cayo</a:t>
            </a:r>
            <a:r>
              <a:rPr lang="en-US" b="1" dirty="0"/>
              <a:t> Largo del Sur</a:t>
            </a:r>
            <a:r>
              <a:rPr lang="en-US" dirty="0"/>
              <a:t> is truly a sun seekers' destination with a typically dry, sunny climate and few tourist attractions besides beautiful beaches and many hotels and resorts.</a:t>
            </a:r>
            <a:endParaRPr lang="cs-CZ" dirty="0"/>
          </a:p>
          <a:p>
            <a:pPr marL="285750" indent="-285750" algn="just">
              <a:buFont typeface="Wingdings" panose="05000000000000000000" pitchFamily="2" charset="2"/>
              <a:buChar char="q"/>
            </a:pPr>
            <a:r>
              <a:rPr lang="en-US" dirty="0"/>
              <a:t>When beach towns and resorts all start to seem the same, Santa Clara, in the province of Villa Clara, will add some depth to a Cuban itinerary. Rich in cultural attractions, Santa Clara is a vibrant university town and the famous site of the last guerrilla battle led by </a:t>
            </a:r>
            <a:r>
              <a:rPr lang="en-US" b="1" dirty="0" err="1"/>
              <a:t>Che</a:t>
            </a:r>
            <a:r>
              <a:rPr lang="en-US" b="1" dirty="0"/>
              <a:t> Guevara</a:t>
            </a:r>
            <a:r>
              <a:rPr lang="en-US" dirty="0"/>
              <a:t> in 1958. </a:t>
            </a:r>
          </a:p>
        </p:txBody>
      </p:sp>
    </p:spTree>
    <p:extLst>
      <p:ext uri="{BB962C8B-B14F-4D97-AF65-F5344CB8AC3E}">
        <p14:creationId xmlns:p14="http://schemas.microsoft.com/office/powerpoint/2010/main" val="1346854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Caribbean</a:t>
            </a:r>
            <a:r>
              <a:rPr lang="cs-CZ" dirty="0"/>
              <a:t> </a:t>
            </a:r>
            <a:r>
              <a:rPr lang="cs-CZ" dirty="0" err="1"/>
              <a:t>islands</a:t>
            </a:r>
            <a:br>
              <a:rPr lang="cs-CZ" dirty="0"/>
            </a:b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A UNESCO World Heritage Site, </a:t>
            </a:r>
            <a:r>
              <a:rPr lang="en-US" b="1" dirty="0"/>
              <a:t>Castillo del Morro</a:t>
            </a:r>
            <a:r>
              <a:rPr lang="en-US" dirty="0"/>
              <a:t> is one of the best-preserved Spanish fortresses of the 17th century. It stands at the entrance to the Bay of Santiago, about 10 kilometers southwest of </a:t>
            </a:r>
            <a:r>
              <a:rPr lang="en-US" b="1" dirty="0"/>
              <a:t>Santiago de Cuba, </a:t>
            </a:r>
            <a:r>
              <a:rPr lang="en-US" dirty="0"/>
              <a:t>the country's second largest city.</a:t>
            </a:r>
            <a:endParaRPr lang="cs-CZ" dirty="0"/>
          </a:p>
          <a:p>
            <a:pPr marL="285750" indent="-285750" algn="just">
              <a:buFont typeface="Wingdings" panose="05000000000000000000" pitchFamily="2" charset="2"/>
              <a:buChar char="q"/>
            </a:pPr>
            <a:r>
              <a:rPr lang="en-US" dirty="0"/>
              <a:t>A haven for birders and nature lovers, the Peninsula de Zapata is a remote, sparsely populated area of Cuba with diverse landscapes and one of the largest wetlands in the Caribbean. The </a:t>
            </a:r>
            <a:r>
              <a:rPr lang="en-US" dirty="0" err="1"/>
              <a:t>Cienaga</a:t>
            </a:r>
            <a:r>
              <a:rPr lang="en-US" dirty="0"/>
              <a:t> de Zapata, or the Zapata Swamp as it is affectionately known, is a UNESCO Biosphere Reserve, home to approximately 150 different species of birds, including rare bandicoots, </a:t>
            </a:r>
            <a:r>
              <a:rPr lang="en-US" dirty="0" err="1"/>
              <a:t>waterhens</a:t>
            </a:r>
            <a:r>
              <a:rPr lang="en-US" dirty="0"/>
              <a:t>, parrots, and heron. Crocodiles are also common. One part of the peninsula is a designated nature reserve, the </a:t>
            </a:r>
            <a:r>
              <a:rPr lang="en-US" b="1" dirty="0"/>
              <a:t>Gran </a:t>
            </a:r>
            <a:r>
              <a:rPr lang="en-US" b="1" dirty="0" err="1"/>
              <a:t>Parque</a:t>
            </a:r>
            <a:r>
              <a:rPr lang="en-US" b="1" dirty="0"/>
              <a:t> Natural de </a:t>
            </a:r>
            <a:r>
              <a:rPr lang="en-US" b="1" dirty="0" err="1"/>
              <a:t>Montemar</a:t>
            </a:r>
            <a:r>
              <a:rPr lang="en-US" dirty="0"/>
              <a:t>, where visitors can see some of these creatures in their natural habitats.</a:t>
            </a:r>
            <a:endParaRPr lang="cs-CZ" dirty="0"/>
          </a:p>
          <a:p>
            <a:pPr marL="285750" indent="-285750" algn="just">
              <a:buFont typeface="Wingdings" panose="05000000000000000000" pitchFamily="2" charset="2"/>
              <a:buChar char="q"/>
            </a:pPr>
            <a:r>
              <a:rPr lang="es-ES" dirty="0"/>
              <a:t>The </a:t>
            </a:r>
            <a:r>
              <a:rPr lang="es-ES" b="1" dirty="0"/>
              <a:t>Parque Historico Militar </a:t>
            </a:r>
            <a:r>
              <a:rPr lang="es-ES" dirty="0"/>
              <a:t>encompasses two of Havana's famous fortresses: the </a:t>
            </a:r>
            <a:r>
              <a:rPr lang="es-ES" b="1" dirty="0"/>
              <a:t>Castillo de los Tres Reyes del Morro</a:t>
            </a:r>
            <a:r>
              <a:rPr lang="es-ES" dirty="0"/>
              <a:t>, also known as El Morro, and </a:t>
            </a:r>
            <a:r>
              <a:rPr lang="es-ES" b="1" dirty="0"/>
              <a:t>Fortaleza de San Carlos de la Cabana</a:t>
            </a:r>
            <a:r>
              <a:rPr lang="es-ES" dirty="0"/>
              <a:t>.</a:t>
            </a:r>
            <a:endParaRPr lang="en-US" dirty="0"/>
          </a:p>
        </p:txBody>
      </p:sp>
    </p:spTree>
    <p:extLst>
      <p:ext uri="{BB962C8B-B14F-4D97-AF65-F5344CB8AC3E}">
        <p14:creationId xmlns:p14="http://schemas.microsoft.com/office/powerpoint/2010/main" val="1546996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Caribbean</a:t>
            </a:r>
            <a:r>
              <a:rPr lang="cs-CZ" dirty="0"/>
              <a:t> </a:t>
            </a:r>
            <a:r>
              <a:rPr lang="cs-CZ" dirty="0" err="1"/>
              <a:t>islands</a:t>
            </a:r>
            <a:br>
              <a:rPr lang="cs-CZ" dirty="0"/>
            </a:b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a:t>Santo Domingo, in the Dominican Republic</a:t>
            </a:r>
            <a:r>
              <a:rPr lang="cs-CZ" b="1" dirty="0"/>
              <a:t>, </a:t>
            </a:r>
            <a:r>
              <a:rPr lang="cs-CZ" dirty="0" err="1"/>
              <a:t>is</a:t>
            </a:r>
            <a:r>
              <a:rPr lang="en-US" b="1" dirty="0"/>
              <a:t> </a:t>
            </a:r>
            <a:r>
              <a:rPr lang="en-US" dirty="0"/>
              <a:t>the oldest city in the New World, lovingly preserves the jewels of its rich history and culture. Top on the list of the city's treasures is the historic Colonial City (Zona Colonial), a UNESCO World Heritage Site, with cobblestone streets, stunning Spanish Colonial architecture, and excellent restaurants.</a:t>
            </a:r>
            <a:endParaRPr lang="cs-CZ" dirty="0"/>
          </a:p>
          <a:p>
            <a:pPr marL="285750" indent="-285750" algn="just">
              <a:buFont typeface="Wingdings" panose="05000000000000000000" pitchFamily="2" charset="2"/>
              <a:buChar char="q"/>
            </a:pPr>
            <a:r>
              <a:rPr lang="en-US" dirty="0"/>
              <a:t>A UNESCO World Heritage Site, </a:t>
            </a:r>
            <a:r>
              <a:rPr lang="en-US" b="1" dirty="0"/>
              <a:t>Eastern National Park </a:t>
            </a:r>
            <a:r>
              <a:rPr lang="en-US" dirty="0"/>
              <a:t>(</a:t>
            </a:r>
            <a:r>
              <a:rPr lang="en-US" dirty="0" err="1"/>
              <a:t>Parque</a:t>
            </a:r>
            <a:r>
              <a:rPr lang="en-US" dirty="0"/>
              <a:t> Nacional del Este) is a prime habitat for hundreds of species of plants and animals, including 112 species of birds. The reserve also encompasses one of the Caribbean's largest marine parks with an immense coral reef system.</a:t>
            </a:r>
            <a:endParaRPr lang="cs-CZ" dirty="0"/>
          </a:p>
          <a:p>
            <a:pPr marL="285750" indent="-285750" algn="just">
              <a:buFont typeface="Wingdings" panose="05000000000000000000" pitchFamily="2" charset="2"/>
              <a:buChar char="q"/>
            </a:pPr>
            <a:r>
              <a:rPr lang="en-US" b="1" dirty="0"/>
              <a:t>Punta Cana, </a:t>
            </a:r>
            <a:r>
              <a:rPr lang="en-US" dirty="0"/>
              <a:t>on the eastern tip of the Dominican Republic, is one of the most popular tourist areas on the island. Packed with resorts, this large town is known for its beautiful beaches (palm-lined </a:t>
            </a:r>
            <a:r>
              <a:rPr lang="en-US" dirty="0" err="1"/>
              <a:t>Bavaro</a:t>
            </a:r>
            <a:r>
              <a:rPr lang="en-US" dirty="0"/>
              <a:t> is a favorite) and world-class golf courses. </a:t>
            </a:r>
            <a:endParaRPr lang="cs-CZ" dirty="0"/>
          </a:p>
          <a:p>
            <a:pPr marL="285750" indent="-285750" algn="just">
              <a:buFont typeface="Wingdings" panose="05000000000000000000" pitchFamily="2" charset="2"/>
              <a:buChar char="q"/>
            </a:pPr>
            <a:r>
              <a:rPr lang="en-US" dirty="0"/>
              <a:t>Minutes from the center of Puerto Plata, </a:t>
            </a:r>
            <a:r>
              <a:rPr lang="en-US" b="1" dirty="0"/>
              <a:t>Playa </a:t>
            </a:r>
            <a:r>
              <a:rPr lang="en-US" b="1" dirty="0" err="1"/>
              <a:t>Dorada</a:t>
            </a:r>
            <a:r>
              <a:rPr lang="en-US" b="1" dirty="0"/>
              <a:t> </a:t>
            </a:r>
            <a:r>
              <a:rPr lang="en-US" dirty="0"/>
              <a:t>is one of the most popular beach destinations on the Dominican Republic's north coast. This massive resort complex lies on a picturesque stretch of replenished beach dotted with deck chairs and coconut palms.</a:t>
            </a:r>
          </a:p>
        </p:txBody>
      </p:sp>
    </p:spTree>
    <p:extLst>
      <p:ext uri="{BB962C8B-B14F-4D97-AF65-F5344CB8AC3E}">
        <p14:creationId xmlns:p14="http://schemas.microsoft.com/office/powerpoint/2010/main" val="30568349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Caribbean</a:t>
            </a:r>
            <a:r>
              <a:rPr lang="cs-CZ" dirty="0"/>
              <a:t> </a:t>
            </a:r>
            <a:r>
              <a:rPr lang="cs-CZ" dirty="0" err="1"/>
              <a:t>islands</a:t>
            </a:r>
            <a:br>
              <a:rPr lang="cs-CZ" dirty="0"/>
            </a:b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en-US" b="1" dirty="0"/>
              <a:t>La </a:t>
            </a:r>
            <a:r>
              <a:rPr lang="en-US" b="1" dirty="0" err="1"/>
              <a:t>Romana</a:t>
            </a:r>
            <a:r>
              <a:rPr lang="en-US" b="1" dirty="0"/>
              <a:t>, </a:t>
            </a:r>
            <a:r>
              <a:rPr lang="en-US" dirty="0"/>
              <a:t>on the southeast coast of the Dominican Republic, is home to the charming Altos de </a:t>
            </a:r>
            <a:r>
              <a:rPr lang="en-US" dirty="0" err="1"/>
              <a:t>Chavón</a:t>
            </a:r>
            <a:r>
              <a:rPr lang="en-US" dirty="0"/>
              <a:t>, a replica of a 16th century artisans' village and one of the island's best spots to shop for crafts. </a:t>
            </a:r>
            <a:endParaRPr lang="cs-CZ" dirty="0"/>
          </a:p>
          <a:p>
            <a:pPr marL="285750" indent="-285750" algn="just">
              <a:buFont typeface="Wingdings" panose="05000000000000000000" pitchFamily="2" charset="2"/>
              <a:buChar char="q"/>
            </a:pPr>
            <a:r>
              <a:rPr lang="en-US" dirty="0"/>
              <a:t>Also known as Seven Mile Beach, Negril Beach is one of Jamaica's most beautiful stretches of white sand and aqua sea and graces the list of the Caribbean's best beaches. The beach extends from </a:t>
            </a:r>
            <a:r>
              <a:rPr lang="en-US" b="1" dirty="0"/>
              <a:t>Bloody Bay</a:t>
            </a:r>
            <a:r>
              <a:rPr lang="en-US" dirty="0"/>
              <a:t> to </a:t>
            </a:r>
            <a:r>
              <a:rPr lang="en-US" b="1" dirty="0"/>
              <a:t>Long Bay </a:t>
            </a:r>
            <a:r>
              <a:rPr lang="en-US" dirty="0"/>
              <a:t>and the Negril Cliffs south of town.</a:t>
            </a:r>
            <a:endParaRPr lang="cs-CZ" dirty="0"/>
          </a:p>
          <a:p>
            <a:pPr marL="285750" indent="-285750" algn="just">
              <a:buFont typeface="Wingdings" panose="05000000000000000000" pitchFamily="2" charset="2"/>
              <a:buChar char="q"/>
            </a:pPr>
            <a:r>
              <a:rPr lang="cs-CZ" b="1" dirty="0" err="1"/>
              <a:t>Old</a:t>
            </a:r>
            <a:r>
              <a:rPr lang="cs-CZ" b="1" dirty="0"/>
              <a:t> San Juan (San Juan </a:t>
            </a:r>
            <a:r>
              <a:rPr lang="cs-CZ" b="1" dirty="0" err="1"/>
              <a:t>Viejo</a:t>
            </a:r>
            <a:r>
              <a:rPr lang="cs-CZ" b="1" dirty="0"/>
              <a:t>) in </a:t>
            </a:r>
            <a:r>
              <a:rPr lang="cs-CZ" b="1" dirty="0" err="1"/>
              <a:t>in</a:t>
            </a:r>
            <a:r>
              <a:rPr lang="cs-CZ" b="1" dirty="0"/>
              <a:t> </a:t>
            </a:r>
            <a:r>
              <a:rPr lang="cs-CZ" b="1" dirty="0" err="1"/>
              <a:t>Puerto</a:t>
            </a:r>
            <a:r>
              <a:rPr lang="cs-CZ" b="1" dirty="0"/>
              <a:t> </a:t>
            </a:r>
            <a:r>
              <a:rPr lang="cs-CZ" b="1" dirty="0" err="1"/>
              <a:t>Rico</a:t>
            </a:r>
            <a:r>
              <a:rPr lang="cs-CZ" b="1" dirty="0"/>
              <a:t> - </a:t>
            </a:r>
            <a:r>
              <a:rPr lang="en-US" dirty="0"/>
              <a:t>Walking the streets of Old San Juan, with its lovely colonial architecture and imposing forts, is like stepping back into another era but with a number of modern conveniences. The entire area is a UNESCO World Heritage Site, with hundreds of restored 16th- and 17th-century Spanish colonial buildings.</a:t>
            </a:r>
            <a:endParaRPr lang="cs-CZ" dirty="0"/>
          </a:p>
          <a:p>
            <a:pPr marL="285750" indent="-285750" algn="just">
              <a:buFont typeface="Wingdings" panose="05000000000000000000" pitchFamily="2" charset="2"/>
              <a:buChar char="q"/>
            </a:pPr>
            <a:r>
              <a:rPr lang="en-US" b="1" dirty="0"/>
              <a:t>The Arecibo Radio </a:t>
            </a:r>
            <a:r>
              <a:rPr lang="en-US" dirty="0"/>
              <a:t>Telescope features a 20-acre dish set in a sinkhole. Here, astronomers have proved the "music of the stars" (pulsars and quasars), and examined the moon, the earth's ionosphere, and other planets. Scenes from the Jodie Foster film </a:t>
            </a:r>
            <a:r>
              <a:rPr lang="en-US" b="1" dirty="0"/>
              <a:t>Contact, </a:t>
            </a:r>
            <a:r>
              <a:rPr lang="en-US" dirty="0"/>
              <a:t>and others, have been filmed at the observatory.</a:t>
            </a:r>
            <a:endParaRPr lang="cs-CZ" b="1"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17192449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South</a:t>
            </a:r>
            <a:r>
              <a:rPr lang="cs-CZ" dirty="0"/>
              <a:t> America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877985"/>
          </a:xfrm>
          <a:prstGeom prst="rect">
            <a:avLst/>
          </a:prstGeom>
        </p:spPr>
        <p:txBody>
          <a:bodyPr wrap="square">
            <a:spAutoFit/>
          </a:bodyPr>
          <a:lstStyle/>
          <a:p>
            <a:pPr marL="285750" indent="-285750" algn="just">
              <a:buFont typeface="Wingdings" panose="05000000000000000000" pitchFamily="2" charset="2"/>
              <a:buChar char="q"/>
            </a:pPr>
            <a:r>
              <a:rPr lang="en-US" sz="1900" dirty="0"/>
              <a:t>South America became attached to North America only recently (geologically speaking) with the formation of the Isthmus of Panama some 3 million years ago, which resulted in the Great American Interchange. </a:t>
            </a:r>
            <a:endParaRPr lang="cs-CZ" sz="1900" dirty="0"/>
          </a:p>
          <a:p>
            <a:pPr marL="285750" indent="-285750" algn="just">
              <a:buFont typeface="Wingdings" panose="05000000000000000000" pitchFamily="2" charset="2"/>
              <a:buChar char="q"/>
            </a:pPr>
            <a:r>
              <a:rPr lang="en-US" sz="1900" dirty="0"/>
              <a:t>The Andes, likewise a comparatively young and seismically restless mountain range, runs down the western edge of the continent; the land to the east of the northern Andes is largely tropical rain forest, the vast Amazon River basin. The continent also contains drier regions such as eastern Patagonia and the extremely arid Atacama desert.</a:t>
            </a:r>
            <a:endParaRPr lang="cs-CZ" sz="1900" dirty="0"/>
          </a:p>
          <a:p>
            <a:pPr marL="285750" indent="-285750" algn="just">
              <a:buFont typeface="Wingdings" panose="05000000000000000000" pitchFamily="2" charset="2"/>
              <a:buChar char="q"/>
            </a:pPr>
            <a:r>
              <a:rPr lang="en-US" sz="1900" dirty="0"/>
              <a:t>The South American continent also includes various islands, most of which belong to countries on the continent. The Caribbean territories are grouped with North America. The South American nations that border the Caribbean Sea—including Colombia, Venezuela, Guyana, Suriname, and French Guiana—are also known as Caribbean South America</a:t>
            </a:r>
            <a:r>
              <a:rPr lang="cs-CZ" sz="1900" dirty="0"/>
              <a:t>.</a:t>
            </a:r>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23623839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Argentina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The geography of Argentina include 5 major regions, starting with the rain forest areas of the far-northeast along its border with Brazil; the swampy and flat Chaco plain; the fertile (almost treeless) grasslands of the central Pampas; the lengthy plateau of Patagonia that stretches to Tierra del Fuego, and the Andes Mountains along its western border with Chile.</a:t>
            </a:r>
            <a:endParaRPr lang="cs-CZ" dirty="0"/>
          </a:p>
          <a:p>
            <a:pPr marL="285750" indent="-285750" algn="just">
              <a:buFont typeface="Wingdings" panose="05000000000000000000" pitchFamily="2" charset="2"/>
              <a:buChar char="q"/>
            </a:pPr>
            <a:r>
              <a:rPr lang="en-US" dirty="0"/>
              <a:t>The Pampas, one of the largest fertile plains in the world, covers almost one third of Argentina's land area. Bordered by mountains and the Atlantic Ocean, the legendary landscape of Patagonia displays huge forests, sizeable mountains valleys, and many cold-water lakes.</a:t>
            </a:r>
          </a:p>
          <a:p>
            <a:pPr marL="285750" indent="-285750" algn="just">
              <a:buFont typeface="Wingdings" panose="05000000000000000000" pitchFamily="2" charset="2"/>
              <a:buChar char="q"/>
            </a:pPr>
            <a:r>
              <a:rPr lang="en-US" dirty="0"/>
              <a:t>The Andes in Argentina contain advancing glaciers including the </a:t>
            </a:r>
            <a:r>
              <a:rPr lang="en-US" dirty="0" err="1"/>
              <a:t>Perito</a:t>
            </a:r>
            <a:r>
              <a:rPr lang="en-US" dirty="0"/>
              <a:t> Moreno glacier, as well as Cerro Aconcagua, the tallest mountain in South America. </a:t>
            </a:r>
            <a:endParaRPr lang="cs-CZ" dirty="0"/>
          </a:p>
          <a:p>
            <a:pPr marL="285750" indent="-285750" algn="just">
              <a:buFont typeface="Wingdings" panose="05000000000000000000" pitchFamily="2" charset="2"/>
              <a:buChar char="q"/>
            </a:pPr>
            <a:r>
              <a:rPr lang="en-US" dirty="0"/>
              <a:t>Argentina is also home to impressive Iguazu Falls, and over 250 additional waterfalls of size.</a:t>
            </a:r>
          </a:p>
          <a:p>
            <a:pPr marL="285750" indent="-285750" algn="just">
              <a:buFont typeface="Wingdings" panose="05000000000000000000" pitchFamily="2" charset="2"/>
              <a:buChar char="q"/>
            </a:pPr>
            <a:r>
              <a:rPr lang="en-US" dirty="0"/>
              <a:t>Major rivers include the Colorado, Negro, Paraguay, Parana, Salado and Uruguay. The Uruguay and Parana flow together before meeting the Atlantic Ocean, forming the basin of the Rio de la Plata. </a:t>
            </a:r>
          </a:p>
        </p:txBody>
      </p:sp>
    </p:spTree>
    <p:extLst>
      <p:ext uri="{BB962C8B-B14F-4D97-AF65-F5344CB8AC3E}">
        <p14:creationId xmlns:p14="http://schemas.microsoft.com/office/powerpoint/2010/main" val="6622755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Argentina</a:t>
            </a:r>
            <a:br>
              <a:rPr lang="cs-CZ" dirty="0"/>
            </a:b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err="1"/>
              <a:t>Iguazú</a:t>
            </a:r>
            <a:r>
              <a:rPr lang="en-US" b="1" dirty="0"/>
              <a:t> Falls</a:t>
            </a:r>
            <a:r>
              <a:rPr lang="cs-CZ" b="1" dirty="0"/>
              <a:t> </a:t>
            </a:r>
            <a:r>
              <a:rPr lang="cs-CZ" dirty="0"/>
              <a:t>-</a:t>
            </a:r>
            <a:r>
              <a:rPr lang="en-US" dirty="0"/>
              <a:t>The stunning </a:t>
            </a:r>
            <a:r>
              <a:rPr lang="en-US" dirty="0" err="1"/>
              <a:t>Iguazú</a:t>
            </a:r>
            <a:r>
              <a:rPr lang="en-US" dirty="0"/>
              <a:t> Falls lie along Argentina's border with Brazil, with Iguazu National Park on the Argentinian side and Iguaçu National Park on the Brazilian side. Protected as a UNESCO World Heritage Site, these huge waterfalls are undoubtedly one of the most spectacular sights in South America</a:t>
            </a:r>
            <a:r>
              <a:rPr lang="cs-CZ" dirty="0"/>
              <a:t>.</a:t>
            </a:r>
          </a:p>
          <a:p>
            <a:pPr marL="285750" indent="-285750" algn="just">
              <a:buFont typeface="Wingdings" panose="05000000000000000000" pitchFamily="2" charset="2"/>
              <a:buChar char="q"/>
            </a:pPr>
            <a:r>
              <a:rPr lang="cs-CZ" dirty="0"/>
              <a:t> </a:t>
            </a:r>
            <a:r>
              <a:rPr lang="cs-CZ" dirty="0" err="1"/>
              <a:t>Perito</a:t>
            </a:r>
            <a:r>
              <a:rPr lang="cs-CZ" dirty="0"/>
              <a:t> </a:t>
            </a:r>
            <a:r>
              <a:rPr lang="cs-CZ" dirty="0" err="1"/>
              <a:t>Moreno</a:t>
            </a:r>
            <a:r>
              <a:rPr lang="cs-CZ" dirty="0"/>
              <a:t> </a:t>
            </a:r>
            <a:r>
              <a:rPr lang="cs-CZ" dirty="0" err="1"/>
              <a:t>Glacier</a:t>
            </a:r>
            <a:r>
              <a:rPr lang="cs-CZ" dirty="0"/>
              <a:t> - T</a:t>
            </a:r>
            <a:r>
              <a:rPr lang="en-US" dirty="0"/>
              <a:t>he main hub for tourists visiting the UNESCO World Heritage Site of Patagonia's </a:t>
            </a:r>
            <a:r>
              <a:rPr lang="en-US" b="1" dirty="0"/>
              <a:t>Los </a:t>
            </a:r>
            <a:r>
              <a:rPr lang="en-US" b="1" dirty="0" err="1"/>
              <a:t>Glaciares</a:t>
            </a:r>
            <a:r>
              <a:rPr lang="en-US" b="1" dirty="0"/>
              <a:t> National Park</a:t>
            </a:r>
            <a:r>
              <a:rPr lang="en-US" dirty="0"/>
              <a:t>, the small town of </a:t>
            </a:r>
            <a:r>
              <a:rPr lang="en-US" b="1" dirty="0"/>
              <a:t>El Calafate</a:t>
            </a:r>
            <a:r>
              <a:rPr lang="en-US" dirty="0"/>
              <a:t> offers numerous accommodation options and other amenities for visitors</a:t>
            </a:r>
            <a:r>
              <a:rPr lang="cs-CZ" dirty="0"/>
              <a:t>.</a:t>
            </a:r>
          </a:p>
          <a:p>
            <a:pPr marL="285750" indent="-285750" algn="just">
              <a:buFont typeface="Wingdings" panose="05000000000000000000" pitchFamily="2" charset="2"/>
              <a:buChar char="q"/>
            </a:pPr>
            <a:r>
              <a:rPr lang="en-US" dirty="0"/>
              <a:t>One of South America's most attractive cities (also one of the largest), </a:t>
            </a:r>
            <a:r>
              <a:rPr lang="en-US" b="1" dirty="0"/>
              <a:t>Buenos Aires </a:t>
            </a:r>
            <a:r>
              <a:rPr lang="en-US" dirty="0"/>
              <a:t>is often the first glimpse of Argentina most visitors will have before heading off to popular tourist destinations such as Patagonia</a:t>
            </a:r>
            <a:r>
              <a:rPr lang="cs-CZ" dirty="0"/>
              <a:t>. </a:t>
            </a:r>
            <a:r>
              <a:rPr lang="en-US" dirty="0"/>
              <a:t>Of the must-see barrios, be sure to visit </a:t>
            </a:r>
            <a:r>
              <a:rPr lang="en-US" b="1" dirty="0"/>
              <a:t>La Boca</a:t>
            </a:r>
            <a:r>
              <a:rPr lang="en-US" dirty="0"/>
              <a:t>, Buenos Aires' most colorful neighborhood and home to the fun </a:t>
            </a:r>
            <a:r>
              <a:rPr lang="en-US" b="1" dirty="0" err="1"/>
              <a:t>Caminito</a:t>
            </a:r>
            <a:r>
              <a:rPr lang="en-US" b="1" dirty="0"/>
              <a:t> Street Museum</a:t>
            </a:r>
            <a:r>
              <a:rPr lang="en-US" dirty="0"/>
              <a:t>, a splendid pedestrian zone and open-air museum popular for its brightly painted houses, amusing sculptures, and outdoor tango lessons. </a:t>
            </a:r>
            <a:endParaRPr lang="cs-CZ"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16299230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Argentina</a:t>
            </a:r>
            <a:br>
              <a:rPr lang="cs-CZ" dirty="0"/>
            </a:b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 </a:t>
            </a:r>
            <a:r>
              <a:rPr lang="en-US" b="1" dirty="0"/>
              <a:t>Ushuaia: The End of the World</a:t>
            </a:r>
            <a:r>
              <a:rPr lang="cs-CZ" b="1" dirty="0"/>
              <a:t> -</a:t>
            </a:r>
            <a:r>
              <a:rPr lang="en-US" dirty="0"/>
              <a:t>At the southern end of Argentina, </a:t>
            </a:r>
            <a:r>
              <a:rPr lang="en-US" b="1" dirty="0"/>
              <a:t>Patagonia</a:t>
            </a:r>
            <a:r>
              <a:rPr lang="en-US" dirty="0"/>
              <a:t> is famous for its spectacular landscapes: a dramatic mix of the Andes and long stretches of plains and plateaus. Most adventures here start in </a:t>
            </a:r>
            <a:r>
              <a:rPr lang="en-US" b="1" dirty="0"/>
              <a:t>Ushuaia</a:t>
            </a:r>
            <a:r>
              <a:rPr lang="en-US" dirty="0"/>
              <a:t>, the world's southernmost city. Established as a penal colony in the early 20th century and now a popular jumping-off point for trips to Antarctica or around Cape Horn, this town on </a:t>
            </a:r>
            <a:r>
              <a:rPr lang="en-US" b="1" dirty="0"/>
              <a:t>Beagle Channel</a:t>
            </a:r>
            <a:r>
              <a:rPr lang="en-US" dirty="0"/>
              <a:t> is surrounded by a unique landscape of mountains, sea, glaciers, and woods on the edge of the </a:t>
            </a:r>
            <a:r>
              <a:rPr lang="en-US" b="1" dirty="0"/>
              <a:t>Tierra del Fuego National Park,</a:t>
            </a:r>
            <a:r>
              <a:rPr lang="en-US" dirty="0"/>
              <a:t> with its spectacular scenery and diverse flora and fauna. </a:t>
            </a:r>
            <a:endParaRPr lang="cs-CZ" dirty="0"/>
          </a:p>
          <a:p>
            <a:pPr marL="285750" indent="-285750" algn="just">
              <a:buFont typeface="Wingdings" panose="05000000000000000000" pitchFamily="2" charset="2"/>
              <a:buChar char="q"/>
            </a:pPr>
            <a:r>
              <a:rPr lang="cs-CZ" b="1" dirty="0"/>
              <a:t> </a:t>
            </a:r>
            <a:r>
              <a:rPr lang="en-US" dirty="0"/>
              <a:t>Some of the best beaches in South America are in the relatively modern city of </a:t>
            </a:r>
            <a:r>
              <a:rPr lang="en-US" b="1" dirty="0"/>
              <a:t>Mar del Plata, </a:t>
            </a:r>
            <a:r>
              <a:rPr lang="en-US" dirty="0"/>
              <a:t>on the Atlantic coast 400 kilometers from Buenos Aires. Here, the beautiful beaches sprawl for more than eight kilometers, with those nearest Mar del Plata's modern cruise ship port being the </a:t>
            </a:r>
            <a:r>
              <a:rPr lang="en-US" b="1" dirty="0" err="1"/>
              <a:t>Chica</a:t>
            </a:r>
            <a:r>
              <a:rPr lang="en-US" dirty="0"/>
              <a:t> and </a:t>
            </a:r>
            <a:r>
              <a:rPr lang="en-US" b="1" dirty="0"/>
              <a:t>Grande</a:t>
            </a:r>
            <a:r>
              <a:rPr lang="en-US" dirty="0"/>
              <a:t> beaches</a:t>
            </a:r>
            <a:r>
              <a:rPr lang="cs-CZ" dirty="0"/>
              <a:t>.</a:t>
            </a:r>
          </a:p>
          <a:p>
            <a:pPr marL="285750" indent="-285750" algn="just">
              <a:buFont typeface="Wingdings" panose="05000000000000000000" pitchFamily="2" charset="2"/>
              <a:buChar char="q"/>
            </a:pPr>
            <a:r>
              <a:rPr lang="en-US" b="1" dirty="0"/>
              <a:t> </a:t>
            </a:r>
            <a:r>
              <a:rPr lang="en-US" b="1" dirty="0" err="1"/>
              <a:t>Bariloche</a:t>
            </a:r>
            <a:r>
              <a:rPr lang="en-US" b="1" dirty="0"/>
              <a:t> and Argentina's Lake District</a:t>
            </a:r>
            <a:r>
              <a:rPr lang="cs-CZ" b="1" dirty="0"/>
              <a:t> -</a:t>
            </a:r>
            <a:r>
              <a:rPr lang="en-US" dirty="0"/>
              <a:t> The town is probably best known for nearby </a:t>
            </a:r>
            <a:r>
              <a:rPr lang="en-US" b="1" dirty="0"/>
              <a:t>Cerro </a:t>
            </a:r>
            <a:r>
              <a:rPr lang="en-US" b="1" dirty="0" err="1"/>
              <a:t>Catedral</a:t>
            </a:r>
            <a:r>
              <a:rPr lang="en-US" dirty="0"/>
              <a:t>, the tallest of its peaks and a popular ski resort that draws visitors from far and wide. </a:t>
            </a:r>
            <a:endParaRPr lang="en-US" b="1" dirty="0"/>
          </a:p>
        </p:txBody>
      </p:sp>
    </p:spTree>
    <p:extLst>
      <p:ext uri="{BB962C8B-B14F-4D97-AF65-F5344CB8AC3E}">
        <p14:creationId xmlns:p14="http://schemas.microsoft.com/office/powerpoint/2010/main" val="144572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North</a:t>
            </a:r>
            <a:r>
              <a:rPr lang="cs-CZ" dirty="0"/>
              <a:t> America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North America is the third largest continent, and is also a portion of the second largest supercontinent if North and South America are combined into the Americas and Africa, Europe, and Asia are considered to be part of one supercontinent called Afro-Eurasia.</a:t>
            </a:r>
            <a:endParaRPr lang="cs-CZ" dirty="0"/>
          </a:p>
          <a:p>
            <a:pPr marL="285750" indent="-285750" algn="just">
              <a:buFont typeface="Wingdings" panose="05000000000000000000" pitchFamily="2" charset="2"/>
              <a:buChar char="q"/>
            </a:pPr>
            <a:r>
              <a:rPr lang="cs-CZ" dirty="0"/>
              <a:t>T</a:t>
            </a:r>
            <a:r>
              <a:rPr lang="en-US" dirty="0"/>
              <a:t>he northernmost of the two continents of the Western Hemisphere is bounded by the Pacific Ocean on the west; the Atlantic Ocean on the east; the Caribbean Sea, Atlantic and Pacific oceans, and South America on the south; and the Arctic Ocean on the north.</a:t>
            </a:r>
            <a:endParaRPr lang="cs-CZ" dirty="0"/>
          </a:p>
          <a:p>
            <a:pPr marL="285750" indent="-285750" algn="just">
              <a:buFont typeface="Wingdings" panose="05000000000000000000" pitchFamily="2" charset="2"/>
              <a:buChar char="q"/>
            </a:pPr>
            <a:r>
              <a:rPr lang="en-US" dirty="0"/>
              <a:t>The northern half of North America is sparsely populated and covered mostly by Canada, except for the northeastern portion, which is occupied by Greenland, and the northwestern portion, which is occupied by Alaska, the largest state of the U.S. The central and southern portions of the continent are represented by the United States, Mexico, and numerous smaller states primarily in Central America and in the Caribbean.</a:t>
            </a:r>
            <a:endParaRPr lang="cs-CZ" dirty="0"/>
          </a:p>
          <a:p>
            <a:pPr marL="285750" indent="-285750" algn="just">
              <a:buFont typeface="Wingdings" panose="05000000000000000000" pitchFamily="2" charset="2"/>
              <a:buChar char="q"/>
            </a:pPr>
            <a:r>
              <a:rPr lang="en-US" dirty="0"/>
              <a:t>Natural features of North America include the northern portion of the American Cordillera, represented by the geologically new Rocky Mountains in the west; and the considerably older Appalachian Mountains to the east</a:t>
            </a:r>
            <a:r>
              <a:rPr lang="en-US"/>
              <a:t>. </a:t>
            </a:r>
            <a:endParaRPr lang="en-US" dirty="0"/>
          </a:p>
        </p:txBody>
      </p:sp>
    </p:spTree>
    <p:extLst>
      <p:ext uri="{BB962C8B-B14F-4D97-AF65-F5344CB8AC3E}">
        <p14:creationId xmlns:p14="http://schemas.microsoft.com/office/powerpoint/2010/main" val="34094552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Brazil</a:t>
            </a: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Brazil is divided into five primary geographic areas: the northern Guiana Highlands; Brazilian Highlands (or plateau) central and east; the massive Amazon River Basin; Pantanal wetland areas of the southwest, and the Southern Highlands - to the west and south of Curitiba. </a:t>
            </a:r>
            <a:endParaRPr lang="cs-CZ" dirty="0"/>
          </a:p>
          <a:p>
            <a:pPr marL="285750" indent="-285750" algn="just">
              <a:buFont typeface="Wingdings" panose="05000000000000000000" pitchFamily="2" charset="2"/>
              <a:buChar char="q"/>
            </a:pPr>
            <a:r>
              <a:rPr lang="en-US" dirty="0"/>
              <a:t>The Brazilian Highlands are covered by low mountain ranges and forested river valleys. From Rio de Janeiro - north to Fortaleza, a series of higher mountain ranges form a natural barrier between the Atlantic Ocean and the country's interior.</a:t>
            </a:r>
          </a:p>
          <a:p>
            <a:pPr marL="285750" indent="-285750" algn="just">
              <a:buFont typeface="Wingdings" panose="05000000000000000000" pitchFamily="2" charset="2"/>
              <a:buChar char="q"/>
            </a:pPr>
            <a:r>
              <a:rPr lang="en-US" dirty="0"/>
              <a:t>The Pantanal is the world's largest freshwater wetland, a seasonally flooded plain fed by the tributaries of many rivers. For size comparison, it's almost 10 times the size of the Florida Everglades. </a:t>
            </a:r>
            <a:endParaRPr lang="cs-CZ" dirty="0"/>
          </a:p>
          <a:p>
            <a:pPr marL="285750" indent="-285750" algn="just">
              <a:buFont typeface="Wingdings" panose="05000000000000000000" pitchFamily="2" charset="2"/>
              <a:buChar char="q"/>
            </a:pPr>
            <a:r>
              <a:rPr lang="en-US" dirty="0"/>
              <a:t>The Amazon is the world's largest tropical rain forest. It's drained by the huge Amazon River, and more than 200 of its tributaries - with more than a dozen of those tributaries being on (The Longest Rivers of the World) list. The Sao Francisco is the longest river completely within Brazil's borders. </a:t>
            </a:r>
          </a:p>
        </p:txBody>
      </p:sp>
    </p:spTree>
    <p:extLst>
      <p:ext uri="{BB962C8B-B14F-4D97-AF65-F5344CB8AC3E}">
        <p14:creationId xmlns:p14="http://schemas.microsoft.com/office/powerpoint/2010/main" val="9376550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Brazil</a:t>
            </a:r>
            <a:br>
              <a:rPr lang="cs-CZ" dirty="0"/>
            </a:b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pt-BR" b="1" dirty="0"/>
              <a:t> Sugar Loaf, Rio de Janeiro</a:t>
            </a:r>
            <a:r>
              <a:rPr lang="cs-CZ" b="1" dirty="0"/>
              <a:t>-</a:t>
            </a:r>
            <a:r>
              <a:rPr lang="en-US" dirty="0"/>
              <a:t>The easily recognized emblem of Rio de Janeiro, the rounded rock peak of Sugar Loaf juts out of a tree-covered promontory, rising 394 meters above the beaches and city. </a:t>
            </a:r>
            <a:endParaRPr lang="cs-CZ" dirty="0"/>
          </a:p>
          <a:p>
            <a:pPr marL="285750" indent="-285750" algn="just">
              <a:buFont typeface="Wingdings" panose="05000000000000000000" pitchFamily="2" charset="2"/>
              <a:buChar char="q"/>
            </a:pPr>
            <a:r>
              <a:rPr lang="cs-CZ" b="1" dirty="0"/>
              <a:t> </a:t>
            </a:r>
            <a:r>
              <a:rPr lang="en-US" dirty="0"/>
              <a:t>With arms outstretched 28 meters, as if to encompass all of humanity, the colossal Art Deco statue of Christ, called </a:t>
            </a:r>
            <a:r>
              <a:rPr lang="en-US" b="1" dirty="0"/>
              <a:t>Cristo </a:t>
            </a:r>
            <a:r>
              <a:rPr lang="en-US" b="1" dirty="0" err="1"/>
              <a:t>Redentor</a:t>
            </a:r>
            <a:r>
              <a:rPr lang="en-US" b="1" dirty="0"/>
              <a:t> </a:t>
            </a:r>
            <a:r>
              <a:rPr lang="en-US" dirty="0"/>
              <a:t>(Christ the Redeemer), gazes out over Rio de Janeiro and the bay from the summit of Corcovado. The 709-meter height on which it stands is part of the </a:t>
            </a:r>
            <a:r>
              <a:rPr lang="en-US" b="1" dirty="0" err="1"/>
              <a:t>Tijuca</a:t>
            </a:r>
            <a:r>
              <a:rPr lang="en-US" b="1" dirty="0"/>
              <a:t> National Park</a:t>
            </a:r>
            <a:r>
              <a:rPr lang="en-US" dirty="0"/>
              <a:t>, and a rack railway climbs 3.5 kilometers to its top, where a broad plaza surrounds the statue.</a:t>
            </a:r>
            <a:endParaRPr lang="cs-CZ" dirty="0"/>
          </a:p>
          <a:p>
            <a:pPr marL="285750" indent="-285750" algn="just">
              <a:buFont typeface="Wingdings" panose="05000000000000000000" pitchFamily="2" charset="2"/>
              <a:buChar char="q"/>
            </a:pPr>
            <a:r>
              <a:rPr lang="en-US" dirty="0"/>
              <a:t>Few shows match Rio's pre-Lenten </a:t>
            </a:r>
            <a:r>
              <a:rPr lang="en-US" b="1" dirty="0" err="1"/>
              <a:t>Carnaval</a:t>
            </a:r>
            <a:r>
              <a:rPr lang="en-US" b="1" dirty="0"/>
              <a:t> (Carnival) </a:t>
            </a:r>
            <a:r>
              <a:rPr lang="en-US" dirty="0"/>
              <a:t>extravaganza for color, sound, action, and exuberance. Make no mistake, this is not just another rowdy street party, but a carefully staged showpiece, where spectators can watch the parades of competing samba dancers from a purpose-built stadium designed by none other than Brazil's best-known architect, Oscar Niemeyer.</a:t>
            </a:r>
            <a:endParaRPr lang="en-US" b="1" dirty="0"/>
          </a:p>
        </p:txBody>
      </p:sp>
    </p:spTree>
    <p:extLst>
      <p:ext uri="{BB962C8B-B14F-4D97-AF65-F5344CB8AC3E}">
        <p14:creationId xmlns:p14="http://schemas.microsoft.com/office/powerpoint/2010/main" val="29025585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Brazil</a:t>
            </a:r>
            <a:br>
              <a:rPr lang="cs-CZ" dirty="0"/>
            </a:b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pt-BR" b="1" dirty="0"/>
              <a:t> </a:t>
            </a:r>
            <a:r>
              <a:rPr lang="en-US" dirty="0"/>
              <a:t>At the point where Brazil, Paraguay, and Argentina meet, the </a:t>
            </a:r>
            <a:r>
              <a:rPr lang="en-US" b="1" dirty="0"/>
              <a:t>Iguaçu river </a:t>
            </a:r>
            <a:r>
              <a:rPr lang="en-US" dirty="0"/>
              <a:t>drops spectacularly in a semicircle of 247 </a:t>
            </a:r>
            <a:r>
              <a:rPr lang="en-US" b="1" dirty="0"/>
              <a:t>waterfalls</a:t>
            </a:r>
            <a:r>
              <a:rPr lang="en-US" dirty="0"/>
              <a:t> that thunder down into the gorge below. Just above the falls, the river is constricted to one-fourth of its usual width, making the force of the water even stronger. The falls are protected by the UNESCO-acclaimed </a:t>
            </a:r>
            <a:r>
              <a:rPr lang="en-US" b="1" dirty="0"/>
              <a:t>Iguaçu National Park</a:t>
            </a:r>
            <a:r>
              <a:rPr lang="en-US" dirty="0"/>
              <a:t>, where subtropical rain forests are the home to more than 1,000 species of birds and mammals, including deer, otters, ocelots, and capybaras.</a:t>
            </a:r>
            <a:endParaRPr lang="cs-CZ" dirty="0"/>
          </a:p>
          <a:p>
            <a:pPr marL="285750" indent="-285750" algn="just">
              <a:buFont typeface="Wingdings" panose="05000000000000000000" pitchFamily="2" charset="2"/>
              <a:buChar char="q"/>
            </a:pPr>
            <a:r>
              <a:rPr lang="en-US" dirty="0"/>
              <a:t>Downtown Rio's most fashionable and famous section follows </a:t>
            </a:r>
            <a:r>
              <a:rPr lang="en-US" dirty="0" err="1"/>
              <a:t>Avenida</a:t>
            </a:r>
            <a:r>
              <a:rPr lang="en-US" dirty="0"/>
              <a:t> </a:t>
            </a:r>
            <a:r>
              <a:rPr lang="en-US" dirty="0" err="1"/>
              <a:t>Nossa</a:t>
            </a:r>
            <a:r>
              <a:rPr lang="en-US" dirty="0"/>
              <a:t> </a:t>
            </a:r>
            <a:r>
              <a:rPr lang="en-US" dirty="0" err="1"/>
              <a:t>Senhora</a:t>
            </a:r>
            <a:r>
              <a:rPr lang="en-US" dirty="0"/>
              <a:t> de </a:t>
            </a:r>
            <a:r>
              <a:rPr lang="en-US" b="1" dirty="0"/>
              <a:t>Copacabana</a:t>
            </a:r>
            <a:r>
              <a:rPr lang="en-US" dirty="0"/>
              <a:t> and is bordered all along one side by four kilometers of white sand and breaking surf. The beach is separated from the buildings and traffic by a broad promenade paved in black and white mosaic in an undulating pattern reminiscent of streets in Lisbon, Portugal.</a:t>
            </a:r>
            <a:endParaRPr lang="cs-CZ" dirty="0"/>
          </a:p>
          <a:p>
            <a:pPr marL="285750" indent="-285750" algn="just">
              <a:buFont typeface="Wingdings" panose="05000000000000000000" pitchFamily="2" charset="2"/>
              <a:buChar char="q"/>
            </a:pPr>
            <a:r>
              <a:rPr lang="cs-CZ" b="1" dirty="0"/>
              <a:t>Amazon </a:t>
            </a:r>
            <a:r>
              <a:rPr lang="cs-CZ" b="1" dirty="0" err="1"/>
              <a:t>Rain</a:t>
            </a:r>
            <a:r>
              <a:rPr lang="cs-CZ" b="1" dirty="0"/>
              <a:t> </a:t>
            </a:r>
            <a:r>
              <a:rPr lang="cs-CZ" b="1" dirty="0" err="1"/>
              <a:t>Forests</a:t>
            </a:r>
            <a:r>
              <a:rPr lang="cs-CZ" b="1" dirty="0"/>
              <a:t> - </a:t>
            </a:r>
            <a:r>
              <a:rPr lang="en-US" dirty="0"/>
              <a:t>About 20 kilometers southeast of Manaus, the dark Rio Negro waters meet the light muddy water of the Rio </a:t>
            </a:r>
            <a:r>
              <a:rPr lang="en-US" dirty="0" err="1"/>
              <a:t>Solimões</a:t>
            </a:r>
            <a:r>
              <a:rPr lang="en-US" dirty="0"/>
              <a:t>, flowing side by side for about six kilometers before mixing as the Amazon</a:t>
            </a:r>
            <a:r>
              <a:rPr lang="cs-CZ" dirty="0"/>
              <a:t>.</a:t>
            </a:r>
            <a:endParaRPr lang="cs-CZ" b="1" dirty="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23999395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Brazil</a:t>
            </a:r>
            <a:br>
              <a:rPr lang="cs-CZ" dirty="0"/>
            </a:b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pt-BR" b="1" dirty="0"/>
              <a:t>Brasília's Modernist Architecture</a:t>
            </a:r>
            <a:r>
              <a:rPr lang="cs-CZ" b="1" dirty="0"/>
              <a:t> -</a:t>
            </a:r>
            <a:r>
              <a:rPr lang="en-US" dirty="0"/>
              <a:t>Brazil's new city of Brasília was carved out of the wilderness and completed in less than three years to replace Rio de Janeiro as the country's capital in 1960. The ambitious plan by </a:t>
            </a:r>
            <a:r>
              <a:rPr lang="en-US" dirty="0" err="1"/>
              <a:t>Lúcio</a:t>
            </a:r>
            <a:r>
              <a:rPr lang="en-US" dirty="0"/>
              <a:t> Costa and Oscar Niemeyer became a showpiece of city planning and avant-garde architecture, and it remains today as one of the world's few cities that represent a completed plan and a single architectural concept.</a:t>
            </a:r>
            <a:r>
              <a:rPr lang="cs-CZ" dirty="0"/>
              <a:t> </a:t>
            </a:r>
            <a:r>
              <a:rPr lang="pt-BR" dirty="0"/>
              <a:t> </a:t>
            </a:r>
            <a:endParaRPr lang="cs-CZ" dirty="0"/>
          </a:p>
          <a:p>
            <a:pPr marL="285750" indent="-285750" algn="just">
              <a:buFont typeface="Wingdings" panose="05000000000000000000" pitchFamily="2" charset="2"/>
              <a:buChar char="q"/>
            </a:pPr>
            <a:r>
              <a:rPr lang="en-US" b="1" dirty="0"/>
              <a:t>Salvador's </a:t>
            </a:r>
            <a:r>
              <a:rPr lang="en-US" b="1" dirty="0" err="1"/>
              <a:t>Pelourinho</a:t>
            </a:r>
            <a:r>
              <a:rPr lang="cs-CZ" b="1" dirty="0"/>
              <a:t> - </a:t>
            </a:r>
            <a:r>
              <a:rPr lang="en-US" dirty="0"/>
              <a:t>The </a:t>
            </a:r>
            <a:r>
              <a:rPr lang="en-US" dirty="0" err="1"/>
              <a:t>Cidade</a:t>
            </a:r>
            <a:r>
              <a:rPr lang="en-US" dirty="0"/>
              <a:t> Alta (Upper Town) of Brazil's former colonial capital has been named a UNESCO World Heritage site for its exceptional collection of 17th- and 18th-century colonial buildings, the finest such ensemble in South America. Called the </a:t>
            </a:r>
            <a:r>
              <a:rPr lang="en-US" dirty="0" err="1"/>
              <a:t>Pelourinho</a:t>
            </a:r>
            <a:r>
              <a:rPr lang="en-US" dirty="0"/>
              <a:t>, this old quarter is where you'll find Salvador's most beautiful churches and monasteries, built at a time when Brazil was the source of Portugal's riches, and the plentiful gold was lavished on the colony's religious buildings</a:t>
            </a:r>
            <a:r>
              <a:rPr lang="cs-CZ" dirty="0"/>
              <a:t>.</a:t>
            </a:r>
          </a:p>
          <a:p>
            <a:pPr marL="285750" indent="-285750" algn="just">
              <a:buFont typeface="Wingdings" panose="05000000000000000000" pitchFamily="2" charset="2"/>
              <a:buChar char="q"/>
            </a:pPr>
            <a:r>
              <a:rPr lang="en-US" dirty="0"/>
              <a:t>The wealth of Brazil's state of Minas </a:t>
            </a:r>
            <a:r>
              <a:rPr lang="en-US" dirty="0" err="1"/>
              <a:t>Gerais</a:t>
            </a:r>
            <a:r>
              <a:rPr lang="en-US" dirty="0"/>
              <a:t> in its glory days of the colonial period is easy to imagine from the interiors of the churches in its old capital, </a:t>
            </a:r>
            <a:r>
              <a:rPr lang="en-US" b="1" dirty="0" err="1"/>
              <a:t>Ouro</a:t>
            </a:r>
            <a:r>
              <a:rPr lang="en-US" b="1" dirty="0"/>
              <a:t> </a:t>
            </a:r>
            <a:r>
              <a:rPr lang="en-US" b="1" dirty="0" err="1"/>
              <a:t>Preto</a:t>
            </a:r>
            <a:r>
              <a:rPr lang="cs-CZ" b="1" dirty="0"/>
              <a:t>.</a:t>
            </a:r>
            <a:r>
              <a:rPr lang="en-US" b="1" dirty="0"/>
              <a:t> </a:t>
            </a:r>
            <a:r>
              <a:rPr lang="cs-CZ" dirty="0"/>
              <a:t>T</a:t>
            </a:r>
            <a:r>
              <a:rPr lang="en-US" dirty="0"/>
              <a:t>he entire town is so rich in colonial architecture that </a:t>
            </a:r>
            <a:r>
              <a:rPr lang="en-US" dirty="0" err="1"/>
              <a:t>Ouro</a:t>
            </a:r>
            <a:r>
              <a:rPr lang="en-US" dirty="0"/>
              <a:t> </a:t>
            </a:r>
            <a:r>
              <a:rPr lang="en-US" dirty="0" err="1"/>
              <a:t>Preto</a:t>
            </a:r>
            <a:r>
              <a:rPr lang="en-US" dirty="0"/>
              <a:t> has been named a UNESCO</a:t>
            </a:r>
            <a:r>
              <a:rPr lang="cs-CZ" dirty="0"/>
              <a:t>.</a:t>
            </a:r>
            <a:endParaRPr lang="en-US" dirty="0"/>
          </a:p>
        </p:txBody>
      </p:sp>
    </p:spTree>
    <p:extLst>
      <p:ext uri="{BB962C8B-B14F-4D97-AF65-F5344CB8AC3E}">
        <p14:creationId xmlns:p14="http://schemas.microsoft.com/office/powerpoint/2010/main" val="16509665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Peru</a:t>
            </a:r>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The rugged Andes Mountains cover almost 40% of Peru.</a:t>
            </a:r>
            <a:endParaRPr lang="cs-CZ" dirty="0"/>
          </a:p>
          <a:p>
            <a:pPr marL="285750" indent="-285750" algn="just">
              <a:buFont typeface="Wingdings" panose="05000000000000000000" pitchFamily="2" charset="2"/>
              <a:buChar char="q"/>
            </a:pPr>
            <a:r>
              <a:rPr lang="en-US" dirty="0"/>
              <a:t>Fronting the Andes - from Ecuador to Chile - there's an arid and rocky narrow coastline; in essence, it's a sandy mountainous desert dissected by dozens of small rivers that flow into the Pacific. </a:t>
            </a:r>
            <a:endParaRPr lang="cs-CZ" dirty="0"/>
          </a:p>
          <a:p>
            <a:pPr marL="285750" indent="-285750" algn="just">
              <a:buFont typeface="Wingdings" panose="05000000000000000000" pitchFamily="2" charset="2"/>
              <a:buChar char="q"/>
            </a:pPr>
            <a:r>
              <a:rPr lang="en-US" dirty="0"/>
              <a:t> In the east, the Andean Highlands slope gently down into the rivers and jungles of the Amazon; a heavily forested, relatively flat area, that stretches to its borders with Brazil and Chile.</a:t>
            </a:r>
          </a:p>
          <a:p>
            <a:pPr marL="285750" indent="-285750" algn="just">
              <a:buFont typeface="Wingdings" panose="05000000000000000000" pitchFamily="2" charset="2"/>
              <a:buChar char="q"/>
            </a:pPr>
            <a:r>
              <a:rPr lang="en-US" dirty="0"/>
              <a:t>The lowest part of Peru is in the far northeast; here the fertile land and jungles are irrigated by tributaries of the massive Amazon River.</a:t>
            </a:r>
            <a:endParaRPr lang="cs-CZ" dirty="0"/>
          </a:p>
          <a:p>
            <a:pPr marL="285750" indent="-285750" algn="just">
              <a:buFont typeface="Wingdings" panose="05000000000000000000" pitchFamily="2" charset="2"/>
              <a:buChar char="q"/>
            </a:pPr>
            <a:r>
              <a:rPr lang="en-US" dirty="0"/>
              <a:t> And speaking of rivers, Peru is drained by many, including the Apurimac, Maranon, Napo and Ucayali - to name but a few.</a:t>
            </a:r>
          </a:p>
          <a:p>
            <a:pPr marL="285750" indent="-285750" algn="just">
              <a:buFont typeface="Wingdings" panose="05000000000000000000" pitchFamily="2" charset="2"/>
              <a:buChar char="q"/>
            </a:pPr>
            <a:r>
              <a:rPr lang="en-US" dirty="0"/>
              <a:t>Note that Peru shares control of Lake Titicaca with Bolivia, the world's highest navigable lake. </a:t>
            </a:r>
          </a:p>
        </p:txBody>
      </p:sp>
    </p:spTree>
    <p:extLst>
      <p:ext uri="{BB962C8B-B14F-4D97-AF65-F5344CB8AC3E}">
        <p14:creationId xmlns:p14="http://schemas.microsoft.com/office/powerpoint/2010/main" val="19287202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Peru</a:t>
            </a:r>
            <a:br>
              <a:rPr lang="cs-CZ" dirty="0"/>
            </a:b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Perched high upon a ridge, 300 meters above the Urubamba River, the majestic Inca City of </a:t>
            </a:r>
            <a:r>
              <a:rPr lang="en-US" b="1" dirty="0"/>
              <a:t>Machu Picchu </a:t>
            </a:r>
            <a:r>
              <a:rPr lang="en-US" dirty="0"/>
              <a:t>is one of the most dramatic settings of a ruined city anywhere in the world.</a:t>
            </a:r>
            <a:endParaRPr lang="cs-CZ" dirty="0"/>
          </a:p>
          <a:p>
            <a:pPr marL="285750" indent="-285750" algn="just">
              <a:buFont typeface="Wingdings" panose="05000000000000000000" pitchFamily="2" charset="2"/>
              <a:buChar char="q"/>
            </a:pPr>
            <a:r>
              <a:rPr lang="en-US" dirty="0"/>
              <a:t>The famous </a:t>
            </a:r>
            <a:r>
              <a:rPr lang="en-US" b="1" dirty="0"/>
              <a:t>Inca Trail </a:t>
            </a:r>
            <a:r>
              <a:rPr lang="en-US" dirty="0"/>
              <a:t>is a four-day hike, which terminates at Machu Picchu, and is regarded by many as the highlight of their trip to Peru. This scenic trail is often more demanding than what many people are expecting, but also more rewarding. There are a couple of different starting points for the Inca Trail, but the traditional four-day hike begins at km 82 of the Cusco - </a:t>
            </a:r>
            <a:r>
              <a:rPr lang="en-US" dirty="0" err="1"/>
              <a:t>Aguas</a:t>
            </a:r>
            <a:r>
              <a:rPr lang="en-US" dirty="0"/>
              <a:t> </a:t>
            </a:r>
            <a:r>
              <a:rPr lang="en-US" dirty="0" err="1"/>
              <a:t>Calientes</a:t>
            </a:r>
            <a:r>
              <a:rPr lang="en-US" dirty="0"/>
              <a:t> rail line.</a:t>
            </a:r>
            <a:endParaRPr lang="cs-CZ" dirty="0"/>
          </a:p>
          <a:p>
            <a:pPr marL="285750" indent="-285750" algn="just">
              <a:buFont typeface="Wingdings" panose="05000000000000000000" pitchFamily="2" charset="2"/>
              <a:buChar char="q"/>
            </a:pPr>
            <a:r>
              <a:rPr lang="en-US" b="1" dirty="0"/>
              <a:t>Cusco's Architectural Treasures</a:t>
            </a:r>
            <a:r>
              <a:rPr lang="cs-CZ" b="1" dirty="0"/>
              <a:t> - </a:t>
            </a:r>
            <a:r>
              <a:rPr lang="en-US" dirty="0"/>
              <a:t>Walking through the streets of Cusco is like wandering through a museum, with history built upon history in this UNESCO World Heritage Site. Inca ruins have been used in the foundations of many of the lovely old colonial buildings lining the narrow roads, showcasing the city's long history. The main square, Plaza de </a:t>
            </a:r>
            <a:r>
              <a:rPr lang="en-US" dirty="0" err="1"/>
              <a:t>Armas</a:t>
            </a:r>
            <a:r>
              <a:rPr lang="en-US" dirty="0"/>
              <a:t>, in the city center is home to the Cathedral and La </a:t>
            </a:r>
            <a:r>
              <a:rPr lang="en-US" dirty="0" err="1"/>
              <a:t>Compania</a:t>
            </a:r>
            <a:r>
              <a:rPr lang="en-US" dirty="0"/>
              <a:t>, two equally impressive structures. </a:t>
            </a:r>
          </a:p>
        </p:txBody>
      </p:sp>
    </p:spTree>
    <p:extLst>
      <p:ext uri="{BB962C8B-B14F-4D97-AF65-F5344CB8AC3E}">
        <p14:creationId xmlns:p14="http://schemas.microsoft.com/office/powerpoint/2010/main" val="4098429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Peru</a:t>
            </a:r>
            <a:br>
              <a:rPr lang="cs-CZ" dirty="0"/>
            </a:b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The sparkling blue water of </a:t>
            </a:r>
            <a:r>
              <a:rPr lang="en-US" b="1" dirty="0"/>
              <a:t>Lake Titicaca </a:t>
            </a:r>
            <a:r>
              <a:rPr lang="en-US" dirty="0"/>
              <a:t>is surrounded by rolling hills and traditional small villages, offering a mix of beautiful scenery and culture that sets it apart from other regions of the country. Sitting at 3,820 meters above sea level, Lake Titicaca is known for being the highest navigable lake in the world, but it is also an extraordinarily scenic area where visitors can relax and enjoy some tranquility.</a:t>
            </a:r>
            <a:endParaRPr lang="cs-CZ" dirty="0"/>
          </a:p>
          <a:p>
            <a:pPr marL="285750" indent="-285750" algn="just">
              <a:buFont typeface="Wingdings" panose="05000000000000000000" pitchFamily="2" charset="2"/>
              <a:buChar char="q"/>
            </a:pPr>
            <a:r>
              <a:rPr lang="en-US" dirty="0"/>
              <a:t>Although it was once thought to be the deepest canyon in the world, </a:t>
            </a:r>
            <a:r>
              <a:rPr lang="en-US" b="1" dirty="0" err="1"/>
              <a:t>Colca</a:t>
            </a:r>
            <a:r>
              <a:rPr lang="en-US" b="1" dirty="0"/>
              <a:t> Canyon </a:t>
            </a:r>
            <a:r>
              <a:rPr lang="en-US" dirty="0"/>
              <a:t>(</a:t>
            </a:r>
            <a:r>
              <a:rPr lang="en-US" dirty="0" err="1"/>
              <a:t>Cañon</a:t>
            </a:r>
            <a:r>
              <a:rPr lang="en-US" dirty="0"/>
              <a:t> del </a:t>
            </a:r>
            <a:r>
              <a:rPr lang="en-US" dirty="0" err="1"/>
              <a:t>Colca</a:t>
            </a:r>
            <a:r>
              <a:rPr lang="en-US" dirty="0"/>
              <a:t>), twice as deep as the Grand Canyon, is the second deepest after nearby </a:t>
            </a:r>
            <a:r>
              <a:rPr lang="en-US" dirty="0" err="1"/>
              <a:t>Cotahuasi</a:t>
            </a:r>
            <a:r>
              <a:rPr lang="en-US" dirty="0"/>
              <a:t> Canyon. The canyon reaches a depth of 3,400 meters and is the result of a seismic fault between two volcanoes. At the base far below is a winding river.</a:t>
            </a:r>
            <a:endParaRPr lang="cs-CZ" dirty="0"/>
          </a:p>
          <a:p>
            <a:pPr marL="285750" indent="-285750" algn="just">
              <a:buFont typeface="Wingdings" panose="05000000000000000000" pitchFamily="2" charset="2"/>
              <a:buChar char="q"/>
            </a:pPr>
            <a:r>
              <a:rPr lang="en-US" dirty="0"/>
              <a:t>The mysterious </a:t>
            </a:r>
            <a:r>
              <a:rPr lang="en-US" b="1" dirty="0"/>
              <a:t>Nazca lines </a:t>
            </a:r>
            <a:r>
              <a:rPr lang="en-US" dirty="0"/>
              <a:t>are an unusual sight that will leave visitors with a sense of awe. These huge images on the desert floor were relatively undiscovered until planes flying over the area in the 1920s saw the lines from the air and realized they formed distinct patterns and images. </a:t>
            </a:r>
            <a:endParaRPr lang="cs-CZ" dirty="0"/>
          </a:p>
        </p:txBody>
      </p:sp>
    </p:spTree>
    <p:extLst>
      <p:ext uri="{BB962C8B-B14F-4D97-AF65-F5344CB8AC3E}">
        <p14:creationId xmlns:p14="http://schemas.microsoft.com/office/powerpoint/2010/main" val="1709625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Ecuador</a:t>
            </a:r>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77875"/>
          </a:xfrm>
          <a:prstGeom prst="rect">
            <a:avLst/>
          </a:prstGeom>
        </p:spPr>
        <p:txBody>
          <a:bodyPr wrap="square">
            <a:spAutoFit/>
          </a:bodyPr>
          <a:lstStyle/>
          <a:p>
            <a:pPr marL="285750" indent="-285750" algn="just">
              <a:buFont typeface="Wingdings" panose="05000000000000000000" pitchFamily="2" charset="2"/>
              <a:buChar char="q"/>
            </a:pPr>
            <a:r>
              <a:rPr lang="en-US" sz="2000" dirty="0"/>
              <a:t>Ecuador is divided into four regions: the coastal lowlands and mountains areas; the central Andes Mountains and its two major chains (Cordillera Occidental in the west) and the (Cordillera Oriental in the east); the lower mountains that fade into rolling hills and lowlands of the east, and the territory of the Galapagos Islands - officially called the </a:t>
            </a:r>
            <a:r>
              <a:rPr lang="en-US" sz="2000" dirty="0" err="1"/>
              <a:t>Archipiélago</a:t>
            </a:r>
            <a:r>
              <a:rPr lang="en-US" sz="2000" dirty="0"/>
              <a:t> de Colón - located about 1,000 km to the west. </a:t>
            </a:r>
            <a:endParaRPr lang="cs-CZ" sz="2000" dirty="0"/>
          </a:p>
          <a:p>
            <a:pPr marL="285750" indent="-285750" algn="just">
              <a:buFont typeface="Wingdings" panose="05000000000000000000" pitchFamily="2" charset="2"/>
              <a:buChar char="q"/>
            </a:pPr>
            <a:r>
              <a:rPr lang="en-US" sz="2000" dirty="0"/>
              <a:t>The Andes includes over 20 peaks at least (4,200 m) in height with most located in the Cordillera Occidental. In addition, there are over 30 peaks that are volcanic in nature, including many active ones. </a:t>
            </a:r>
            <a:endParaRPr lang="cs-CZ" sz="2000" dirty="0"/>
          </a:p>
          <a:p>
            <a:pPr marL="285750" indent="-285750" algn="just">
              <a:buFont typeface="Wingdings" panose="05000000000000000000" pitchFamily="2" charset="2"/>
              <a:buChar char="q"/>
            </a:pPr>
            <a:r>
              <a:rPr lang="en-US" sz="2000" dirty="0"/>
              <a:t>Most rivers in Ecuador rise in the upper elevations of the Andes, flowing east toward the Amazon River, or west into the Pacific Ocean. The most significant include the </a:t>
            </a:r>
            <a:r>
              <a:rPr lang="en-US" sz="2000" dirty="0" err="1"/>
              <a:t>Babahoyo</a:t>
            </a:r>
            <a:r>
              <a:rPr lang="en-US" sz="2000" dirty="0"/>
              <a:t>, </a:t>
            </a:r>
            <a:r>
              <a:rPr lang="en-US" sz="2000" dirty="0" err="1"/>
              <a:t>Chira</a:t>
            </a:r>
            <a:r>
              <a:rPr lang="en-US" sz="2000" dirty="0"/>
              <a:t>, Coca, </a:t>
            </a:r>
            <a:r>
              <a:rPr lang="en-US" sz="2000" dirty="0" err="1"/>
              <a:t>Curaray</a:t>
            </a:r>
            <a:r>
              <a:rPr lang="en-US" sz="2000" dirty="0"/>
              <a:t>, </a:t>
            </a:r>
            <a:r>
              <a:rPr lang="en-US" sz="2000" dirty="0" err="1"/>
              <a:t>Daule</a:t>
            </a:r>
            <a:r>
              <a:rPr lang="en-US" sz="2000" dirty="0"/>
              <a:t>, Esmeraldas</a:t>
            </a:r>
            <a:r>
              <a:rPr lang="cs-CZ" sz="2000" dirty="0"/>
              <a:t>.</a:t>
            </a:r>
            <a:endParaRPr lang="en-US" sz="2000" dirty="0"/>
          </a:p>
        </p:txBody>
      </p:sp>
    </p:spTree>
    <p:extLst>
      <p:ext uri="{BB962C8B-B14F-4D97-AF65-F5344CB8AC3E}">
        <p14:creationId xmlns:p14="http://schemas.microsoft.com/office/powerpoint/2010/main" val="14855396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Ecuador</a:t>
            </a:r>
            <a:br>
              <a:rPr lang="cs-CZ" dirty="0"/>
            </a:b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cs-CZ" b="1" dirty="0" err="1"/>
              <a:t>The</a:t>
            </a:r>
            <a:r>
              <a:rPr lang="cs-CZ" b="1" dirty="0"/>
              <a:t> </a:t>
            </a:r>
            <a:r>
              <a:rPr lang="cs-CZ" b="1" dirty="0" err="1"/>
              <a:t>Galápagos</a:t>
            </a:r>
            <a:r>
              <a:rPr lang="cs-CZ" b="1" dirty="0"/>
              <a:t> </a:t>
            </a:r>
            <a:r>
              <a:rPr lang="cs-CZ" b="1" dirty="0" err="1"/>
              <a:t>Islands</a:t>
            </a:r>
            <a:r>
              <a:rPr lang="cs-CZ" b="1" dirty="0"/>
              <a:t> -</a:t>
            </a:r>
            <a:r>
              <a:rPr lang="en-US" dirty="0"/>
              <a:t>Since their "discovery" in the 16th century, the Galápagos Islands have intrigued and inspired visitors from around the globe. Named for the giant tortoises on the islands, this UNESCO World Heritage Site is home to a unique ecosystem that largely evolved without outside influences (mainland Ecuador lies some 1,000 kilometers to the east) and offers an exceptional opportunity for wildlife viewing</a:t>
            </a:r>
            <a:r>
              <a:rPr lang="cs-CZ" dirty="0"/>
              <a:t>.</a:t>
            </a:r>
          </a:p>
          <a:p>
            <a:pPr marL="285750" indent="-285750" algn="just">
              <a:buFont typeface="Wingdings" panose="05000000000000000000" pitchFamily="2" charset="2"/>
              <a:buChar char="q"/>
            </a:pPr>
            <a:r>
              <a:rPr lang="cs-CZ" b="1" dirty="0"/>
              <a:t> </a:t>
            </a:r>
            <a:r>
              <a:rPr lang="en-US" b="1" dirty="0"/>
              <a:t>High in the Andes, Quito, the capital of Ecuador,</a:t>
            </a:r>
            <a:r>
              <a:rPr lang="en-US" dirty="0"/>
              <a:t> is filled with colonial architecture and is the largest historic center in South America. Preserved as a UNESCO World Heritage site with many old churches, beautiful public squares, and world-class museums, the city has long been a favorite with artisans and is a great place to shop for local art and crafts, from ceramics and wood carvings to colorful clothing.</a:t>
            </a:r>
            <a:endParaRPr lang="cs-CZ" dirty="0"/>
          </a:p>
          <a:p>
            <a:pPr marL="285750" indent="-285750" algn="just">
              <a:buFont typeface="Wingdings" panose="05000000000000000000" pitchFamily="2" charset="2"/>
              <a:buChar char="q"/>
            </a:pPr>
            <a:r>
              <a:rPr lang="en-US" dirty="0"/>
              <a:t>The beautiful city </a:t>
            </a:r>
            <a:r>
              <a:rPr lang="en-US" b="1" dirty="0"/>
              <a:t>center of Cuenca, </a:t>
            </a:r>
            <a:r>
              <a:rPr lang="en-US" dirty="0"/>
              <a:t>officially known as Santa Ana de </a:t>
            </a:r>
            <a:r>
              <a:rPr lang="en-US" dirty="0" err="1"/>
              <a:t>los</a:t>
            </a:r>
            <a:r>
              <a:rPr lang="en-US" dirty="0"/>
              <a:t> </a:t>
            </a:r>
            <a:r>
              <a:rPr lang="en-US" dirty="0" err="1"/>
              <a:t>cuatro</a:t>
            </a:r>
            <a:r>
              <a:rPr lang="en-US" dirty="0"/>
              <a:t> </a:t>
            </a:r>
            <a:r>
              <a:rPr lang="en-US" dirty="0" err="1"/>
              <a:t>ríos</a:t>
            </a:r>
            <a:r>
              <a:rPr lang="en-US" dirty="0"/>
              <a:t> de Cuenca, is in southern Ecuador and is a delightful city to explore on foot. Designated as a UNESCO World Heritage Site, the city brims with splendid colonial influences and architectural treasures spanning 400 years</a:t>
            </a:r>
            <a:r>
              <a:rPr lang="cs-CZ" dirty="0"/>
              <a:t>.</a:t>
            </a:r>
          </a:p>
        </p:txBody>
      </p:sp>
    </p:spTree>
    <p:extLst>
      <p:ext uri="{BB962C8B-B14F-4D97-AF65-F5344CB8AC3E}">
        <p14:creationId xmlns:p14="http://schemas.microsoft.com/office/powerpoint/2010/main" val="22208017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Ecuador</a:t>
            </a:r>
            <a:br>
              <a:rPr lang="cs-CZ" dirty="0"/>
            </a:b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a:t>Cotopaxi and </a:t>
            </a:r>
            <a:r>
              <a:rPr lang="en-US" b="1" dirty="0" err="1"/>
              <a:t>Cajas</a:t>
            </a:r>
            <a:r>
              <a:rPr lang="en-US" b="1" dirty="0"/>
              <a:t> National Parks</a:t>
            </a:r>
            <a:r>
              <a:rPr lang="cs-CZ" b="1" dirty="0"/>
              <a:t> - T</a:t>
            </a:r>
            <a:r>
              <a:rPr lang="en-US" dirty="0"/>
              <a:t>wo of Ecuador's most popular national parks, Cotopaxi and </a:t>
            </a:r>
            <a:r>
              <a:rPr lang="en-US" dirty="0" err="1"/>
              <a:t>Cajas</a:t>
            </a:r>
            <a:r>
              <a:rPr lang="en-US" dirty="0"/>
              <a:t>, are within easy driving distances from the cities of Cuenca and Quito and make wonderful day trips. Of the two, </a:t>
            </a:r>
            <a:r>
              <a:rPr lang="en-US" b="1" dirty="0"/>
              <a:t>Cotopaxi National Park</a:t>
            </a:r>
            <a:r>
              <a:rPr lang="en-US" dirty="0"/>
              <a:t> (</a:t>
            </a:r>
            <a:r>
              <a:rPr lang="en-US" dirty="0" err="1"/>
              <a:t>Parque</a:t>
            </a:r>
            <a:r>
              <a:rPr lang="en-US" dirty="0"/>
              <a:t> Nacional Cotopaxi), just 50 kilometers south of Quito, is perhaps the best known thanks to the massive (and still active) Cotopaxi volcano dominating the area, along with the smaller </a:t>
            </a:r>
            <a:r>
              <a:rPr lang="en-US" dirty="0" err="1"/>
              <a:t>Rumiñawi</a:t>
            </a:r>
            <a:r>
              <a:rPr lang="en-US" dirty="0"/>
              <a:t> and </a:t>
            </a:r>
            <a:r>
              <a:rPr lang="en-US" dirty="0" err="1"/>
              <a:t>Sincholagua</a:t>
            </a:r>
            <a:r>
              <a:rPr lang="en-US" dirty="0"/>
              <a:t> volcanoes. About 30 kilometers from Cuenca in Ecuador's stunning highlands, </a:t>
            </a:r>
            <a:r>
              <a:rPr lang="en-US" b="1" dirty="0" err="1"/>
              <a:t>Cajas</a:t>
            </a:r>
            <a:r>
              <a:rPr lang="en-US" b="1" dirty="0"/>
              <a:t> National Park</a:t>
            </a:r>
            <a:r>
              <a:rPr lang="en-US" dirty="0"/>
              <a:t> (</a:t>
            </a:r>
            <a:r>
              <a:rPr lang="en-US" dirty="0" err="1"/>
              <a:t>Parque</a:t>
            </a:r>
            <a:r>
              <a:rPr lang="en-US" dirty="0"/>
              <a:t> Nacional </a:t>
            </a:r>
            <a:r>
              <a:rPr lang="en-US" dirty="0" err="1"/>
              <a:t>Cajas</a:t>
            </a:r>
            <a:r>
              <a:rPr lang="en-US" dirty="0"/>
              <a:t>) offers a different experience due to its numerous hills and valleys, making it a perfect place to hike and bike</a:t>
            </a:r>
            <a:r>
              <a:rPr lang="cs-CZ" b="1" dirty="0"/>
              <a:t>.</a:t>
            </a:r>
          </a:p>
          <a:p>
            <a:pPr marL="285750" indent="-285750" algn="just">
              <a:buFont typeface="Wingdings" panose="05000000000000000000" pitchFamily="2" charset="2"/>
              <a:buChar char="q"/>
            </a:pPr>
            <a:r>
              <a:rPr lang="en-US" dirty="0"/>
              <a:t>Ecuador's largest city in terms of population, the Pacific port of Guayaquil is well known as the gateway to the </a:t>
            </a:r>
            <a:r>
              <a:rPr lang="en-US" b="1" dirty="0"/>
              <a:t>Galápagos Islands</a:t>
            </a:r>
            <a:r>
              <a:rPr lang="en-US" dirty="0"/>
              <a:t>. In addition to its many historic sites, Guayaquil boasts great shopping and entertainment venues in its many picturesque squares and plazas, and along its splendid waterfront. The highlight for those who enjoy exploring on foot is the magnificent </a:t>
            </a:r>
            <a:r>
              <a:rPr lang="en-US" b="1" dirty="0" err="1"/>
              <a:t>Malecón</a:t>
            </a:r>
            <a:r>
              <a:rPr lang="en-US" b="1" dirty="0"/>
              <a:t> 2000</a:t>
            </a:r>
            <a:r>
              <a:rPr lang="en-US" dirty="0"/>
              <a:t>, a two-and-a-half-kilometer-long boardwalk adjacent to the Guayas River.</a:t>
            </a:r>
            <a:endParaRPr lang="cs-CZ" b="1" dirty="0"/>
          </a:p>
        </p:txBody>
      </p:sp>
    </p:spTree>
    <p:extLst>
      <p:ext uri="{BB962C8B-B14F-4D97-AF65-F5344CB8AC3E}">
        <p14:creationId xmlns:p14="http://schemas.microsoft.com/office/powerpoint/2010/main" val="3673190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en-US" dirty="0"/>
              <a:t>United States Of America Geography</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785652"/>
          </a:xfrm>
          <a:prstGeom prst="rect">
            <a:avLst/>
          </a:prstGeom>
        </p:spPr>
        <p:txBody>
          <a:bodyPr wrap="square">
            <a:spAutoFit/>
          </a:bodyPr>
          <a:lstStyle/>
          <a:p>
            <a:pPr marL="285750" indent="-285750" algn="just">
              <a:buFont typeface="Wingdings" panose="05000000000000000000" pitchFamily="2" charset="2"/>
              <a:buChar char="q"/>
            </a:pPr>
            <a:r>
              <a:rPr lang="en-US" sz="2000" dirty="0"/>
              <a:t>The lower Appalachian Mountains and its assorted ranges front a broad coastal plain that stretches from the far-northeast to the southern Texas coastline on the Gulf of Mexico.</a:t>
            </a:r>
          </a:p>
          <a:p>
            <a:pPr marL="285750" indent="-285750" algn="just">
              <a:buFont typeface="Wingdings" panose="05000000000000000000" pitchFamily="2" charset="2"/>
              <a:buChar char="q"/>
            </a:pPr>
            <a:r>
              <a:rPr lang="en-US" sz="2000" dirty="0"/>
              <a:t>For specific landform details on Alaska and Hawaii, or other U.S. States</a:t>
            </a:r>
            <a:r>
              <a:rPr lang="cs-CZ" sz="2000" dirty="0"/>
              <a:t>.</a:t>
            </a:r>
          </a:p>
          <a:p>
            <a:pPr marL="285750" indent="-285750" algn="just">
              <a:buFont typeface="Wingdings" panose="05000000000000000000" pitchFamily="2" charset="2"/>
              <a:buChar char="q"/>
            </a:pPr>
            <a:r>
              <a:rPr lang="en-US" sz="2000" dirty="0"/>
              <a:t>Major rivers of the United States include the Colorado, Columbia, Mississippi, Missouri, Ohio and the Rio Grande.</a:t>
            </a:r>
          </a:p>
          <a:p>
            <a:pPr marL="285750" indent="-285750" algn="just">
              <a:buFont typeface="Wingdings" panose="05000000000000000000" pitchFamily="2" charset="2"/>
              <a:buChar char="q"/>
            </a:pPr>
            <a:r>
              <a:rPr lang="en-US" sz="2000" dirty="0"/>
              <a:t>Largest lakes (outside of the Great Lakes) include the Great Salt Lake, Utah, and Lake Okeechobee, Florida. </a:t>
            </a:r>
            <a:endParaRPr lang="cs-CZ" sz="2000" dirty="0"/>
          </a:p>
          <a:p>
            <a:pPr marL="285750" indent="-285750" algn="just">
              <a:buFont typeface="Wingdings" panose="05000000000000000000" pitchFamily="2" charset="2"/>
              <a:buChar char="q"/>
            </a:pPr>
            <a:r>
              <a:rPr lang="en-US" sz="2000" dirty="0"/>
              <a:t>The highest point in the Rockies is Mt. Elbert, located 10 miles southwest of Leadville, Colorado. It stands at (4,399 meters).</a:t>
            </a:r>
          </a:p>
          <a:p>
            <a:pPr marL="285750" indent="-285750" algn="just">
              <a:buFont typeface="Wingdings" panose="05000000000000000000" pitchFamily="2" charset="2"/>
              <a:buChar char="q"/>
            </a:pPr>
            <a:r>
              <a:rPr lang="en-US" sz="2000" dirty="0"/>
              <a:t>Sierra Nevada</a:t>
            </a:r>
            <a:r>
              <a:rPr lang="cs-CZ" sz="2000" dirty="0"/>
              <a:t> - </a:t>
            </a:r>
            <a:r>
              <a:rPr lang="en-US" sz="2000" dirty="0"/>
              <a:t>This mountain range of eastern California is about 400 miles in length. The highest point is Mt. Whitney at. (4,418 meters). </a:t>
            </a:r>
          </a:p>
        </p:txBody>
      </p:sp>
    </p:spTree>
    <p:extLst>
      <p:ext uri="{BB962C8B-B14F-4D97-AF65-F5344CB8AC3E}">
        <p14:creationId xmlns:p14="http://schemas.microsoft.com/office/powerpoint/2010/main" val="368601120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Venezuela</a:t>
            </a:r>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785652"/>
          </a:xfrm>
          <a:prstGeom prst="rect">
            <a:avLst/>
          </a:prstGeom>
        </p:spPr>
        <p:txBody>
          <a:bodyPr wrap="square">
            <a:spAutoFit/>
          </a:bodyPr>
          <a:lstStyle/>
          <a:p>
            <a:pPr marL="285750" indent="-285750" algn="just">
              <a:buFont typeface="Wingdings" panose="05000000000000000000" pitchFamily="2" charset="2"/>
              <a:buChar char="q"/>
            </a:pPr>
            <a:r>
              <a:rPr lang="en-US" sz="2000" dirty="0"/>
              <a:t>The Orinoco River and Venezuela's mountain ranges divide the country into some distinct regions, all with different climates.</a:t>
            </a:r>
          </a:p>
          <a:p>
            <a:pPr marL="285750" indent="-285750" algn="just">
              <a:buFont typeface="Wingdings" panose="05000000000000000000" pitchFamily="2" charset="2"/>
              <a:buChar char="q"/>
            </a:pPr>
            <a:r>
              <a:rPr lang="en-US" sz="2000" dirty="0"/>
              <a:t>The Maracaibo Lowlands of the far northwest are dry, windless and hot; the Andes Mountains and northern highlands are more temperate and much cooler in the higher elevations; the central plain fronting the Orinoco River covers about one-third of the country, most of it is less than 50 meters in elevation, and generally quite warm. The wild and largely unexplored Guiana Highlands covering the southeast, with elevations of up to 3,500 meters, are jungle-tropical, hot and very humid.</a:t>
            </a:r>
            <a:endParaRPr lang="cs-CZ" sz="2000" dirty="0"/>
          </a:p>
          <a:p>
            <a:pPr marL="285750" indent="-285750" algn="just">
              <a:buFont typeface="Wingdings" panose="05000000000000000000" pitchFamily="2" charset="2"/>
              <a:buChar char="q"/>
            </a:pPr>
            <a:r>
              <a:rPr lang="en-US" sz="2000" dirty="0"/>
              <a:t>Angel Falls (the world's highest waterfall) is located in the Guiana Highlands</a:t>
            </a:r>
            <a:endParaRPr lang="cs-CZ" sz="2000" dirty="0"/>
          </a:p>
          <a:p>
            <a:pPr marL="285750" indent="-285750" algn="just">
              <a:buFont typeface="Wingdings" panose="05000000000000000000" pitchFamily="2" charset="2"/>
              <a:buChar char="q"/>
            </a:pPr>
            <a:r>
              <a:rPr lang="en-US" sz="2000" dirty="0"/>
              <a:t>With over 10,000 rivers (mostly small) within its borders, the Orinoco is by far the most important. </a:t>
            </a:r>
          </a:p>
        </p:txBody>
      </p:sp>
    </p:spTree>
    <p:extLst>
      <p:ext uri="{BB962C8B-B14F-4D97-AF65-F5344CB8AC3E}">
        <p14:creationId xmlns:p14="http://schemas.microsoft.com/office/powerpoint/2010/main" val="13601935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Venezuela</a:t>
            </a:r>
            <a:br>
              <a:rPr lang="cs-CZ" dirty="0"/>
            </a:b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In the heart of the country, where table top mountains rise up like giant monoliths from the surrounding landscape, is the magnificent </a:t>
            </a:r>
            <a:r>
              <a:rPr lang="en-US" b="1" dirty="0"/>
              <a:t>Angel Falls. </a:t>
            </a:r>
            <a:r>
              <a:rPr lang="en-US" dirty="0"/>
              <a:t>Dropping 979 meters, it is the highest waterfall in the world and one of the highlights of South America. </a:t>
            </a:r>
            <a:endParaRPr lang="cs-CZ" dirty="0"/>
          </a:p>
          <a:p>
            <a:pPr marL="285750" indent="-285750" algn="just">
              <a:buFont typeface="Wingdings" panose="05000000000000000000" pitchFamily="2" charset="2"/>
              <a:buChar char="q"/>
            </a:pPr>
            <a:r>
              <a:rPr lang="en-US" dirty="0"/>
              <a:t>Sun-drenched beaches, turquoise waters, coral reefs, and modest development with no high-rise hotels, are what draw travelers to this beautiful chain of islands 160 kilometers north of the central coast of Venezuela. The archipelago is </a:t>
            </a:r>
            <a:r>
              <a:rPr lang="en-US" b="1" dirty="0"/>
              <a:t>Los Roques National Park, </a:t>
            </a:r>
            <a:r>
              <a:rPr lang="en-US" dirty="0"/>
              <a:t>but most people refer to the area simply as Los Roques.</a:t>
            </a:r>
            <a:endParaRPr lang="cs-CZ" dirty="0"/>
          </a:p>
          <a:p>
            <a:pPr marL="285750" indent="-285750" algn="just">
              <a:buFont typeface="Wingdings" panose="05000000000000000000" pitchFamily="2" charset="2"/>
              <a:buChar char="q"/>
            </a:pPr>
            <a:r>
              <a:rPr lang="cs-CZ" b="1" dirty="0"/>
              <a:t>I</a:t>
            </a:r>
            <a:r>
              <a:rPr lang="en-US" b="1" dirty="0" err="1"/>
              <a:t>sla</a:t>
            </a:r>
            <a:r>
              <a:rPr lang="en-US" b="1" dirty="0"/>
              <a:t> de Margarita </a:t>
            </a:r>
            <a:r>
              <a:rPr lang="en-US" dirty="0"/>
              <a:t>is one of the more developed beach destinations in Venezuela. Lying approximately 40 kilometers north of the mainland, this is one of Venezuela's major tourist destinations for sun seekers. The island's main attractions are the beautiful soft sand beaches, which are popular with both foreigners and Venezuelans.</a:t>
            </a:r>
            <a:endParaRPr lang="cs-CZ" dirty="0"/>
          </a:p>
          <a:p>
            <a:pPr marL="285750" indent="-285750" algn="just">
              <a:buFont typeface="Wingdings" panose="05000000000000000000" pitchFamily="2" charset="2"/>
              <a:buChar char="q"/>
            </a:pPr>
            <a:r>
              <a:rPr lang="en-US" b="1" dirty="0" err="1"/>
              <a:t>Morrocoy</a:t>
            </a:r>
            <a:r>
              <a:rPr lang="en-US" b="1" dirty="0"/>
              <a:t> National Park, </a:t>
            </a:r>
            <a:r>
              <a:rPr lang="en-US" dirty="0"/>
              <a:t>located along the coast about a two-hour drive west of Caracas, is known for its white-sand beaches and coral reefs, which stretch along the mainland and ring the offshore islands and cays. </a:t>
            </a:r>
            <a:endParaRPr lang="cs-CZ" dirty="0"/>
          </a:p>
        </p:txBody>
      </p:sp>
    </p:spTree>
    <p:extLst>
      <p:ext uri="{BB962C8B-B14F-4D97-AF65-F5344CB8AC3E}">
        <p14:creationId xmlns:p14="http://schemas.microsoft.com/office/powerpoint/2010/main" val="18984806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Venezuela</a:t>
            </a:r>
            <a:br>
              <a:rPr lang="cs-CZ" dirty="0"/>
            </a:b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The table-top mountain of </a:t>
            </a:r>
            <a:r>
              <a:rPr lang="en-US" b="1" dirty="0"/>
              <a:t>Roraima </a:t>
            </a:r>
            <a:r>
              <a:rPr lang="en-US" dirty="0"/>
              <a:t>has an alluring appeal for nature lovers and adventure seekers, with an almost mystical Jack and the Beanstalk type of wonder attached to it.</a:t>
            </a:r>
            <a:endParaRPr lang="cs-CZ" dirty="0"/>
          </a:p>
          <a:p>
            <a:pPr marL="285750" indent="-285750" algn="just">
              <a:buFont typeface="Wingdings" panose="05000000000000000000" pitchFamily="2" charset="2"/>
              <a:buChar char="q"/>
            </a:pPr>
            <a:r>
              <a:rPr lang="en-US" b="1" dirty="0"/>
              <a:t>The Orinoco Delta</a:t>
            </a:r>
            <a:r>
              <a:rPr lang="en-US" dirty="0"/>
              <a:t>, in the northeast of Venezuela, offers a completely different landscape and experience than other parts of the country.</a:t>
            </a:r>
            <a:endParaRPr lang="cs-CZ" dirty="0"/>
          </a:p>
          <a:p>
            <a:pPr marL="285750" indent="-285750" algn="just">
              <a:buFont typeface="Wingdings" panose="05000000000000000000" pitchFamily="2" charset="2"/>
              <a:buChar char="q"/>
            </a:pPr>
            <a:r>
              <a:rPr lang="en-US" dirty="0"/>
              <a:t>While few people plan to spend much time in </a:t>
            </a:r>
            <a:r>
              <a:rPr lang="en-US" b="1" dirty="0"/>
              <a:t>Caracas, </a:t>
            </a:r>
            <a:r>
              <a:rPr lang="en-US" dirty="0"/>
              <a:t>the city does have a couple of sites worth seeing. One of the highlights is a trip up the funicular to the small town of </a:t>
            </a:r>
            <a:r>
              <a:rPr lang="en-US" dirty="0" err="1"/>
              <a:t>Galipan</a:t>
            </a:r>
            <a:r>
              <a:rPr lang="en-US" dirty="0"/>
              <a:t> on Avila Mountain in northern Caracas.</a:t>
            </a:r>
            <a:endParaRPr lang="cs-CZ" dirty="0"/>
          </a:p>
          <a:p>
            <a:pPr marL="285750" indent="-285750" algn="just">
              <a:buFont typeface="Wingdings" panose="05000000000000000000" pitchFamily="2" charset="2"/>
              <a:buChar char="q"/>
            </a:pPr>
            <a:r>
              <a:rPr lang="en-US" b="1" dirty="0" err="1"/>
              <a:t>Medanos</a:t>
            </a:r>
            <a:r>
              <a:rPr lang="en-US" b="1" dirty="0"/>
              <a:t> de Coro National Park </a:t>
            </a:r>
            <a:r>
              <a:rPr lang="en-US" dirty="0"/>
              <a:t>offers surprising sights, with rolling sand dunes typical of a desert scene. The sand dunes, known locally as </a:t>
            </a:r>
            <a:r>
              <a:rPr lang="en-US" dirty="0" err="1"/>
              <a:t>medanos</a:t>
            </a:r>
            <a:r>
              <a:rPr lang="en-US" dirty="0"/>
              <a:t>, roll across the landscape, with twisting and curving lines, and some dunes reach up to 40 meters in height.</a:t>
            </a:r>
            <a:endParaRPr lang="cs-CZ" dirty="0"/>
          </a:p>
          <a:p>
            <a:pPr marL="285750" indent="-285750" algn="just">
              <a:buFont typeface="Wingdings" panose="05000000000000000000" pitchFamily="2" charset="2"/>
              <a:buChar char="q"/>
            </a:pPr>
            <a:r>
              <a:rPr lang="en-US" b="1" dirty="0" err="1"/>
              <a:t>Mochima</a:t>
            </a:r>
            <a:r>
              <a:rPr lang="en-US" b="1" dirty="0"/>
              <a:t> National Park</a:t>
            </a:r>
            <a:r>
              <a:rPr lang="cs-CZ" b="1" dirty="0"/>
              <a:t> </a:t>
            </a:r>
            <a:r>
              <a:rPr lang="cs-CZ" dirty="0"/>
              <a:t>- </a:t>
            </a:r>
            <a:r>
              <a:rPr lang="en-US" dirty="0"/>
              <a:t>This park covers a portion of the coast and a chain of offshore islands east of Puerto La Cruz to </a:t>
            </a:r>
            <a:r>
              <a:rPr lang="en-US" dirty="0" err="1"/>
              <a:t>Cumaná</a:t>
            </a:r>
            <a:r>
              <a:rPr lang="en-US" dirty="0"/>
              <a:t>. The main attractions here are the beaches and the diving. The islands can be accessed by boat from Puerto La Cruz, Santa </a:t>
            </a:r>
            <a:r>
              <a:rPr lang="en-US" dirty="0" err="1"/>
              <a:t>Fé</a:t>
            </a:r>
            <a:r>
              <a:rPr lang="en-US" dirty="0"/>
              <a:t>, and </a:t>
            </a:r>
            <a:r>
              <a:rPr lang="en-US" dirty="0" err="1"/>
              <a:t>Mochima</a:t>
            </a:r>
            <a:r>
              <a:rPr lang="en-US" dirty="0"/>
              <a:t>.</a:t>
            </a:r>
            <a:endParaRPr lang="cs-CZ" dirty="0"/>
          </a:p>
        </p:txBody>
      </p:sp>
    </p:spTree>
    <p:extLst>
      <p:ext uri="{BB962C8B-B14F-4D97-AF65-F5344CB8AC3E}">
        <p14:creationId xmlns:p14="http://schemas.microsoft.com/office/powerpoint/2010/main" val="24141090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Chile</a:t>
            </a:r>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785652"/>
          </a:xfrm>
          <a:prstGeom prst="rect">
            <a:avLst/>
          </a:prstGeom>
        </p:spPr>
        <p:txBody>
          <a:bodyPr wrap="square">
            <a:spAutoFit/>
          </a:bodyPr>
          <a:lstStyle/>
          <a:p>
            <a:pPr marL="285750" indent="-285750" algn="just">
              <a:buFont typeface="Wingdings" panose="05000000000000000000" pitchFamily="2" charset="2"/>
              <a:buChar char="q"/>
            </a:pPr>
            <a:r>
              <a:rPr lang="en-US" sz="2000" dirty="0"/>
              <a:t>With a toothy coastline of almost 4,000 miles, pencil-thin Chile is wedged between the Pacific Ocean and the rugged Andes, the world's longest mountain range. This land of incredible and unusual contrasts is also home to the numerous beaches, fjords, deep sea channels, glaciers and icebergs - and the Atacama Desert - a virtually rainless plateau made up of salt basins and lava flows. </a:t>
            </a:r>
            <a:endParaRPr lang="cs-CZ" sz="2000" dirty="0"/>
          </a:p>
          <a:p>
            <a:pPr marL="285750" indent="-285750" algn="just">
              <a:buFont typeface="Wingdings" panose="05000000000000000000" pitchFamily="2" charset="2"/>
              <a:buChar char="q"/>
            </a:pPr>
            <a:r>
              <a:rPr lang="en-US" sz="2000" dirty="0"/>
              <a:t>Most of the country's interior is covered by mountains.</a:t>
            </a:r>
            <a:endParaRPr lang="cs-CZ" sz="2000" dirty="0"/>
          </a:p>
          <a:p>
            <a:pPr marL="285750" indent="-285750" algn="just">
              <a:buFont typeface="Wingdings" panose="05000000000000000000" pitchFamily="2" charset="2"/>
              <a:buChar char="q"/>
            </a:pPr>
            <a:r>
              <a:rPr lang="en-US" sz="2000" dirty="0"/>
              <a:t>Located along the Ring of Fire, the Andes are geologically a young mountain range that includes over 600 volcanoes (within Chile alone), many of them active, and almost 10% have erupted (at least once) within the last century. </a:t>
            </a:r>
            <a:endParaRPr lang="cs-CZ" sz="2000" dirty="0"/>
          </a:p>
          <a:p>
            <a:pPr marL="285750" indent="-285750" algn="just">
              <a:buFont typeface="Wingdings" panose="05000000000000000000" pitchFamily="2" charset="2"/>
              <a:buChar char="q"/>
            </a:pPr>
            <a:r>
              <a:rPr lang="en-US" sz="2000" dirty="0"/>
              <a:t>The Lake Region of the south, is a group of mostly small, clear blue, cold-water lakes; in this area, waterfalls are common.</a:t>
            </a:r>
          </a:p>
          <a:p>
            <a:pPr marL="285750" indent="-285750" algn="just">
              <a:buFont typeface="Wingdings" panose="05000000000000000000" pitchFamily="2" charset="2"/>
              <a:buChar char="q"/>
            </a:pPr>
            <a:endParaRPr lang="en-US" sz="2000" dirty="0"/>
          </a:p>
        </p:txBody>
      </p:sp>
    </p:spTree>
    <p:extLst>
      <p:ext uri="{BB962C8B-B14F-4D97-AF65-F5344CB8AC3E}">
        <p14:creationId xmlns:p14="http://schemas.microsoft.com/office/powerpoint/2010/main" val="66542810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Chile</a:t>
            </a:r>
            <a:br>
              <a:rPr lang="cs-CZ" dirty="0"/>
            </a:b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cs-CZ" b="1" dirty="0" err="1"/>
              <a:t>Torres</a:t>
            </a:r>
            <a:r>
              <a:rPr lang="cs-CZ" b="1" dirty="0"/>
              <a:t> </a:t>
            </a:r>
            <a:r>
              <a:rPr lang="cs-CZ" b="1" dirty="0" err="1"/>
              <a:t>Del</a:t>
            </a:r>
            <a:r>
              <a:rPr lang="cs-CZ" b="1" dirty="0"/>
              <a:t> </a:t>
            </a:r>
            <a:r>
              <a:rPr lang="cs-CZ" b="1" dirty="0" err="1"/>
              <a:t>Paine</a:t>
            </a:r>
            <a:r>
              <a:rPr lang="cs-CZ" b="1" dirty="0"/>
              <a:t> </a:t>
            </a:r>
            <a:r>
              <a:rPr lang="cs-CZ" b="1" dirty="0" err="1"/>
              <a:t>National</a:t>
            </a:r>
            <a:r>
              <a:rPr lang="cs-CZ" b="1" dirty="0"/>
              <a:t> Park - </a:t>
            </a:r>
            <a:r>
              <a:rPr lang="en-US" dirty="0"/>
              <a:t>One of Chile's most spectacular natural areas and popular travel destinations is the Torres del Paine National Park. More than 100 kilometers north of the city of </a:t>
            </a:r>
            <a:r>
              <a:rPr lang="en-US" b="1" dirty="0"/>
              <a:t>Puerto </a:t>
            </a:r>
            <a:r>
              <a:rPr lang="en-US" b="1" dirty="0" err="1"/>
              <a:t>Natales</a:t>
            </a:r>
            <a:r>
              <a:rPr lang="en-US" dirty="0"/>
              <a:t> in southern Patagonia, this stunning area encompasses mountains, glaciers, and countless lakes and rivers</a:t>
            </a:r>
            <a:r>
              <a:rPr lang="cs-CZ" dirty="0"/>
              <a:t>.</a:t>
            </a:r>
          </a:p>
          <a:p>
            <a:pPr marL="285750" indent="-285750" algn="just">
              <a:buFont typeface="Wingdings" panose="05000000000000000000" pitchFamily="2" charset="2"/>
              <a:buChar char="q"/>
            </a:pPr>
            <a:r>
              <a:rPr lang="es-ES" dirty="0"/>
              <a:t> </a:t>
            </a:r>
            <a:r>
              <a:rPr lang="es-ES" b="1" dirty="0"/>
              <a:t>Valle de la Luna and the Atacama Deser</a:t>
            </a:r>
            <a:r>
              <a:rPr lang="cs-CZ" b="1" dirty="0"/>
              <a:t>t </a:t>
            </a:r>
            <a:r>
              <a:rPr lang="cs-CZ" dirty="0"/>
              <a:t>- </a:t>
            </a:r>
            <a:r>
              <a:rPr lang="en-US" dirty="0"/>
              <a:t>Valle de la Luna, which means Moon Valley, lies 13 kilometers west of San Pedro de Atacama at the north end of the country near its border with Bolivia. This rugged, inhospitable looking landscape in the heart of the Atacama Desert attracts many visitors for its eerie resemblance to the surface of the moon</a:t>
            </a:r>
            <a:r>
              <a:rPr lang="cs-CZ" dirty="0"/>
              <a:t>.</a:t>
            </a:r>
          </a:p>
          <a:p>
            <a:pPr marL="285750" indent="-285750" algn="just">
              <a:buFont typeface="Wingdings" panose="05000000000000000000" pitchFamily="2" charset="2"/>
              <a:buChar char="q"/>
            </a:pPr>
            <a:r>
              <a:rPr lang="en-US" dirty="0"/>
              <a:t>First visited by Europeans in 1722, the magnificent yet remote </a:t>
            </a:r>
            <a:r>
              <a:rPr lang="en-US" b="1" dirty="0"/>
              <a:t>Easter Island </a:t>
            </a:r>
            <a:r>
              <a:rPr lang="en-US" dirty="0"/>
              <a:t>- so named by a Dutch Explorer who first set eyes on it on Easter Sunday - has been inhabited for thousands of years by Polynesians. </a:t>
            </a:r>
            <a:r>
              <a:rPr lang="en-US" dirty="0" err="1"/>
              <a:t>ll</a:t>
            </a:r>
            <a:r>
              <a:rPr lang="en-US" dirty="0"/>
              <a:t> told, 887 of these statues, known as </a:t>
            </a:r>
            <a:r>
              <a:rPr lang="en-US" dirty="0" err="1"/>
              <a:t>Moai</a:t>
            </a:r>
            <a:r>
              <a:rPr lang="en-US" dirty="0"/>
              <a:t>, created by the island's early Rapa Nui population, have been identified, most of them now protected by Rapa Nui National Park (the island itself has been declared a UNESCO World Heritage Site</a:t>
            </a:r>
            <a:r>
              <a:rPr lang="cs-CZ" dirty="0"/>
              <a:t>)</a:t>
            </a:r>
          </a:p>
          <a:p>
            <a:pPr marL="285750" indent="-285750" algn="just">
              <a:buFont typeface="Wingdings" panose="05000000000000000000" pitchFamily="2" charset="2"/>
              <a:buChar char="q"/>
            </a:pPr>
            <a:endParaRPr lang="cs-CZ" b="1" dirty="0"/>
          </a:p>
        </p:txBody>
      </p:sp>
    </p:spTree>
    <p:extLst>
      <p:ext uri="{BB962C8B-B14F-4D97-AF65-F5344CB8AC3E}">
        <p14:creationId xmlns:p14="http://schemas.microsoft.com/office/powerpoint/2010/main" val="6998559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Chile</a:t>
            </a:r>
            <a:br>
              <a:rPr lang="cs-CZ" dirty="0"/>
            </a:b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a:t>Santiago </a:t>
            </a:r>
            <a:r>
              <a:rPr lang="en-US" dirty="0"/>
              <a:t>is not only the financial and business capital of Chile, it also serves as the country's cultural and entertainment center and is home to its best museums and galleries, along with excellent shopping, dining, and hotel options. Centrally located and the country's main transportation hub, Santiago is where most visitors begin their Chilean travels before heading to the Andes or other areas of outstanding natural beauty. </a:t>
            </a:r>
            <a:endParaRPr lang="cs-CZ" dirty="0"/>
          </a:p>
          <a:p>
            <a:pPr marL="285750" indent="-285750" algn="just">
              <a:buFont typeface="Wingdings" panose="05000000000000000000" pitchFamily="2" charset="2"/>
              <a:buChar char="q"/>
            </a:pPr>
            <a:r>
              <a:rPr lang="en-US" dirty="0"/>
              <a:t>Stretching for more than 330 kilometers from</a:t>
            </a:r>
            <a:r>
              <a:rPr lang="en-US" b="1" dirty="0"/>
              <a:t> Temuco </a:t>
            </a:r>
            <a:r>
              <a:rPr lang="en-US" dirty="0"/>
              <a:t>to</a:t>
            </a:r>
            <a:r>
              <a:rPr lang="en-US" b="1" dirty="0"/>
              <a:t> Puerto </a:t>
            </a:r>
            <a:r>
              <a:rPr lang="en-US" b="1" dirty="0" err="1"/>
              <a:t>Montt</a:t>
            </a:r>
            <a:r>
              <a:rPr lang="en-US" b="1" dirty="0"/>
              <a:t> </a:t>
            </a:r>
            <a:r>
              <a:rPr lang="en-US" dirty="0"/>
              <a:t>and resembling the alpine regions of Europe, Chile's Lake District is well worth exploring.</a:t>
            </a:r>
            <a:endParaRPr lang="cs-CZ" dirty="0"/>
          </a:p>
          <a:p>
            <a:pPr marL="285750" indent="-285750" algn="just">
              <a:buFont typeface="Wingdings" panose="05000000000000000000" pitchFamily="2" charset="2"/>
              <a:buChar char="q"/>
            </a:pPr>
            <a:r>
              <a:rPr lang="en-US" dirty="0"/>
              <a:t>Chile's third largest city, </a:t>
            </a:r>
            <a:r>
              <a:rPr lang="en-US" b="1" dirty="0"/>
              <a:t>Valparaíso, </a:t>
            </a:r>
            <a:r>
              <a:rPr lang="en-US" dirty="0"/>
              <a:t>is nestled between the sea and the coastal mountain range about 112 kilometers northwest of Santiago and makes for an excellent day trip. As popular for its many old cobbled streets and unique architecture as it is for its lovely harbor and beaches, the city offers a great deal to see and do. </a:t>
            </a:r>
            <a:endParaRPr lang="cs-CZ" dirty="0"/>
          </a:p>
          <a:p>
            <a:pPr marL="285750" indent="-285750" algn="just">
              <a:buFont typeface="Wingdings" panose="05000000000000000000" pitchFamily="2" charset="2"/>
              <a:buChar char="q"/>
            </a:pPr>
            <a:r>
              <a:rPr lang="cs-CZ" dirty="0"/>
              <a:t>I</a:t>
            </a:r>
            <a:r>
              <a:rPr lang="en-US" dirty="0"/>
              <a:t>n the far north of Chile, just 140 kilometers east of the city of Arica, </a:t>
            </a:r>
            <a:r>
              <a:rPr lang="en-US" b="1" dirty="0" err="1"/>
              <a:t>Lauca</a:t>
            </a:r>
            <a:r>
              <a:rPr lang="en-US" b="1" dirty="0"/>
              <a:t> National Park </a:t>
            </a:r>
            <a:r>
              <a:rPr lang="en-US" dirty="0"/>
              <a:t>covers an area of 1,300 square kilometers and consists largely of high plains and mountain ranges, many of the latter consisting of large volcanoes. </a:t>
            </a:r>
            <a:endParaRPr lang="cs-CZ" b="1" dirty="0"/>
          </a:p>
        </p:txBody>
      </p:sp>
    </p:spTree>
    <p:extLst>
      <p:ext uri="{BB962C8B-B14F-4D97-AF65-F5344CB8AC3E}">
        <p14:creationId xmlns:p14="http://schemas.microsoft.com/office/powerpoint/2010/main" val="7706536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Bolivia</a:t>
            </a: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Bolivia's western half is covered by the Andes, as three meandering high mountain chains dominate the landscape.</a:t>
            </a:r>
          </a:p>
          <a:p>
            <a:pPr marL="285750" indent="-285750" algn="just">
              <a:buFont typeface="Wingdings" panose="05000000000000000000" pitchFamily="2" charset="2"/>
              <a:buChar char="q"/>
            </a:pPr>
            <a:r>
              <a:rPr lang="en-US" dirty="0"/>
              <a:t>The Cordillera Occidental (in the west) is a long line of mostly bleak, dormant volcanoes; the Cordillera Central stands in the middle, while the (eastern) Cordillera Oriental is a massive snow-capped series of stunning granite mountains. </a:t>
            </a:r>
            <a:endParaRPr lang="cs-CZ" dirty="0"/>
          </a:p>
          <a:p>
            <a:pPr marL="285750" indent="-285750" algn="just">
              <a:buFont typeface="Wingdings" panose="05000000000000000000" pitchFamily="2" charset="2"/>
              <a:buChar char="q"/>
            </a:pPr>
            <a:r>
              <a:rPr lang="en-US" dirty="0"/>
              <a:t>The </a:t>
            </a:r>
            <a:r>
              <a:rPr lang="en-US" dirty="0" err="1"/>
              <a:t>Altiplano</a:t>
            </a:r>
            <a:r>
              <a:rPr lang="en-US" dirty="0"/>
              <a:t> (a high plateau) is sandwiched between the cordilleras. Once just deep valleys (or rifts) between the three mountain ranges, over eons of time it filled with sedimentary debris washed down from the surrounding peaks.</a:t>
            </a:r>
          </a:p>
          <a:p>
            <a:pPr marL="285750" indent="-285750" algn="just">
              <a:buFont typeface="Wingdings" panose="05000000000000000000" pitchFamily="2" charset="2"/>
              <a:buChar char="q"/>
            </a:pPr>
            <a:r>
              <a:rPr lang="en-US" dirty="0"/>
              <a:t>The eastern slopes of the Cordillera Oriental descend gently into rolling hills; numerous rivers flow eastward here, forming long narrow valleys. Northeast of La Paz, the landscape descends into fertile semitropical valleys, drained by narrow rivers.</a:t>
            </a:r>
            <a:endParaRPr lang="cs-CZ" dirty="0"/>
          </a:p>
          <a:p>
            <a:pPr marL="285750" indent="-285750" algn="just">
              <a:buFont typeface="Wingdings" panose="05000000000000000000" pitchFamily="2" charset="2"/>
              <a:buChar char="q"/>
            </a:pPr>
            <a:r>
              <a:rPr lang="en-US" dirty="0"/>
              <a:t>Deep and cold, Lake Titicaca, 3,810 meters above sea level, is the highest navigable body of water in the world; salty Lake </a:t>
            </a:r>
            <a:r>
              <a:rPr lang="en-US" dirty="0" err="1"/>
              <a:t>Poopo</a:t>
            </a:r>
            <a:r>
              <a:rPr lang="en-US" dirty="0"/>
              <a:t> is the largest inland lake, varying greatly in size based on rainfall.</a:t>
            </a:r>
          </a:p>
        </p:txBody>
      </p:sp>
    </p:spTree>
    <p:extLst>
      <p:ext uri="{BB962C8B-B14F-4D97-AF65-F5344CB8AC3E}">
        <p14:creationId xmlns:p14="http://schemas.microsoft.com/office/powerpoint/2010/main" val="12736350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Bolivia</a:t>
            </a:r>
            <a:br>
              <a:rPr lang="cs-CZ" dirty="0"/>
            </a:b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For a truly out-of-this-world travel destination, it’s hard to match the </a:t>
            </a:r>
            <a:r>
              <a:rPr lang="en-US" b="1" dirty="0" err="1"/>
              <a:t>Salar</a:t>
            </a:r>
            <a:r>
              <a:rPr lang="en-US" b="1" dirty="0"/>
              <a:t> de Uyuni</a:t>
            </a:r>
            <a:r>
              <a:rPr lang="en-US" dirty="0"/>
              <a:t>. One of the flattest places in the world, the 4,000-square-mile salt flats were formed by a prehistoric lake. Visitors travel in 4×4 vehicles across the expanse of the salt flats to visit locally fashioned structures made entirely from bricks of salt. </a:t>
            </a:r>
            <a:endParaRPr lang="cs-CZ" dirty="0"/>
          </a:p>
          <a:p>
            <a:pPr marL="285750" indent="-285750" algn="just">
              <a:buFont typeface="Wingdings" panose="05000000000000000000" pitchFamily="2" charset="2"/>
              <a:buChar char="q"/>
            </a:pPr>
            <a:r>
              <a:rPr lang="en-US" dirty="0"/>
              <a:t>Located near the south-eastern shore of Lake Titicaca in Bolivia, </a:t>
            </a:r>
            <a:r>
              <a:rPr lang="en-US" b="1" dirty="0" err="1"/>
              <a:t>Tiwanaku</a:t>
            </a:r>
            <a:r>
              <a:rPr lang="en-US" dirty="0"/>
              <a:t> is one of the most important precursors to the Inca Empire. </a:t>
            </a:r>
            <a:endParaRPr lang="cs-CZ" dirty="0"/>
          </a:p>
          <a:p>
            <a:pPr marL="285750" indent="-285750" algn="just">
              <a:buFont typeface="Wingdings" panose="05000000000000000000" pitchFamily="2" charset="2"/>
              <a:buChar char="q"/>
            </a:pPr>
            <a:r>
              <a:rPr lang="en-US" dirty="0"/>
              <a:t>Bordering Bolivia and Peru, </a:t>
            </a:r>
            <a:r>
              <a:rPr lang="en-US" b="1" dirty="0"/>
              <a:t>Lake Titicaca </a:t>
            </a:r>
            <a:r>
              <a:rPr lang="en-US" dirty="0"/>
              <a:t>is the largest lake in South America. Incans, as well as a number of other native peoples, are thought to have originated in the region.</a:t>
            </a:r>
            <a:endParaRPr lang="cs-CZ" dirty="0"/>
          </a:p>
          <a:p>
            <a:pPr marL="285750" indent="-285750" algn="just">
              <a:buFont typeface="Wingdings" panose="05000000000000000000" pitchFamily="2" charset="2"/>
              <a:buChar char="q"/>
            </a:pPr>
            <a:r>
              <a:rPr lang="en-US" dirty="0"/>
              <a:t>Each year in </a:t>
            </a:r>
            <a:r>
              <a:rPr lang="en-US" b="1" dirty="0"/>
              <a:t>Oruro, </a:t>
            </a:r>
            <a:r>
              <a:rPr lang="en-US" dirty="0"/>
              <a:t>just before Ash Wednesday, the city of Oruro hosts the </a:t>
            </a:r>
            <a:r>
              <a:rPr lang="en-US" dirty="0" err="1"/>
              <a:t>Carnaval</a:t>
            </a:r>
            <a:r>
              <a:rPr lang="en-US" dirty="0"/>
              <a:t> de Oruro, one of the most important folkloric and cultural events in all of South America.</a:t>
            </a:r>
            <a:endParaRPr lang="cs-CZ" dirty="0"/>
          </a:p>
          <a:p>
            <a:pPr marL="285750" indent="-285750" algn="just">
              <a:buFont typeface="Wingdings" panose="05000000000000000000" pitchFamily="2" charset="2"/>
              <a:buChar char="q"/>
            </a:pPr>
            <a:r>
              <a:rPr lang="en-US" dirty="0"/>
              <a:t>Known as the “City of Four Names”, </a:t>
            </a:r>
            <a:r>
              <a:rPr lang="en-US" b="1" dirty="0"/>
              <a:t>Sucre</a:t>
            </a:r>
            <a:r>
              <a:rPr lang="en-US" dirty="0"/>
              <a:t> is also called </a:t>
            </a:r>
            <a:r>
              <a:rPr lang="en-US" dirty="0" err="1"/>
              <a:t>Charcas</a:t>
            </a:r>
            <a:r>
              <a:rPr lang="en-US" dirty="0"/>
              <a:t>, La Plata and Chuquisaca.</a:t>
            </a:r>
            <a:endParaRPr lang="cs-CZ" dirty="0"/>
          </a:p>
          <a:p>
            <a:pPr marL="285750" indent="-285750" algn="just">
              <a:buFont typeface="Wingdings" panose="05000000000000000000" pitchFamily="2" charset="2"/>
              <a:buChar char="q"/>
            </a:pPr>
            <a:r>
              <a:rPr lang="en-US" dirty="0"/>
              <a:t>The “rich mountain” or “</a:t>
            </a:r>
            <a:r>
              <a:rPr lang="en-US" b="1" dirty="0"/>
              <a:t>Cerro Rico</a:t>
            </a:r>
            <a:r>
              <a:rPr lang="en-US" dirty="0"/>
              <a:t>” that towers over the city of Potosí once held the silver that lured Spanish Conquistadors to the world’s highest city.</a:t>
            </a:r>
            <a:endParaRPr lang="cs-CZ" dirty="0"/>
          </a:p>
        </p:txBody>
      </p:sp>
    </p:spTree>
    <p:extLst>
      <p:ext uri="{BB962C8B-B14F-4D97-AF65-F5344CB8AC3E}">
        <p14:creationId xmlns:p14="http://schemas.microsoft.com/office/powerpoint/2010/main" val="359912271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Colombia</a:t>
            </a: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139321"/>
          </a:xfrm>
          <a:prstGeom prst="rect">
            <a:avLst/>
          </a:prstGeom>
        </p:spPr>
        <p:txBody>
          <a:bodyPr wrap="square">
            <a:spAutoFit/>
          </a:bodyPr>
          <a:lstStyle/>
          <a:p>
            <a:pPr marL="285750" indent="-285750" algn="just">
              <a:buFont typeface="Wingdings" panose="05000000000000000000" pitchFamily="2" charset="2"/>
              <a:buChar char="q"/>
            </a:pPr>
            <a:r>
              <a:rPr lang="en-US" sz="2200" dirty="0"/>
              <a:t>Fronted by the Caribbean and Pacific lowlands, as well as the eastern Amazon lowlands that extend to its borders with Brazil and Venezuela, the western third of Colombia is crossed by three rugged parallel ranges of the Andes Mountains, namely the Eastern, Central, and Western Cordilleras.</a:t>
            </a:r>
            <a:endParaRPr lang="cs-CZ" sz="2200" dirty="0"/>
          </a:p>
          <a:p>
            <a:pPr marL="285750" indent="-285750" algn="just">
              <a:buFont typeface="Wingdings" panose="05000000000000000000" pitchFamily="2" charset="2"/>
              <a:buChar char="q"/>
            </a:pPr>
            <a:r>
              <a:rPr lang="en-US" sz="2200" dirty="0"/>
              <a:t>Many rivers rise in the upper elevations of the Andes, and the most significant include the Cauca, Magdalena and Putumayo.</a:t>
            </a:r>
          </a:p>
          <a:p>
            <a:pPr marL="285750" indent="-285750" algn="just">
              <a:buFont typeface="Wingdings" panose="05000000000000000000" pitchFamily="2" charset="2"/>
              <a:buChar char="q"/>
            </a:pPr>
            <a:r>
              <a:rPr lang="en-US" sz="2200" dirty="0"/>
              <a:t>The Cauca and Magdalena (which flow northward) separate the three principal Andean mountain ranges, eventually merging and then ending in the Caribbean Sea. </a:t>
            </a:r>
          </a:p>
        </p:txBody>
      </p:sp>
    </p:spTree>
    <p:extLst>
      <p:ext uri="{BB962C8B-B14F-4D97-AF65-F5344CB8AC3E}">
        <p14:creationId xmlns:p14="http://schemas.microsoft.com/office/powerpoint/2010/main" val="426004233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Colombia</a:t>
            </a:r>
            <a:br>
              <a:rPr lang="cs-CZ" dirty="0"/>
            </a:b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en-US" dirty="0"/>
              <a:t>Bogotá might be the Colombian capital, but it's the smaller and more manageable city of </a:t>
            </a:r>
            <a:r>
              <a:rPr lang="en-US" b="1" dirty="0"/>
              <a:t>Medellin</a:t>
            </a:r>
            <a:r>
              <a:rPr lang="en-US" dirty="0"/>
              <a:t> that tends to capture the hearts of visitors. Medellin was dubbed the most dangerous city in the world in the early 1990s, but a quarter of a century later, it has earned a reputation for something entirely different: innovation.</a:t>
            </a:r>
            <a:endParaRPr lang="cs-CZ" dirty="0"/>
          </a:p>
          <a:p>
            <a:pPr marL="285750" indent="-285750" algn="just">
              <a:buFont typeface="Wingdings" panose="05000000000000000000" pitchFamily="2" charset="2"/>
              <a:buChar char="q"/>
            </a:pPr>
            <a:r>
              <a:rPr lang="en-US" dirty="0"/>
              <a:t>The world's third-largest producer of coffee beans, Colombia is a fantastic country for tastings and tours. The vast majority of production takes place in the subtropical Andean hills west of Bogota between the small cities of Armenia, Pereira, and Manizales. This region, known as the </a:t>
            </a:r>
            <a:r>
              <a:rPr lang="en-US" b="1" dirty="0" err="1"/>
              <a:t>Eje</a:t>
            </a:r>
            <a:r>
              <a:rPr lang="en-US" b="1" dirty="0"/>
              <a:t> </a:t>
            </a:r>
            <a:r>
              <a:rPr lang="en-US" b="1" dirty="0" err="1"/>
              <a:t>Cafetero</a:t>
            </a:r>
            <a:r>
              <a:rPr lang="en-US" b="1" dirty="0"/>
              <a:t> </a:t>
            </a:r>
            <a:r>
              <a:rPr lang="en-US" dirty="0"/>
              <a:t>(or Coffee Axis)</a:t>
            </a:r>
            <a:r>
              <a:rPr lang="cs-CZ" dirty="0"/>
              <a:t>.</a:t>
            </a:r>
          </a:p>
          <a:p>
            <a:pPr marL="285750" indent="-285750" algn="just">
              <a:buFont typeface="Wingdings" panose="05000000000000000000" pitchFamily="2" charset="2"/>
              <a:buChar char="q"/>
            </a:pPr>
            <a:r>
              <a:rPr lang="en-US" dirty="0"/>
              <a:t>Cartagena is the crown jewel of Colombia's Caribbean coast and one of the best-preserved colonial destinations in the Americas. Take a stroll through </a:t>
            </a:r>
            <a:r>
              <a:rPr lang="en-US" b="1" dirty="0"/>
              <a:t>Old Town</a:t>
            </a:r>
            <a:r>
              <a:rPr lang="en-US" dirty="0"/>
              <a:t> and you may feel as if you've stepped back in time to a different era. </a:t>
            </a:r>
            <a:endParaRPr lang="cs-CZ" dirty="0"/>
          </a:p>
          <a:p>
            <a:pPr marL="285750" indent="-285750" algn="just">
              <a:buFont typeface="Wingdings" panose="05000000000000000000" pitchFamily="2" charset="2"/>
              <a:buChar char="q"/>
            </a:pPr>
            <a:endParaRPr lang="cs-CZ" dirty="0"/>
          </a:p>
        </p:txBody>
      </p:sp>
    </p:spTree>
    <p:extLst>
      <p:ext uri="{BB962C8B-B14F-4D97-AF65-F5344CB8AC3E}">
        <p14:creationId xmlns:p14="http://schemas.microsoft.com/office/powerpoint/2010/main" val="1244382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United </a:t>
            </a:r>
            <a:r>
              <a:rPr lang="cs-CZ" dirty="0" err="1"/>
              <a:t>States</a:t>
            </a:r>
            <a:r>
              <a:rPr lang="cs-CZ" dirty="0"/>
              <a:t> </a:t>
            </a:r>
            <a:r>
              <a:rPr lang="cs-CZ" dirty="0" err="1"/>
              <a:t>of</a:t>
            </a:r>
            <a:r>
              <a:rPr lang="cs-CZ" dirty="0"/>
              <a:t> America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a:t> Cahokia Mounds State Historic Site</a:t>
            </a:r>
            <a:r>
              <a:rPr lang="cs-CZ" b="1" dirty="0"/>
              <a:t> </a:t>
            </a:r>
            <a:r>
              <a:rPr lang="cs-CZ" dirty="0"/>
              <a:t>- </a:t>
            </a:r>
            <a:r>
              <a:rPr lang="en-US" dirty="0"/>
              <a:t>Cahokia Mounds, some 13 km north-east of St Louis, Missouri, is the largest pre-Columbian settlement north of Mexico. It was occupied primarily during the Mississippian period (800–1400), when it covered nearly 1,600 ha and included some 120 mounds.</a:t>
            </a:r>
            <a:endParaRPr lang="cs-CZ" dirty="0"/>
          </a:p>
          <a:p>
            <a:pPr marL="285750" indent="-285750" algn="just">
              <a:buFont typeface="Wingdings" panose="05000000000000000000" pitchFamily="2" charset="2"/>
              <a:buChar char="q"/>
            </a:pPr>
            <a:r>
              <a:rPr lang="en-US" dirty="0"/>
              <a:t> </a:t>
            </a:r>
            <a:r>
              <a:rPr lang="en-US" b="1" dirty="0"/>
              <a:t>Chaco Culture</a:t>
            </a:r>
            <a:r>
              <a:rPr lang="cs-CZ" b="1" dirty="0"/>
              <a:t> </a:t>
            </a:r>
            <a:r>
              <a:rPr lang="cs-CZ" dirty="0"/>
              <a:t>- </a:t>
            </a:r>
            <a:r>
              <a:rPr lang="en-US" dirty="0"/>
              <a:t>For over 2,000 years, Pueblo peoples occupied a vast region of the south-western United States. Chaco Canyon, a major </a:t>
            </a:r>
            <a:r>
              <a:rPr lang="en-US" dirty="0" err="1"/>
              <a:t>centre</a:t>
            </a:r>
            <a:r>
              <a:rPr lang="en-US" dirty="0"/>
              <a:t> of ancestral Pueblo culture between 850 and 1250, was a focus for ceremonials, trade and political activity for the prehistoric Four Corners area</a:t>
            </a:r>
            <a:r>
              <a:rPr lang="cs-CZ" dirty="0"/>
              <a:t>.</a:t>
            </a:r>
          </a:p>
          <a:p>
            <a:pPr marL="285750" indent="-285750" algn="just">
              <a:buFont typeface="Wingdings" panose="05000000000000000000" pitchFamily="2" charset="2"/>
              <a:buChar char="q"/>
            </a:pPr>
            <a:r>
              <a:rPr lang="en-US" dirty="0"/>
              <a:t> </a:t>
            </a:r>
            <a:r>
              <a:rPr lang="en-US" b="1" dirty="0"/>
              <a:t>Monticello and the University of Virginia in Charlottesville</a:t>
            </a:r>
            <a:r>
              <a:rPr lang="cs-CZ" b="1" dirty="0"/>
              <a:t> - </a:t>
            </a:r>
            <a:r>
              <a:rPr lang="en-US" dirty="0"/>
              <a:t>Thomas Jefferson (1743–1826), author of the American Declaration of Independence and third president of the United States, was also a talented architect of neoclassical buildings.</a:t>
            </a:r>
            <a:endParaRPr lang="cs-CZ" dirty="0"/>
          </a:p>
          <a:p>
            <a:pPr marL="285750" indent="-285750" algn="just">
              <a:buFont typeface="Wingdings" panose="05000000000000000000" pitchFamily="2" charset="2"/>
              <a:buChar char="q"/>
            </a:pPr>
            <a:r>
              <a:rPr lang="cs-CZ" b="1" dirty="0"/>
              <a:t>Orlando, </a:t>
            </a:r>
            <a:r>
              <a:rPr lang="en-US" b="1" dirty="0"/>
              <a:t>Walt Disney World </a:t>
            </a:r>
            <a:r>
              <a:rPr lang="en-US" dirty="0"/>
              <a:t>is Florida's most popular family attraction and has been for many years. Magic Kingdom, Animal Kingdom, Epcot Theme Park, and MGM Studios are just some of the highlights that have long entertained children and parents.</a:t>
            </a:r>
          </a:p>
        </p:txBody>
      </p:sp>
    </p:spTree>
    <p:extLst>
      <p:ext uri="{BB962C8B-B14F-4D97-AF65-F5344CB8AC3E}">
        <p14:creationId xmlns:p14="http://schemas.microsoft.com/office/powerpoint/2010/main" val="401125464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Colombia</a:t>
            </a:r>
            <a:br>
              <a:rPr lang="cs-CZ" dirty="0"/>
            </a:b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Picture the Amazon, and Colombia may not be the first country to come to mind - which is odd, because about a third of the nation is blanketed in its thick (and often impenetrable) jungles. The capital of the vast Amazon Basin is the small frontier </a:t>
            </a:r>
            <a:r>
              <a:rPr lang="en-US" b="1" dirty="0"/>
              <a:t>town of Leticia, </a:t>
            </a:r>
            <a:r>
              <a:rPr lang="en-US" dirty="0"/>
              <a:t>which sits along the banks of the mighty Amazon River, right where Colombia bumps up against Brazil and Peru</a:t>
            </a:r>
            <a:r>
              <a:rPr lang="cs-CZ" dirty="0"/>
              <a:t>.</a:t>
            </a:r>
          </a:p>
          <a:p>
            <a:pPr marL="285750" indent="-285750" algn="just">
              <a:buFont typeface="Wingdings" panose="05000000000000000000" pitchFamily="2" charset="2"/>
              <a:buChar char="q"/>
            </a:pPr>
            <a:r>
              <a:rPr lang="en-US" dirty="0"/>
              <a:t>You'll find some of the best beaches in Colombia within the protected </a:t>
            </a:r>
            <a:r>
              <a:rPr lang="en-US" dirty="0" err="1"/>
              <a:t>Tayrona</a:t>
            </a:r>
            <a:r>
              <a:rPr lang="en-US" dirty="0"/>
              <a:t> National Natural Park, which is known for its palm-shaded coves and crystal-clear coastal lagoons. </a:t>
            </a:r>
            <a:r>
              <a:rPr lang="en-US" dirty="0" err="1"/>
              <a:t>Tayrona</a:t>
            </a:r>
            <a:r>
              <a:rPr lang="en-US" dirty="0"/>
              <a:t> is also a fantastic place for snorkeling at protected areas near </a:t>
            </a:r>
            <a:r>
              <a:rPr lang="en-US" b="1" dirty="0"/>
              <a:t>La </a:t>
            </a:r>
            <a:r>
              <a:rPr lang="en-US" b="1" dirty="0" err="1"/>
              <a:t>Piscina</a:t>
            </a:r>
            <a:r>
              <a:rPr lang="en-US" dirty="0"/>
              <a:t> beach and </a:t>
            </a:r>
            <a:r>
              <a:rPr lang="en-US" b="1" dirty="0"/>
              <a:t>Cabo San Juan</a:t>
            </a:r>
            <a:r>
              <a:rPr lang="en-US" dirty="0"/>
              <a:t>.</a:t>
            </a:r>
            <a:endParaRPr lang="cs-CZ" dirty="0"/>
          </a:p>
          <a:p>
            <a:pPr marL="285750" indent="-285750" algn="just">
              <a:buFont typeface="Wingdings" panose="05000000000000000000" pitchFamily="2" charset="2"/>
              <a:buChar char="q"/>
            </a:pPr>
            <a:r>
              <a:rPr lang="en-US" dirty="0"/>
              <a:t>Most visitors to Colombia will inevitably begin their trip in the nation's largest city - and beating heart - </a:t>
            </a:r>
            <a:r>
              <a:rPr lang="en-US" b="1" dirty="0"/>
              <a:t>Bogotá. </a:t>
            </a:r>
            <a:r>
              <a:rPr lang="en-US" dirty="0"/>
              <a:t>It's a city that often divides opinion, with some complaining of its gridlocked streets and dreary weather, and others falling head over heals for its unique combination of colonial charm and urban sophistication. </a:t>
            </a:r>
            <a:endParaRPr lang="cs-CZ" b="1" dirty="0"/>
          </a:p>
        </p:txBody>
      </p:sp>
    </p:spTree>
    <p:extLst>
      <p:ext uri="{BB962C8B-B14F-4D97-AF65-F5344CB8AC3E}">
        <p14:creationId xmlns:p14="http://schemas.microsoft.com/office/powerpoint/2010/main" val="35688722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err="1"/>
              <a:t>Selected</a:t>
            </a:r>
            <a:r>
              <a:rPr lang="cs-CZ" dirty="0"/>
              <a:t> </a:t>
            </a:r>
            <a:r>
              <a:rPr lang="cs-CZ" dirty="0" err="1"/>
              <a:t>sources</a:t>
            </a:r>
            <a:r>
              <a:rPr lang="cs-CZ" dirty="0"/>
              <a:t>:</a:t>
            </a:r>
            <a:br>
              <a:rPr lang="cs-CZ" dirty="0"/>
            </a:br>
            <a:endParaRPr lang="cs-CZ" dirty="0"/>
          </a:p>
        </p:txBody>
      </p:sp>
      <p:sp>
        <p:nvSpPr>
          <p:cNvPr id="3" name="Obdélník 2"/>
          <p:cNvSpPr/>
          <p:nvPr/>
        </p:nvSpPr>
        <p:spPr>
          <a:xfrm>
            <a:off x="0" y="915566"/>
            <a:ext cx="9144000" cy="4832092"/>
          </a:xfrm>
          <a:prstGeom prst="rect">
            <a:avLst/>
          </a:prstGeom>
        </p:spPr>
        <p:txBody>
          <a:bodyPr wrap="square">
            <a:spAutoFit/>
          </a:bodyPr>
          <a:lstStyle/>
          <a:p>
            <a:pPr marL="285750" indent="-285750" algn="just">
              <a:buFont typeface="Wingdings" panose="05000000000000000000" pitchFamily="2" charset="2"/>
              <a:buChar char="q"/>
            </a:pPr>
            <a:r>
              <a:rPr lang="cs-CZ" sz="2200" dirty="0"/>
              <a:t>HAMARNEH, I., 2012. Geografie turismu - mimoevropská teritoria. Praha: </a:t>
            </a:r>
            <a:r>
              <a:rPr lang="cs-CZ" sz="2200" dirty="0" err="1"/>
              <a:t>Grada</a:t>
            </a:r>
            <a:r>
              <a:rPr lang="cs-CZ" sz="2200" dirty="0"/>
              <a:t> </a:t>
            </a:r>
            <a:r>
              <a:rPr lang="cs-CZ" sz="2200" dirty="0" err="1"/>
              <a:t>Publishing</a:t>
            </a:r>
            <a:r>
              <a:rPr lang="cs-CZ" sz="2200" dirty="0"/>
              <a:t>. ISBN 978-80-247-4430-8.</a:t>
            </a:r>
          </a:p>
          <a:p>
            <a:pPr marL="285750" indent="-285750" algn="just">
              <a:buFont typeface="Wingdings" panose="05000000000000000000" pitchFamily="2" charset="2"/>
              <a:buChar char="q"/>
            </a:pPr>
            <a:r>
              <a:rPr lang="en-US" sz="2200" dirty="0"/>
              <a:t>HRALA, V., 2013. </a:t>
            </a:r>
            <a:r>
              <a:rPr lang="en-US" sz="2200" dirty="0" err="1"/>
              <a:t>Geografie</a:t>
            </a:r>
            <a:r>
              <a:rPr lang="en-US" sz="2200" dirty="0"/>
              <a:t> </a:t>
            </a:r>
            <a:r>
              <a:rPr lang="en-US" sz="2200" dirty="0" err="1"/>
              <a:t>cestovního</a:t>
            </a:r>
            <a:r>
              <a:rPr lang="en-US" sz="2200" dirty="0"/>
              <a:t> </a:t>
            </a:r>
            <a:r>
              <a:rPr lang="en-US" sz="2200" dirty="0" err="1"/>
              <a:t>ruchu</a:t>
            </a:r>
            <a:r>
              <a:rPr lang="en-US" sz="2200" dirty="0"/>
              <a:t>. Praha: Idea </a:t>
            </a:r>
            <a:r>
              <a:rPr lang="en-US" sz="2200" dirty="0" err="1"/>
              <a:t>servis</a:t>
            </a:r>
            <a:r>
              <a:rPr lang="en-US" sz="2200" dirty="0"/>
              <a:t>. ISBN 978-80-859-7079-1.</a:t>
            </a:r>
            <a:endParaRPr lang="cs-CZ" sz="2200" dirty="0"/>
          </a:p>
          <a:p>
            <a:pPr marL="285750" indent="-285750" algn="just">
              <a:buFont typeface="Wingdings" panose="05000000000000000000" pitchFamily="2" charset="2"/>
              <a:buChar char="q"/>
            </a:pPr>
            <a:r>
              <a:rPr lang="en-US" sz="2200" dirty="0"/>
              <a:t>NATIONAL GEOGRAPHIC SOCIETY, 2011. 100 Countries, 5,000 Ideas: Where to Go, When to Go, What to See, What to Do. National Geographic Society. ISBN 978-14-262-075-87.</a:t>
            </a:r>
          </a:p>
          <a:p>
            <a:pPr marL="285750" indent="-285750" algn="just">
              <a:buFont typeface="Wingdings" panose="05000000000000000000" pitchFamily="2" charset="2"/>
              <a:buChar char="q"/>
            </a:pPr>
            <a:r>
              <a:rPr lang="en-US" sz="2200" dirty="0"/>
              <a:t>Travel Guides by the Experts available from http://www.planetware.com/</a:t>
            </a:r>
          </a:p>
          <a:p>
            <a:pPr marL="285750" indent="-285750" algn="just">
              <a:buFont typeface="Wingdings" panose="05000000000000000000" pitchFamily="2" charset="2"/>
              <a:buChar char="q"/>
            </a:pPr>
            <a:r>
              <a:rPr lang="en-US" sz="2200" dirty="0"/>
              <a:t>UNESCO, 2009. World Heritage Sites: A Complete Guide to 878 UNESCO World Heritage Sites. Firefly Books. ISBN 978-1-55407-463-1.</a:t>
            </a:r>
          </a:p>
          <a:p>
            <a:pPr marL="285750" indent="-285750" algn="just">
              <a:buFont typeface="Wingdings" panose="05000000000000000000" pitchFamily="2" charset="2"/>
              <a:buChar char="q"/>
            </a:pPr>
            <a:r>
              <a:rPr lang="en-US" sz="2200" dirty="0"/>
              <a:t>World Atlas available from https://www.worldatlas.com/</a:t>
            </a:r>
          </a:p>
          <a:p>
            <a:pPr marL="285750" indent="-285750" algn="just">
              <a:buFont typeface="Wingdings" panose="05000000000000000000" pitchFamily="2" charset="2"/>
              <a:buChar char="q"/>
            </a:pPr>
            <a:endParaRPr lang="cs-CZ" sz="2200" dirty="0"/>
          </a:p>
          <a:p>
            <a:pPr marL="285750" indent="-285750" algn="just">
              <a:buFont typeface="Wingdings" panose="05000000000000000000" pitchFamily="2" charset="2"/>
              <a:buChar char="q"/>
            </a:pPr>
            <a:endParaRPr lang="en-US" sz="2200" dirty="0"/>
          </a:p>
          <a:p>
            <a:pPr marL="285750" indent="-285750" algn="just">
              <a:buFont typeface="Wingdings" panose="05000000000000000000" pitchFamily="2" charset="2"/>
              <a:buChar char="q"/>
            </a:pPr>
            <a:endParaRPr lang="cs-CZ" sz="2200" dirty="0"/>
          </a:p>
        </p:txBody>
      </p:sp>
    </p:spTree>
    <p:extLst>
      <p:ext uri="{BB962C8B-B14F-4D97-AF65-F5344CB8AC3E}">
        <p14:creationId xmlns:p14="http://schemas.microsoft.com/office/powerpoint/2010/main" val="190655247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128792" cy="507703"/>
          </a:xfrm>
        </p:spPr>
        <p:txBody>
          <a:bodyPr/>
          <a:lstStyle/>
          <a:p>
            <a:endParaRPr lang="cs-CZ" dirty="0"/>
          </a:p>
        </p:txBody>
      </p:sp>
      <p:sp>
        <p:nvSpPr>
          <p:cNvPr id="3" name="Obdélník 2"/>
          <p:cNvSpPr/>
          <p:nvPr/>
        </p:nvSpPr>
        <p:spPr>
          <a:xfrm>
            <a:off x="179512" y="703189"/>
            <a:ext cx="7704856" cy="646331"/>
          </a:xfrm>
          <a:prstGeom prst="rect">
            <a:avLst/>
          </a:prstGeom>
        </p:spPr>
        <p:txBody>
          <a:bodyPr wrap="square">
            <a:spAutoFit/>
          </a:bodyPr>
          <a:lstStyle/>
          <a:p>
            <a:endParaRPr lang="cs-CZ" dirty="0"/>
          </a:p>
          <a:p>
            <a:endParaRPr lang="cs-CZ" dirty="0"/>
          </a:p>
        </p:txBody>
      </p:sp>
      <p:sp>
        <p:nvSpPr>
          <p:cNvPr id="5" name="Obdélník 4"/>
          <p:cNvSpPr/>
          <p:nvPr/>
        </p:nvSpPr>
        <p:spPr>
          <a:xfrm>
            <a:off x="1907704" y="2067694"/>
            <a:ext cx="4924746" cy="584775"/>
          </a:xfrm>
          <a:prstGeom prst="rect">
            <a:avLst/>
          </a:prstGeom>
        </p:spPr>
        <p:txBody>
          <a:bodyPr wrap="none">
            <a:spAutoFit/>
          </a:bodyPr>
          <a:lstStyle/>
          <a:p>
            <a:r>
              <a:rPr lang="cs-CZ" sz="3200" dirty="0"/>
              <a:t>T</a:t>
            </a:r>
            <a:r>
              <a:rPr lang="en-US" sz="3200" dirty="0"/>
              <a:t>hank you for your attention</a:t>
            </a:r>
            <a:endParaRPr lang="cs-CZ" sz="3200" dirty="0"/>
          </a:p>
        </p:txBody>
      </p:sp>
    </p:spTree>
    <p:extLst>
      <p:ext uri="{BB962C8B-B14F-4D97-AF65-F5344CB8AC3E}">
        <p14:creationId xmlns:p14="http://schemas.microsoft.com/office/powerpoint/2010/main" val="25524461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United </a:t>
            </a:r>
            <a:r>
              <a:rPr lang="cs-CZ" dirty="0" err="1"/>
              <a:t>States</a:t>
            </a:r>
            <a:r>
              <a:rPr lang="cs-CZ" dirty="0"/>
              <a:t> </a:t>
            </a:r>
            <a:r>
              <a:rPr lang="cs-CZ" dirty="0" err="1"/>
              <a:t>of</a:t>
            </a:r>
            <a:r>
              <a:rPr lang="cs-CZ" dirty="0"/>
              <a:t> America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a:t>Orlando's SeaWorld</a:t>
            </a:r>
            <a:r>
              <a:rPr lang="en-US" dirty="0"/>
              <a:t>, with its huge aquariums, dolphin and whale shows, touch pools, and extensive list of rides, draws a large family crowd. It also allows opportunities for close up encounters with dolphins and other residents</a:t>
            </a:r>
            <a:r>
              <a:rPr lang="cs-CZ" dirty="0"/>
              <a:t>.</a:t>
            </a:r>
          </a:p>
          <a:p>
            <a:pPr marL="285750" indent="-285750" algn="just">
              <a:buFont typeface="Wingdings" panose="05000000000000000000" pitchFamily="2" charset="2"/>
              <a:buChar char="q"/>
            </a:pPr>
            <a:r>
              <a:rPr lang="en-US" dirty="0"/>
              <a:t>The 2.5-mile-long central section of </a:t>
            </a:r>
            <a:r>
              <a:rPr lang="en-US" b="1" dirty="0"/>
              <a:t>Las Vegas Boulevard</a:t>
            </a:r>
            <a:r>
              <a:rPr lang="en-US" dirty="0"/>
              <a:t>, which runs through the city from northeast to southwest, known as </a:t>
            </a:r>
            <a:r>
              <a:rPr lang="en-US" b="1" dirty="0"/>
              <a:t>The Strip, </a:t>
            </a:r>
            <a:r>
              <a:rPr lang="en-US" dirty="0"/>
              <a:t>is lined with huge entertainment palaces, many built with a defining theme and home to performance venues, luxury hotel rooms, and fine dining. The Strip is particularly impressive at night, when the city is illuminated by an endless succession of glittering neon signs. </a:t>
            </a:r>
            <a:endParaRPr lang="cs-CZ" dirty="0"/>
          </a:p>
          <a:p>
            <a:pPr marL="285750" indent="-285750" algn="just">
              <a:buFont typeface="Wingdings" panose="05000000000000000000" pitchFamily="2" charset="2"/>
              <a:buChar char="q"/>
            </a:pPr>
            <a:r>
              <a:rPr lang="en-US" b="1" dirty="0"/>
              <a:t>Venetian Hotel and Gondola Rides</a:t>
            </a:r>
            <a:r>
              <a:rPr lang="cs-CZ" b="1" dirty="0"/>
              <a:t> </a:t>
            </a:r>
            <a:r>
              <a:rPr lang="cs-CZ" dirty="0"/>
              <a:t>- </a:t>
            </a:r>
            <a:r>
              <a:rPr lang="en-US" dirty="0"/>
              <a:t>The Venetian Hotel in Las Vegas is located on "The Strip" across from Treasure Island. It is one of the city's finest resorts and has many interesting tourist attractions. Visitors can walk through the themed shopping arcade built to resemble the city of Venice, complete with blue skies, canals, and gondoliers. </a:t>
            </a:r>
            <a:endParaRPr lang="cs-CZ" dirty="0"/>
          </a:p>
          <a:p>
            <a:pPr marL="285750" indent="-285750" algn="just">
              <a:buFont typeface="Wingdings" panose="05000000000000000000" pitchFamily="2" charset="2"/>
              <a:buChar char="q"/>
            </a:pPr>
            <a:r>
              <a:rPr lang="en-US" b="1" dirty="0"/>
              <a:t>The Statue of Liberty</a:t>
            </a:r>
            <a:r>
              <a:rPr lang="cs-CZ" b="1" dirty="0"/>
              <a:t> in New York City </a:t>
            </a:r>
            <a:r>
              <a:rPr lang="en-US" dirty="0"/>
              <a:t>was France's gift to America. Built in 1886, it remains a famous world symbol of freedom and one of the greatest American icons. </a:t>
            </a:r>
          </a:p>
        </p:txBody>
      </p:sp>
    </p:spTree>
    <p:extLst>
      <p:ext uri="{BB962C8B-B14F-4D97-AF65-F5344CB8AC3E}">
        <p14:creationId xmlns:p14="http://schemas.microsoft.com/office/powerpoint/2010/main" val="1469026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United </a:t>
            </a:r>
            <a:r>
              <a:rPr lang="cs-CZ" dirty="0" err="1"/>
              <a:t>States</a:t>
            </a:r>
            <a:r>
              <a:rPr lang="cs-CZ" dirty="0"/>
              <a:t> </a:t>
            </a:r>
            <a:r>
              <a:rPr lang="cs-CZ" dirty="0" err="1"/>
              <a:t>of</a:t>
            </a:r>
            <a:r>
              <a:rPr lang="cs-CZ" dirty="0"/>
              <a:t> America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b="1" dirty="0"/>
              <a:t>Rockefeller Center </a:t>
            </a:r>
            <a:r>
              <a:rPr lang="en-US" dirty="0"/>
              <a:t>is a vast entertainment and shopping complex in the middle of Manhattan, and home to NBC-TV and radio, and other media. The centerpiece of the complex is the 70-storey 30 Rockefeller Plaza, an Art Deco skyscraper that offers awesome views over Manhattan from the famous </a:t>
            </a:r>
            <a:r>
              <a:rPr lang="en-US" b="1" dirty="0"/>
              <a:t>Top of the Rock Observation Deck</a:t>
            </a:r>
            <a:r>
              <a:rPr lang="en-US" dirty="0"/>
              <a:t>.</a:t>
            </a:r>
            <a:endParaRPr lang="cs-CZ" dirty="0"/>
          </a:p>
          <a:p>
            <a:pPr marL="285750" indent="-285750" algn="just">
              <a:buFont typeface="Wingdings" panose="05000000000000000000" pitchFamily="2" charset="2"/>
              <a:buChar char="q"/>
            </a:pPr>
            <a:r>
              <a:rPr lang="en-US" b="1" dirty="0"/>
              <a:t>The Art Institute of Chicago </a:t>
            </a:r>
            <a:r>
              <a:rPr lang="en-US" dirty="0"/>
              <a:t>is a world class museum with hundreds of thousands of artworks. The diverse collection spans thousands of years and includes pieces from a variety of media including painting, prints, photography, sculpture, decorative arts, textiles, architectural drawings and more.</a:t>
            </a:r>
            <a:endParaRPr lang="cs-CZ" dirty="0"/>
          </a:p>
          <a:p>
            <a:pPr marL="285750" indent="-285750" algn="just">
              <a:buFont typeface="Wingdings" panose="05000000000000000000" pitchFamily="2" charset="2"/>
              <a:buChar char="q"/>
            </a:pPr>
            <a:r>
              <a:rPr lang="en-US" b="1" dirty="0"/>
              <a:t>Millennium Park </a:t>
            </a:r>
            <a:r>
              <a:rPr lang="en-US" dirty="0"/>
              <a:t>is located in downtown Chicago bordered by Michigan Avenue to the west, Columbus Drive to the east, Randolph Street to the North and Monroe Street to the South. The main features of Millennium Park include the Jay Pritzker Pavilion, an outdoor concert venue; the interactive Crown Fountain;</a:t>
            </a:r>
            <a:endParaRPr lang="cs-CZ"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3444674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United </a:t>
            </a:r>
            <a:r>
              <a:rPr lang="cs-CZ" dirty="0" err="1"/>
              <a:t>States</a:t>
            </a:r>
            <a:r>
              <a:rPr lang="cs-CZ" dirty="0"/>
              <a:t> </a:t>
            </a:r>
            <a:r>
              <a:rPr lang="cs-CZ" dirty="0" err="1"/>
              <a:t>of</a:t>
            </a:r>
            <a:r>
              <a:rPr lang="cs-CZ" dirty="0"/>
              <a:t> America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a:t>The Golden Gate Bridge </a:t>
            </a:r>
            <a:r>
              <a:rPr lang="en-US" dirty="0"/>
              <a:t>is a California icon gracing San Francisco Bay. It is the most photographed site in the city, with the orange structure backed by blue water, or in many cases, peaking through low lying cloud. At night, the flood-lit structure is equally striking. </a:t>
            </a:r>
            <a:endParaRPr lang="cs-CZ" dirty="0"/>
          </a:p>
          <a:p>
            <a:pPr marL="285750" indent="-285750" algn="just">
              <a:buFont typeface="Wingdings" panose="05000000000000000000" pitchFamily="2" charset="2"/>
              <a:buChar char="q"/>
            </a:pPr>
            <a:r>
              <a:rPr lang="en-US" dirty="0"/>
              <a:t>The historic and notorious Alcatraz penitentiary, located on </a:t>
            </a:r>
            <a:r>
              <a:rPr lang="en-US" b="1" dirty="0"/>
              <a:t>Alcatraz Island </a:t>
            </a:r>
            <a:r>
              <a:rPr lang="en-US" dirty="0"/>
              <a:t>in San Francisco Bay, is one of America's most infamous prisons. It operated for almost thirty years, closing in 1963 and re-opening as a tourist attraction in 1973. Some of America's most well-known criminals were inmates here, including Al Capone and the "Birdman," who would later form the basis for the fictional movie The Birdman of Alcatraz. </a:t>
            </a:r>
            <a:endParaRPr lang="cs-CZ" dirty="0"/>
          </a:p>
          <a:p>
            <a:pPr marL="285750" indent="-285750" algn="just">
              <a:buFont typeface="Wingdings" panose="05000000000000000000" pitchFamily="2" charset="2"/>
              <a:buChar char="q"/>
            </a:pPr>
            <a:r>
              <a:rPr lang="en-US" dirty="0"/>
              <a:t>This incredible natural attractions is one of the most visited places in the United States. Carved out by the Colorado River, the </a:t>
            </a:r>
            <a:r>
              <a:rPr lang="en-US" b="1" dirty="0"/>
              <a:t>Grand Canyon </a:t>
            </a:r>
            <a:r>
              <a:rPr lang="en-US" dirty="0"/>
              <a:t>cuts deep into the landscape, creating dramatic cliff walls and ledges. </a:t>
            </a:r>
            <a:endParaRPr lang="cs-CZ" dirty="0"/>
          </a:p>
          <a:p>
            <a:pPr marL="285750" indent="-285750" algn="just">
              <a:buFont typeface="Wingdings" panose="05000000000000000000" pitchFamily="2" charset="2"/>
              <a:buChar char="q"/>
            </a:pPr>
            <a:r>
              <a:rPr lang="en-US" dirty="0"/>
              <a:t>Situated along the Canada-US border, </a:t>
            </a:r>
            <a:r>
              <a:rPr lang="en-US" b="1" dirty="0"/>
              <a:t>Niagara Falls </a:t>
            </a:r>
            <a:r>
              <a:rPr lang="en-US" dirty="0"/>
              <a:t>is one of the most famous waterfalls in the world. The water from Lake Erie flows into Lake Ontario over these massive waterfalls, known for the great quantity of water that is constantly tumbling over the vertical drop</a:t>
            </a:r>
            <a:r>
              <a:rPr lang="cs-CZ" dirty="0"/>
              <a:t>.</a:t>
            </a:r>
            <a:endParaRPr lang="en-US" dirty="0"/>
          </a:p>
        </p:txBody>
      </p:sp>
    </p:spTree>
    <p:extLst>
      <p:ext uri="{BB962C8B-B14F-4D97-AF65-F5344CB8AC3E}">
        <p14:creationId xmlns:p14="http://schemas.microsoft.com/office/powerpoint/2010/main" val="485497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United </a:t>
            </a:r>
            <a:r>
              <a:rPr lang="cs-CZ" dirty="0" err="1"/>
              <a:t>States</a:t>
            </a:r>
            <a:r>
              <a:rPr lang="cs-CZ" dirty="0"/>
              <a:t> </a:t>
            </a:r>
            <a:r>
              <a:rPr lang="cs-CZ" dirty="0" err="1"/>
              <a:t>of</a:t>
            </a:r>
            <a:r>
              <a:rPr lang="cs-CZ" dirty="0"/>
              <a:t> America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en-US" b="1" dirty="0"/>
              <a:t>The White House </a:t>
            </a:r>
            <a:r>
              <a:rPr lang="en-US" dirty="0"/>
              <a:t>is the official residence of the President of the United States, and on almost all tourists' list of things to see in Washington. This historic structure has been the home of every president except George Washington.</a:t>
            </a:r>
            <a:endParaRPr lang="cs-CZ" dirty="0"/>
          </a:p>
          <a:p>
            <a:pPr marL="285750" indent="-285750" algn="just">
              <a:buFont typeface="Wingdings" panose="05000000000000000000" pitchFamily="2" charset="2"/>
              <a:buChar char="q"/>
            </a:pPr>
            <a:r>
              <a:rPr lang="en-US" b="1" dirty="0"/>
              <a:t>Yellowstone National Park </a:t>
            </a:r>
            <a:r>
              <a:rPr lang="en-US" dirty="0"/>
              <a:t>is home to a huge ancient volcano which has resulted in a dramatic landscape and awesome natural phenomena. Geysers and hot springs, along with incredible waterfalls along the Yellowstone River are just some of the attractions drawing in huge numbers of tourists each year. </a:t>
            </a:r>
            <a:endParaRPr lang="cs-CZ" dirty="0"/>
          </a:p>
          <a:p>
            <a:pPr marL="285750" indent="-285750" algn="just">
              <a:buFont typeface="Wingdings" panose="05000000000000000000" pitchFamily="2" charset="2"/>
              <a:buChar char="q"/>
            </a:pPr>
            <a:r>
              <a:rPr lang="en-US" dirty="0"/>
              <a:t> </a:t>
            </a:r>
            <a:r>
              <a:rPr lang="en-US" b="1" dirty="0"/>
              <a:t>Everglades National Park</a:t>
            </a:r>
            <a:r>
              <a:rPr lang="cs-CZ" b="1" dirty="0"/>
              <a:t> </a:t>
            </a:r>
            <a:r>
              <a:rPr lang="cs-CZ" dirty="0"/>
              <a:t>- </a:t>
            </a:r>
            <a:r>
              <a:rPr lang="en-US" dirty="0"/>
              <a:t>This site at the southern tip of Florida has been called 'a river of grass flowing imperceptibly from the hinterland into the sea'. The exceptional variety of its water habitats has made it a sanctuary for a large number of birds and reptiles, as well as for threatened species such as the manatee.</a:t>
            </a:r>
            <a:endParaRPr lang="cs-CZ" dirty="0"/>
          </a:p>
          <a:p>
            <a:pPr marL="285750" indent="-285750" algn="just">
              <a:buFont typeface="Wingdings" panose="05000000000000000000" pitchFamily="2" charset="2"/>
              <a:buChar char="q"/>
            </a:pPr>
            <a:r>
              <a:rPr lang="en-US" dirty="0"/>
              <a:t>Home to the most popular beach in the Hawaiian Islands and possibly the most famous beach in the Pacific, </a:t>
            </a:r>
            <a:r>
              <a:rPr lang="en-US" b="1" dirty="0"/>
              <a:t>Waikiki</a:t>
            </a:r>
            <a:r>
              <a:rPr lang="en-US" dirty="0"/>
              <a:t> has been a tourist destination for over a century. Today this area is a cross between tropical paradise and modern city. </a:t>
            </a:r>
            <a:endParaRPr lang="cs-CZ"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3480412040"/>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4022</TotalTime>
  <Words>9686</Words>
  <Application>Microsoft Office PowerPoint</Application>
  <PresentationFormat>Předvádění na obrazovce (16:9)</PresentationFormat>
  <Paragraphs>298</Paragraphs>
  <Slides>52</Slides>
  <Notes>51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52</vt:i4>
      </vt:variant>
    </vt:vector>
  </HeadingPairs>
  <TitlesOfParts>
    <vt:vector size="57" baseType="lpstr">
      <vt:lpstr>Arial</vt:lpstr>
      <vt:lpstr>Calibri</vt:lpstr>
      <vt:lpstr>Times New Roman</vt:lpstr>
      <vt:lpstr>Wingdings</vt:lpstr>
      <vt:lpstr>SLU</vt:lpstr>
      <vt:lpstr>Název prezentace</vt:lpstr>
      <vt:lpstr>9. Tourist attractions in the Americas     </vt:lpstr>
      <vt:lpstr>Geography of North America </vt:lpstr>
      <vt:lpstr>United States Of America Geography </vt:lpstr>
      <vt:lpstr>The main tourist attractions in United States of America </vt:lpstr>
      <vt:lpstr>The main tourist attractions in United States of America </vt:lpstr>
      <vt:lpstr>The main tourist attractions in United States of America </vt:lpstr>
      <vt:lpstr>The main tourist attractions in United States of America </vt:lpstr>
      <vt:lpstr>The main tourist attractions in United States of America </vt:lpstr>
      <vt:lpstr>Geography of Canada </vt:lpstr>
      <vt:lpstr>The main tourist attractions in Canada </vt:lpstr>
      <vt:lpstr>The main tourist attractions in Canada </vt:lpstr>
      <vt:lpstr>The main tourist attractions in Canada </vt:lpstr>
      <vt:lpstr>Geography of Mexico </vt:lpstr>
      <vt:lpstr>The main tourist attractions in Mexico </vt:lpstr>
      <vt:lpstr>The main tourist attractions in Mexico </vt:lpstr>
      <vt:lpstr>The main tourist attractions in Mexico </vt:lpstr>
      <vt:lpstr>Geography of Caribbean islands </vt:lpstr>
      <vt:lpstr>The main tourist attractions in Caribbean islands </vt:lpstr>
      <vt:lpstr>The main tourist attractions in Caribbean islands </vt:lpstr>
      <vt:lpstr>The main tourist attractions in Caribbean islands </vt:lpstr>
      <vt:lpstr>The main tourist attractions in Caribbean islands </vt:lpstr>
      <vt:lpstr>The main tourist attractions in Caribbean islands </vt:lpstr>
      <vt:lpstr>The main tourist attractions in Caribbean islands </vt:lpstr>
      <vt:lpstr>The main tourist attractions in Caribbean islands </vt:lpstr>
      <vt:lpstr>Geography of South America </vt:lpstr>
      <vt:lpstr>Geography of Argentina </vt:lpstr>
      <vt:lpstr>The main tourist attractions in Argentina </vt:lpstr>
      <vt:lpstr>The main tourist attractions in Argentina </vt:lpstr>
      <vt:lpstr>Geography of Brazil</vt:lpstr>
      <vt:lpstr>The main tourist attractions in Brazil </vt:lpstr>
      <vt:lpstr>The main tourist attractions in Brazil </vt:lpstr>
      <vt:lpstr>The main tourist attractions in Brazil </vt:lpstr>
      <vt:lpstr>Geography of Peru</vt:lpstr>
      <vt:lpstr>The main tourist attractions in Peru </vt:lpstr>
      <vt:lpstr>The main tourist attractions in Peru </vt:lpstr>
      <vt:lpstr>Geography of Ecuador</vt:lpstr>
      <vt:lpstr>The main tourist attractions in Ecuador </vt:lpstr>
      <vt:lpstr>The main tourist attractions in Ecuador </vt:lpstr>
      <vt:lpstr>Geography of Venezuela</vt:lpstr>
      <vt:lpstr>The main tourist attractions in Venezuela </vt:lpstr>
      <vt:lpstr>The main tourist attractions in Venezuela </vt:lpstr>
      <vt:lpstr>Geography of Chile</vt:lpstr>
      <vt:lpstr>The main tourist attractions in Chile </vt:lpstr>
      <vt:lpstr>The main tourist attractions in Chile </vt:lpstr>
      <vt:lpstr>Geography of Bolivia</vt:lpstr>
      <vt:lpstr>The main tourist attractions in Bolivia </vt:lpstr>
      <vt:lpstr>Geography of Colombia</vt:lpstr>
      <vt:lpstr>The main tourist attractions in Colombia </vt:lpstr>
      <vt:lpstr>The main tourist attractions in Colombia </vt:lpstr>
      <vt:lpstr>Selected sources: </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kaj0001</cp:lastModifiedBy>
  <cp:revision>229</cp:revision>
  <dcterms:created xsi:type="dcterms:W3CDTF">2016-07-06T15:42:34Z</dcterms:created>
  <dcterms:modified xsi:type="dcterms:W3CDTF">2021-09-26T09:32:57Z</dcterms:modified>
</cp:coreProperties>
</file>