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98470-A9DD-4068-B16F-71ECD1EF5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DCFDC9-AA47-4BE1-9CAD-0589EEA40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3EF1E0-8554-401A-B609-9012FD1E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97D214-06CE-402E-B984-B4039E3D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60706-02DB-4A12-B5F1-B3038836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3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A89E9-D66B-43EB-820C-DD9B2D49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97617D-CA1E-496D-A6E6-52E58965B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04B13-6221-4988-BD53-9FABD5FC0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C7820A-F67C-4354-8BF7-0405D8079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537F11-32B3-4FFE-B378-B4B38CE5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5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E99A34-16EC-42EC-809B-3CFCDC704B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177129-8F56-430A-9328-5493C5C14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959DD1-9FBD-4083-925F-86F52320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AFDDA8-AEB4-4DB0-A2F7-5544CBA0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CE0B23-D9E7-4E2D-9227-F61C7B28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05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9082A-EB8B-435E-B9D8-840447E29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ED8D0-CD17-46F0-9F84-9B77974F3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6DE67A-CB95-4ADA-98B9-EFF970D3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17CC74-8672-4D3D-9F84-50A4E1EB1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977DEE-772E-4270-AB43-232989A6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1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60E0B-BC8A-4E5E-949A-98685EC70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D02CAF-117E-42F3-AB67-C3D9FD5AB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F84642-C675-4E56-BBF6-E1ADE2254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DB4CF-E6F0-4A07-B22A-BAD3BCD5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BA040C-28A5-4576-BC52-8237087B2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2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12E74-C334-4652-B16E-5B7D9732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BD66A9-EA1F-4E66-A58B-D1BECC400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4767503-DB54-43B3-9035-3BBB15A57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27B3E6-0063-4DF7-9B47-A88AB7213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70A53B-CDB1-4942-9C24-FAEFCF70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7CC545-B8B3-4612-8081-AE02B937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81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848C0-3CDC-46DD-8FB0-4E577A0BB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3F4BA9-0AF3-48C2-A3DE-602358390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8C499CD-C0D2-43A8-9EFB-15CAFA02E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9359ED2-5818-4F40-9024-349E8BE80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4C1B826-6F5F-4959-935A-BAE09227E6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429657-0D54-418C-A769-C5FC855E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2230C0-8B97-454C-8057-1B1EC24DA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94CCAC-C5B6-40E6-B6EA-65275CFB4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35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DAA25-B05A-4825-A339-21475B62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E7A6E09-F688-41AA-999C-4257E945D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2F4F29-694B-4FC2-AF08-B95C0654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01A744-8A27-426F-A96A-D8800A81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86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06214B4-51F4-48DB-842E-4B059098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EB1AAD2-A8D3-4E10-8E2A-22F8E28F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5BF215-E09B-4582-820C-86E5D89E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25215-02FF-4962-945B-569CA9F7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72B42B-0CA3-426A-856C-FD0254EB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E29708C-6739-46E9-AF8F-1BF6745AB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DF5FD6-2C9B-4B17-AD98-D11F6506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3D3677-DE92-4E41-ACA3-AD7482FC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4E17DA-87D1-4D43-9FD2-0709647E7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26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86D3A-4C54-4AEF-BF63-FF47CA53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0BA0117-E870-472B-A8BF-6438F6E1D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092456B-995B-4371-A192-681DEE685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11676E-3681-4A10-9412-B447FD7FE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E3150C-09DB-4236-BCE8-20FABAF2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2641A4-B619-40D5-B50B-3AC991D5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28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4D1FC2-D0C3-4034-AB34-4C5BE2BA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A5E4F8E-184F-4281-A478-8775B43A9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1018E3-83E1-4E98-AA54-23962E38C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91E2-B8D3-420F-B7A5-33B7D750E19A}" type="datetimeFigureOut">
              <a:rPr lang="cs-CZ" smtClean="0"/>
              <a:t>23.11.2022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F255A3-71F7-4AA9-BA46-CA05DF04C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0551-31EA-4664-AD7C-93A121C3E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9FDA5-8B68-4D3F-873F-7F048B8036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93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latin typeface="Comic Sans MS" panose="030F0702030302020204" pitchFamily="66" charset="0"/>
              </a:rPr>
              <a:t>Intercultural</a:t>
            </a: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b="1" dirty="0" err="1">
                <a:latin typeface="Comic Sans MS" panose="030F0702030302020204" pitchFamily="66" charset="0"/>
              </a:rPr>
              <a:t>Communication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7C135062-0505-4F87-A9EC-BC4F1B6F8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36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en-GB" b="1" dirty="0">
                <a:latin typeface="Comic Sans MS" panose="030F0702030302020204" pitchFamily="66" charset="0"/>
              </a:rPr>
              <a:t>Meetings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importance of meetings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more important for decision making           leadership is lower on the scale in organizational culture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systematic organization – regular m./different sorts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briefing x information meetings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start/end on time</a:t>
            </a:r>
            <a:endParaRPr lang="en-GB" sz="3200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27C6D563-ECC2-4AA4-ACD3-639F3E6FD6D4}"/>
              </a:ext>
            </a:extLst>
          </p:cNvPr>
          <p:cNvSpPr/>
          <p:nvPr/>
        </p:nvSpPr>
        <p:spPr>
          <a:xfrm>
            <a:off x="8117058" y="2315981"/>
            <a:ext cx="978408" cy="484632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7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en-GB" b="1" dirty="0">
                <a:latin typeface="Comic Sans MS" panose="030F0702030302020204" pitchFamily="66" charset="0"/>
              </a:rPr>
              <a:t>Meetings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individual leadership – briefing, direction, information gathering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group leadership – sharing information, decisions, responsibility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6515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en-GB" b="1" dirty="0">
                <a:latin typeface="Comic Sans MS" panose="030F0702030302020204" pitchFamily="66" charset="0"/>
              </a:rPr>
              <a:t>Meetings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international meetings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LANGUAGE (papers translated in advance)</a:t>
            </a:r>
          </a:p>
          <a:p>
            <a:pPr lvl="2"/>
            <a:r>
              <a:rPr lang="en-GB" dirty="0">
                <a:latin typeface="Comic Sans MS" panose="030F0702030302020204" pitchFamily="66" charset="0"/>
              </a:rPr>
              <a:t>minutes</a:t>
            </a:r>
          </a:p>
          <a:p>
            <a:pPr lvl="2"/>
            <a:r>
              <a:rPr lang="en-GB" dirty="0">
                <a:latin typeface="Comic Sans MS" panose="030F0702030302020204" pitchFamily="66" charset="0"/>
              </a:rPr>
              <a:t>translators</a:t>
            </a:r>
          </a:p>
          <a:p>
            <a:pPr marL="530225" lvl="2" indent="0"/>
            <a:r>
              <a:rPr lang="en-GB" dirty="0"/>
              <a:t> </a:t>
            </a:r>
            <a:r>
              <a:rPr lang="en-GB" sz="2400" dirty="0">
                <a:latin typeface="Comic Sans MS" panose="030F0702030302020204" pitchFamily="66" charset="0"/>
              </a:rPr>
              <a:t>Expectations – function, outcomes</a:t>
            </a:r>
          </a:p>
          <a:p>
            <a:pPr marL="530225" lvl="2" indent="0"/>
            <a:r>
              <a:rPr lang="en-GB" sz="2400" dirty="0">
                <a:latin typeface="Comic Sans MS" panose="030F0702030302020204" pitchFamily="66" charset="0"/>
              </a:rPr>
              <a:t> Preparation</a:t>
            </a:r>
          </a:p>
          <a:p>
            <a:pPr marL="530225" lvl="2" indent="0"/>
            <a:r>
              <a:rPr lang="en-GB" sz="2400" dirty="0">
                <a:latin typeface="Comic Sans MS" panose="030F0702030302020204" pitchFamily="66" charset="0"/>
              </a:rPr>
              <a:t> Attendees</a:t>
            </a:r>
          </a:p>
          <a:p>
            <a:pPr marL="530225" lvl="2" indent="0"/>
            <a:r>
              <a:rPr lang="en-GB" sz="2400" dirty="0">
                <a:latin typeface="Comic Sans MS" panose="030F0702030302020204" pitchFamily="66" charset="0"/>
              </a:rPr>
              <a:t> Punctuality </a:t>
            </a:r>
          </a:p>
          <a:p>
            <a:pPr marL="530225" lvl="2" indent="0"/>
            <a:r>
              <a:rPr lang="en-GB" sz="2400" dirty="0">
                <a:latin typeface="Comic Sans MS" panose="030F0702030302020204" pitchFamily="66" charset="0"/>
              </a:rPr>
              <a:t> Agenda</a:t>
            </a:r>
          </a:p>
          <a:p>
            <a:pPr marL="530225" lvl="2" indent="0"/>
            <a:r>
              <a:rPr lang="en-GB" sz="2400" dirty="0">
                <a:latin typeface="Comic Sans MS" panose="030F0702030302020204" pitchFamily="66" charset="0"/>
              </a:rPr>
              <a:t> Chair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Consensus</a:t>
            </a:r>
          </a:p>
          <a:p>
            <a:pPr lvl="1"/>
            <a:r>
              <a:rPr lang="en-GB" dirty="0" err="1">
                <a:latin typeface="Comic Sans MS" panose="030F0702030302020204" pitchFamily="66" charset="0"/>
              </a:rPr>
              <a:t>Followup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26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</a:t>
            </a:r>
            <a:r>
              <a:rPr lang="en-GB" b="1" dirty="0">
                <a:latin typeface="Comic Sans MS" panose="030F0702030302020204" pitchFamily="66" charset="0"/>
              </a:rPr>
              <a:t>Negotiating</a:t>
            </a:r>
            <a:br>
              <a:rPr lang="cs-CZ" b="1" dirty="0">
                <a:latin typeface="Comic Sans MS" panose="030F0702030302020204" pitchFamily="66" charset="0"/>
              </a:rPr>
            </a:b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Elements of negotiating behaviour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Negotiating goal – contract or relationship</a:t>
            </a:r>
            <a:endParaRPr lang="cs-CZ" sz="44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Negotiating attitude – win/lose, win/win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Personal style – formal/informal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Communication – direct/indirect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Sensitivity to time – high/low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Emotionalism – high/low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Form of agreement – general/specific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Building an agreement – bottom up/top down</a:t>
            </a:r>
            <a:endParaRPr lang="cs-CZ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</a:t>
            </a:r>
            <a:r>
              <a:rPr lang="en-GB" b="1" dirty="0">
                <a:latin typeface="Comic Sans MS" panose="030F0702030302020204" pitchFamily="66" charset="0"/>
              </a:rPr>
              <a:t>Negotiating</a:t>
            </a:r>
            <a:br>
              <a:rPr lang="cs-CZ" b="1" dirty="0">
                <a:latin typeface="Comic Sans MS" panose="030F0702030302020204" pitchFamily="66" charset="0"/>
              </a:rPr>
            </a:b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Elements of negotiating behaviour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>
                <a:latin typeface="Comic Sans MS" panose="030F0702030302020204" pitchFamily="66" charset="0"/>
              </a:rPr>
              <a:t>Team organization – one leader/group consensus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dirty="0">
                <a:latin typeface="Comic Sans MS" panose="030F0702030302020204" pitchFamily="66" charset="0"/>
              </a:rPr>
              <a:t>Business </a:t>
            </a:r>
            <a:r>
              <a:rPr lang="en-GB" dirty="0">
                <a:latin typeface="Comic Sans MS" panose="030F0702030302020204" pitchFamily="66" charset="0"/>
              </a:rPr>
              <a:t>Communication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L</a:t>
            </a:r>
            <a:r>
              <a:rPr lang="en-GB" sz="3200" dirty="0" err="1"/>
              <a:t>anguage</a:t>
            </a:r>
            <a:r>
              <a:rPr lang="cs-CZ" sz="3200" dirty="0"/>
              <a:t>?                     Make </a:t>
            </a:r>
            <a:r>
              <a:rPr lang="en-GB" sz="3200" dirty="0"/>
              <a:t>yourself understood</a:t>
            </a:r>
            <a:endParaRPr lang="cs-CZ" sz="3200" dirty="0"/>
          </a:p>
          <a:p>
            <a:pPr lvl="3"/>
            <a:r>
              <a:rPr lang="en-GB" sz="3200" dirty="0"/>
              <a:t>High/low context</a:t>
            </a:r>
          </a:p>
          <a:p>
            <a:r>
              <a:rPr lang="en-GB" sz="3200" dirty="0"/>
              <a:t>Humour</a:t>
            </a:r>
          </a:p>
          <a:p>
            <a:r>
              <a:rPr lang="en-GB" sz="3200" dirty="0"/>
              <a:t>Oral/written</a:t>
            </a:r>
          </a:p>
          <a:p>
            <a:r>
              <a:rPr lang="en-GB" sz="3200" dirty="0"/>
              <a:t>Visual</a:t>
            </a:r>
          </a:p>
          <a:p>
            <a:r>
              <a:rPr lang="en-GB" sz="3200" dirty="0"/>
              <a:t>Business/personal</a:t>
            </a:r>
          </a:p>
          <a:p>
            <a:r>
              <a:rPr lang="en-GB" sz="3200" dirty="0"/>
              <a:t>Body language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5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dirty="0">
                <a:latin typeface="Comic Sans MS" panose="030F0702030302020204" pitchFamily="66" charset="0"/>
              </a:rPr>
              <a:t>Business </a:t>
            </a:r>
            <a:r>
              <a:rPr lang="en-GB" dirty="0">
                <a:latin typeface="Comic Sans MS" panose="030F0702030302020204" pitchFamily="66" charset="0"/>
              </a:rPr>
              <a:t>Communication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Keep an open mind</a:t>
            </a:r>
          </a:p>
          <a:p>
            <a:r>
              <a:rPr lang="en-GB" sz="3200" dirty="0"/>
              <a:t>Try to put yourself in the other person‘s position</a:t>
            </a:r>
          </a:p>
          <a:p>
            <a:r>
              <a:rPr lang="en-GB" sz="3200" dirty="0"/>
              <a:t>Ask carefully chosen open questions</a:t>
            </a:r>
          </a:p>
          <a:p>
            <a:r>
              <a:rPr lang="en-GB" sz="3200" dirty="0"/>
              <a:t>Really listen to the answers</a:t>
            </a:r>
          </a:p>
          <a:p>
            <a:r>
              <a:rPr lang="en-GB" sz="3200" dirty="0"/>
              <a:t>Ask closed questions </a:t>
            </a:r>
            <a:r>
              <a:rPr lang="cs-CZ" sz="3200" dirty="0"/>
              <a:t>to </a:t>
            </a:r>
            <a:r>
              <a:rPr lang="en-GB" sz="3200" dirty="0"/>
              <a:t>check your deductions</a:t>
            </a:r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r>
              <a:rPr lang="en-GB" sz="3200" dirty="0"/>
              <a:t>Benefits of propriate </a:t>
            </a:r>
            <a:r>
              <a:rPr lang="cs-CZ" sz="3200" dirty="0"/>
              <a:t>b. </a:t>
            </a:r>
            <a:r>
              <a:rPr lang="en-GB" sz="3200" dirty="0"/>
              <a:t>communication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5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dirty="0">
                <a:latin typeface="Comic Sans MS" panose="030F0702030302020204" pitchFamily="66" charset="0"/>
              </a:rPr>
              <a:t>Business </a:t>
            </a:r>
            <a:r>
              <a:rPr lang="en-GB" dirty="0">
                <a:latin typeface="Comic Sans MS" panose="030F0702030302020204" pitchFamily="66" charset="0"/>
              </a:rPr>
              <a:t>Communication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Giving</a:t>
            </a:r>
            <a:r>
              <a:rPr lang="cs-CZ" sz="3200" dirty="0"/>
              <a:t> </a:t>
            </a:r>
            <a:r>
              <a:rPr lang="en-GB" sz="3200" dirty="0"/>
              <a:t>presentations</a:t>
            </a:r>
            <a:endParaRPr lang="cs-CZ" sz="3200" dirty="0"/>
          </a:p>
          <a:p>
            <a:endParaRPr lang="cs-CZ" sz="3200" dirty="0"/>
          </a:p>
          <a:p>
            <a:r>
              <a:rPr lang="en-GB" sz="3200" dirty="0"/>
              <a:t>Emails</a:t>
            </a:r>
          </a:p>
          <a:p>
            <a:r>
              <a:rPr lang="en-GB" sz="3200" dirty="0"/>
              <a:t>Telephone skills</a:t>
            </a:r>
          </a:p>
          <a:p>
            <a:r>
              <a:rPr lang="en-GB" sz="3200" dirty="0"/>
              <a:t>Videoconference, videocalls</a:t>
            </a:r>
          </a:p>
          <a:p>
            <a:r>
              <a:rPr lang="cs-CZ" sz="3200" dirty="0"/>
              <a:t>Skype, </a:t>
            </a:r>
            <a:r>
              <a:rPr lang="en-GB" sz="3200" dirty="0"/>
              <a:t>etc</a:t>
            </a:r>
            <a:r>
              <a:rPr lang="cs-CZ" sz="3200" dirty="0"/>
              <a:t>.</a:t>
            </a:r>
            <a:endParaRPr lang="en-GB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38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Do you use </a:t>
            </a:r>
            <a:r>
              <a:rPr lang="en-GB" sz="3200" i="1" dirty="0">
                <a:solidFill>
                  <a:srgbClr val="7030A0"/>
                </a:solidFill>
              </a:rPr>
              <a:t>first names </a:t>
            </a:r>
            <a:r>
              <a:rPr lang="en-GB" sz="3200" dirty="0"/>
              <a:t>or </a:t>
            </a:r>
            <a:r>
              <a:rPr lang="en-GB" sz="3200" i="1" dirty="0">
                <a:solidFill>
                  <a:srgbClr val="7030A0"/>
                </a:solidFill>
              </a:rPr>
              <a:t>last names</a:t>
            </a:r>
            <a:r>
              <a:rPr lang="en-GB" sz="3200" dirty="0"/>
              <a:t>?</a:t>
            </a:r>
          </a:p>
          <a:p>
            <a:r>
              <a:rPr lang="en-GB" sz="3200" dirty="0"/>
              <a:t>Do you make </a:t>
            </a:r>
            <a:r>
              <a:rPr lang="en-GB" sz="3200" i="1" dirty="0">
                <a:solidFill>
                  <a:srgbClr val="7030A0"/>
                </a:solidFill>
              </a:rPr>
              <a:t>jokes</a:t>
            </a:r>
            <a:r>
              <a:rPr lang="en-GB" sz="3200" dirty="0"/>
              <a:t> at meetings and presentations?</a:t>
            </a:r>
          </a:p>
          <a:p>
            <a:r>
              <a:rPr lang="en-GB" sz="3200" dirty="0"/>
              <a:t>Can you do business before developing good personal </a:t>
            </a:r>
            <a:r>
              <a:rPr lang="en-GB" sz="3200" i="1" dirty="0">
                <a:solidFill>
                  <a:srgbClr val="7030A0"/>
                </a:solidFill>
              </a:rPr>
              <a:t>relationships</a:t>
            </a:r>
            <a:r>
              <a:rPr lang="en-GB" sz="3200" dirty="0"/>
              <a:t>?</a:t>
            </a:r>
          </a:p>
          <a:p>
            <a:r>
              <a:rPr lang="en-GB" sz="3200" dirty="0"/>
              <a:t>How important are </a:t>
            </a:r>
            <a:r>
              <a:rPr lang="en-GB" sz="3200" i="1" dirty="0">
                <a:solidFill>
                  <a:srgbClr val="7030A0"/>
                </a:solidFill>
              </a:rPr>
              <a:t>socializing</a:t>
            </a:r>
            <a:r>
              <a:rPr lang="en-GB" sz="3200" dirty="0"/>
              <a:t> and </a:t>
            </a:r>
            <a:r>
              <a:rPr lang="en-GB" sz="3200" i="1" dirty="0">
                <a:solidFill>
                  <a:srgbClr val="7030A0"/>
                </a:solidFill>
              </a:rPr>
              <a:t>hospitality</a:t>
            </a:r>
            <a:r>
              <a:rPr lang="en-GB" sz="3200" dirty="0"/>
              <a:t>?</a:t>
            </a:r>
          </a:p>
          <a:p>
            <a:r>
              <a:rPr lang="en-GB" sz="3200" dirty="0"/>
              <a:t>How important is </a:t>
            </a:r>
            <a:r>
              <a:rPr lang="en-GB" sz="3200" i="1" dirty="0">
                <a:solidFill>
                  <a:srgbClr val="7030A0"/>
                </a:solidFill>
              </a:rPr>
              <a:t>punctuality</a:t>
            </a:r>
            <a:r>
              <a:rPr lang="en-GB" sz="3200" dirty="0"/>
              <a:t>?</a:t>
            </a:r>
          </a:p>
          <a:p>
            <a:r>
              <a:rPr lang="en-GB" sz="3200" i="1" dirty="0">
                <a:solidFill>
                  <a:srgbClr val="7030A0"/>
                </a:solidFill>
              </a:rPr>
              <a:t>Where</a:t>
            </a:r>
            <a:r>
              <a:rPr lang="en-GB" sz="3200" dirty="0"/>
              <a:t> do the most important conversations take place? (office?)</a:t>
            </a:r>
          </a:p>
          <a:p>
            <a:r>
              <a:rPr lang="en-GB" sz="3200" dirty="0"/>
              <a:t>At </a:t>
            </a:r>
            <a:r>
              <a:rPr lang="en-GB" sz="3200" i="1" dirty="0">
                <a:solidFill>
                  <a:srgbClr val="7030A0"/>
                </a:solidFill>
              </a:rPr>
              <a:t>meetings</a:t>
            </a:r>
            <a:r>
              <a:rPr lang="en-GB" sz="3200" dirty="0"/>
              <a:t> is there a detailed </a:t>
            </a:r>
            <a:r>
              <a:rPr lang="en-GB" sz="3200" i="1" dirty="0">
                <a:solidFill>
                  <a:srgbClr val="7030A0"/>
                </a:solidFill>
              </a:rPr>
              <a:t>agenda</a:t>
            </a:r>
            <a:r>
              <a:rPr lang="en-GB" sz="3200" dirty="0"/>
              <a:t> or </a:t>
            </a:r>
            <a:r>
              <a:rPr lang="en-GB" sz="3200" i="1" dirty="0">
                <a:solidFill>
                  <a:srgbClr val="7030A0"/>
                </a:solidFill>
              </a:rPr>
              <a:t>spontaneous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i="1" dirty="0">
                <a:solidFill>
                  <a:srgbClr val="7030A0"/>
                </a:solidFill>
              </a:rPr>
              <a:t>discussion</a:t>
            </a:r>
            <a:r>
              <a:rPr lang="en-GB" sz="3200" dirty="0"/>
              <a:t>?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47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Do you use </a:t>
            </a:r>
            <a:r>
              <a:rPr lang="en-GB" sz="3200" i="1" dirty="0">
                <a:solidFill>
                  <a:srgbClr val="7030A0"/>
                </a:solidFill>
              </a:rPr>
              <a:t>first names </a:t>
            </a:r>
            <a:r>
              <a:rPr lang="en-GB" sz="3200" dirty="0"/>
              <a:t>or </a:t>
            </a:r>
            <a:r>
              <a:rPr lang="en-GB" sz="3200" i="1" dirty="0">
                <a:solidFill>
                  <a:srgbClr val="7030A0"/>
                </a:solidFill>
              </a:rPr>
              <a:t>last names</a:t>
            </a:r>
            <a:r>
              <a:rPr lang="en-GB" sz="3200" dirty="0"/>
              <a:t>?</a:t>
            </a:r>
          </a:p>
          <a:p>
            <a:r>
              <a:rPr lang="en-GB" sz="3200" dirty="0"/>
              <a:t>Do you make </a:t>
            </a:r>
            <a:r>
              <a:rPr lang="en-GB" sz="3200" i="1" dirty="0">
                <a:solidFill>
                  <a:srgbClr val="7030A0"/>
                </a:solidFill>
              </a:rPr>
              <a:t>jokes</a:t>
            </a:r>
            <a:r>
              <a:rPr lang="en-GB" sz="3200" dirty="0"/>
              <a:t> at meetings and presentations?</a:t>
            </a:r>
          </a:p>
          <a:p>
            <a:r>
              <a:rPr lang="en-GB" sz="3200" dirty="0"/>
              <a:t>Can you do business before developing good personal </a:t>
            </a:r>
            <a:r>
              <a:rPr lang="en-GB" sz="3200" i="1" dirty="0">
                <a:solidFill>
                  <a:srgbClr val="7030A0"/>
                </a:solidFill>
              </a:rPr>
              <a:t>relationships</a:t>
            </a:r>
            <a:r>
              <a:rPr lang="en-GB" sz="3200" dirty="0"/>
              <a:t>?</a:t>
            </a:r>
          </a:p>
          <a:p>
            <a:r>
              <a:rPr lang="en-GB" sz="3200" dirty="0"/>
              <a:t>How important are </a:t>
            </a:r>
            <a:r>
              <a:rPr lang="en-GB" sz="3200" i="1" dirty="0">
                <a:solidFill>
                  <a:srgbClr val="7030A0"/>
                </a:solidFill>
              </a:rPr>
              <a:t>socializing</a:t>
            </a:r>
            <a:r>
              <a:rPr lang="en-GB" sz="3200" dirty="0"/>
              <a:t> and </a:t>
            </a:r>
            <a:r>
              <a:rPr lang="en-GB" sz="3200" i="1" dirty="0">
                <a:solidFill>
                  <a:srgbClr val="7030A0"/>
                </a:solidFill>
              </a:rPr>
              <a:t>hospitality</a:t>
            </a:r>
            <a:r>
              <a:rPr lang="en-GB" sz="3200" dirty="0"/>
              <a:t>?</a:t>
            </a:r>
          </a:p>
          <a:p>
            <a:r>
              <a:rPr lang="en-GB" sz="3200" dirty="0"/>
              <a:t>How important is </a:t>
            </a:r>
            <a:r>
              <a:rPr lang="en-GB" sz="3200" i="1" dirty="0">
                <a:solidFill>
                  <a:srgbClr val="7030A0"/>
                </a:solidFill>
              </a:rPr>
              <a:t>punctuality</a:t>
            </a:r>
            <a:r>
              <a:rPr lang="en-GB" sz="3200" dirty="0"/>
              <a:t>?</a:t>
            </a:r>
          </a:p>
          <a:p>
            <a:r>
              <a:rPr lang="en-GB" sz="3200" i="1" dirty="0">
                <a:solidFill>
                  <a:srgbClr val="7030A0"/>
                </a:solidFill>
              </a:rPr>
              <a:t>Where</a:t>
            </a:r>
            <a:r>
              <a:rPr lang="en-GB" sz="3200" dirty="0"/>
              <a:t> do the most important conversations take place? (office?)</a:t>
            </a:r>
          </a:p>
          <a:p>
            <a:r>
              <a:rPr lang="en-GB" sz="3200" dirty="0"/>
              <a:t>At </a:t>
            </a:r>
            <a:r>
              <a:rPr lang="en-GB" sz="3200" i="1" dirty="0">
                <a:solidFill>
                  <a:srgbClr val="7030A0"/>
                </a:solidFill>
              </a:rPr>
              <a:t>meetings</a:t>
            </a:r>
            <a:r>
              <a:rPr lang="en-GB" sz="3200" dirty="0"/>
              <a:t> is there a detailed </a:t>
            </a:r>
            <a:r>
              <a:rPr lang="en-GB" sz="3200" i="1" dirty="0">
                <a:solidFill>
                  <a:srgbClr val="7030A0"/>
                </a:solidFill>
              </a:rPr>
              <a:t>agenda</a:t>
            </a:r>
            <a:r>
              <a:rPr lang="en-GB" sz="3200" dirty="0"/>
              <a:t> or </a:t>
            </a:r>
            <a:r>
              <a:rPr lang="en-GB" sz="3200" i="1" dirty="0">
                <a:solidFill>
                  <a:srgbClr val="7030A0"/>
                </a:solidFill>
              </a:rPr>
              <a:t>spontaneous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  <a:r>
              <a:rPr lang="en-GB" sz="3200" i="1" dirty="0">
                <a:solidFill>
                  <a:srgbClr val="7030A0"/>
                </a:solidFill>
              </a:rPr>
              <a:t>discussion</a:t>
            </a:r>
            <a:r>
              <a:rPr lang="en-GB" sz="3200" dirty="0"/>
              <a:t>?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9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b="1" dirty="0"/>
              <a:t>TIME</a:t>
            </a:r>
          </a:p>
          <a:p>
            <a:pPr marL="0" indent="0">
              <a:buNone/>
            </a:pPr>
            <a:r>
              <a:rPr lang="en-GB" sz="3200" b="1" dirty="0"/>
              <a:t>	FORMALITY</a:t>
            </a:r>
          </a:p>
          <a:p>
            <a:pPr marL="0" indent="0">
              <a:buNone/>
            </a:pPr>
            <a:r>
              <a:rPr lang="en-GB" sz="3200" b="1" dirty="0"/>
              <a:t>	SENSITIVITY</a:t>
            </a:r>
          </a:p>
          <a:p>
            <a:pPr marL="0" indent="0">
              <a:buNone/>
            </a:pPr>
            <a:r>
              <a:rPr lang="en-GB" sz="3200" b="1" dirty="0"/>
              <a:t>	EMPATHY</a:t>
            </a:r>
          </a:p>
          <a:p>
            <a:pPr marL="0" indent="0">
              <a:buNone/>
            </a:pPr>
            <a:r>
              <a:rPr lang="en-GB" sz="3200" b="1" dirty="0"/>
              <a:t>	RESOURCES</a:t>
            </a:r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r>
              <a:rPr lang="en-GB" sz="3200" b="1" dirty="0"/>
              <a:t>Stress similarities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2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en-GB" b="1" dirty="0">
                <a:latin typeface="Comic Sans MS" panose="030F0702030302020204" pitchFamily="66" charset="0"/>
              </a:rPr>
              <a:t>Etiquette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b="1" dirty="0"/>
              <a:t>Voice volume</a:t>
            </a:r>
          </a:p>
          <a:p>
            <a:pPr marL="0" indent="0">
              <a:buNone/>
            </a:pPr>
            <a:r>
              <a:rPr lang="en-GB" sz="3200" b="1" dirty="0"/>
              <a:t>	Interpersonal distance</a:t>
            </a:r>
          </a:p>
          <a:p>
            <a:pPr marL="0" indent="0">
              <a:buNone/>
            </a:pPr>
            <a:r>
              <a:rPr lang="en-GB" sz="3200" b="1" dirty="0"/>
              <a:t>	Touch behaviour</a:t>
            </a:r>
          </a:p>
          <a:p>
            <a:pPr marL="0" indent="0">
              <a:buNone/>
            </a:pPr>
            <a:r>
              <a:rPr lang="en-GB" sz="3200" b="1" dirty="0"/>
              <a:t>	Eye contact</a:t>
            </a:r>
          </a:p>
          <a:p>
            <a:pPr marL="0" indent="0">
              <a:buNone/>
            </a:pPr>
            <a:r>
              <a:rPr lang="en-GB" sz="3200" b="1" dirty="0"/>
              <a:t>	Gestures</a:t>
            </a:r>
          </a:p>
          <a:p>
            <a:pPr marL="0" indent="0">
              <a:buNone/>
            </a:pPr>
            <a:r>
              <a:rPr lang="en-GB" sz="3200" b="1" dirty="0"/>
              <a:t>	Nonverbal communication</a:t>
            </a:r>
          </a:p>
          <a:p>
            <a:pPr marL="0" indent="0">
              <a:buNone/>
            </a:pPr>
            <a:r>
              <a:rPr lang="en-GB" sz="3200" b="1" dirty="0"/>
              <a:t>	Modesty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01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</a:t>
            </a:r>
            <a:r>
              <a:rPr lang="en-GB" b="1" dirty="0">
                <a:latin typeface="Comic Sans MS" panose="030F0702030302020204" pitchFamily="66" charset="0"/>
              </a:rPr>
              <a:t>Meetings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one-to-one meeting (collectivism)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age (hierarchy x knowledge, skills)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TEAM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schedule + agenda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VENUE	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deadlines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skill - LISTENING</a:t>
            </a:r>
          </a:p>
        </p:txBody>
      </p:sp>
    </p:spTree>
    <p:extLst>
      <p:ext uri="{BB962C8B-B14F-4D97-AF65-F5344CB8AC3E}">
        <p14:creationId xmlns:p14="http://schemas.microsoft.com/office/powerpoint/2010/main" val="75342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465</Words>
  <Application>Microsoft Office PowerPoint</Application>
  <PresentationFormat>Širokoúhlá obrazovka</PresentationFormat>
  <Paragraphs>100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Motiv Office</vt:lpstr>
      <vt:lpstr>PHOTO-PAINT</vt:lpstr>
      <vt:lpstr>Intercultural Communication</vt:lpstr>
      <vt:lpstr>   Business Communication</vt:lpstr>
      <vt:lpstr>   Business Communication</vt:lpstr>
      <vt:lpstr>   Business Communication</vt:lpstr>
      <vt:lpstr>   Business Etiquette</vt:lpstr>
      <vt:lpstr>   Business Etiquette</vt:lpstr>
      <vt:lpstr>   Business Etiquette</vt:lpstr>
      <vt:lpstr>   Business Etiquette</vt:lpstr>
      <vt:lpstr>   Meetings</vt:lpstr>
      <vt:lpstr>   Meetings</vt:lpstr>
      <vt:lpstr>   Meetings</vt:lpstr>
      <vt:lpstr>   Meetings</vt:lpstr>
      <vt:lpstr>  Negotiating  Elements of negotiating behaviour</vt:lpstr>
      <vt:lpstr>  Negotiating  Elements of negotiating behaviour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 Communication</dc:title>
  <dc:creator>Martina Chylková</dc:creator>
  <cp:lastModifiedBy>Martina Chylková</cp:lastModifiedBy>
  <cp:revision>2</cp:revision>
  <dcterms:created xsi:type="dcterms:W3CDTF">2022-11-23T11:15:21Z</dcterms:created>
  <dcterms:modified xsi:type="dcterms:W3CDTF">2022-11-23T11:30:19Z</dcterms:modified>
</cp:coreProperties>
</file>