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535" r:id="rId2"/>
    <p:sldId id="256" r:id="rId3"/>
    <p:sldId id="536" r:id="rId4"/>
    <p:sldId id="537" r:id="rId5"/>
    <p:sldId id="499" r:id="rId6"/>
    <p:sldId id="514" r:id="rId7"/>
    <p:sldId id="517" r:id="rId8"/>
    <p:sldId id="518" r:id="rId9"/>
    <p:sldId id="519" r:id="rId10"/>
    <p:sldId id="521" r:id="rId11"/>
    <p:sldId id="522" r:id="rId12"/>
    <p:sldId id="515" r:id="rId13"/>
    <p:sldId id="523" r:id="rId14"/>
    <p:sldId id="524" r:id="rId15"/>
    <p:sldId id="525" r:id="rId16"/>
    <p:sldId id="526" r:id="rId17"/>
    <p:sldId id="516" r:id="rId18"/>
    <p:sldId id="533" r:id="rId19"/>
    <p:sldId id="527" r:id="rId20"/>
    <p:sldId id="528" r:id="rId21"/>
    <p:sldId id="529" r:id="rId22"/>
    <p:sldId id="530" r:id="rId23"/>
    <p:sldId id="534" r:id="rId24"/>
    <p:sldId id="538" r:id="rId25"/>
    <p:sldId id="293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120" d="100"/>
          <a:sy n="120" d="100"/>
        </p:scale>
        <p:origin x="118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86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86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86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86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27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27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27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272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27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2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461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7070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2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98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4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Intercultural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Communication</a:t>
            </a:r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Lecturer:</a:t>
            </a:r>
          </a:p>
          <a:p>
            <a:pPr lvl="0" algn="ctr"/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Ing. Patrik </a:t>
            </a:r>
            <a:r>
              <a:rPr lang="cs-CZ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Kajzar</a:t>
            </a: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, Ph.D.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95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Essentials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85736" y="1031610"/>
            <a:ext cx="40816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</a:t>
            </a:r>
            <a:r>
              <a:rPr lang="en-US" sz="2000" b="1" dirty="0"/>
              <a:t> Confidence</a:t>
            </a:r>
            <a:endParaRPr lang="sk-SK" sz="2000" b="1" dirty="0"/>
          </a:p>
          <a:p>
            <a:pPr marL="342900" indent="-342900" algn="just"/>
            <a:endParaRPr lang="en-US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most important phenomenon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Looking out for the non-verbal clues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Sound confident and other</a:t>
            </a:r>
            <a:r>
              <a:rPr lang="sk-SK" sz="2000" dirty="0"/>
              <a:t> </a:t>
            </a:r>
            <a:r>
              <a:rPr lang="en-US" sz="2000" dirty="0"/>
              <a:t>people will believe you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Making eye contact, use friend</a:t>
            </a:r>
            <a:r>
              <a:rPr lang="sk-SK" sz="2000" dirty="0"/>
              <a:t>l</a:t>
            </a:r>
            <a:r>
              <a:rPr lang="en-US" sz="2000" dirty="0"/>
              <a:t>y tone (NEVER AGGRESIVE</a:t>
            </a:r>
            <a:r>
              <a:rPr lang="cs-CZ" sz="2000" dirty="0"/>
              <a:t>)</a:t>
            </a:r>
            <a:endParaRPr lang="en-US" sz="2000" dirty="0"/>
          </a:p>
        </p:txBody>
      </p:sp>
      <p:pic>
        <p:nvPicPr>
          <p:cNvPr id="20482" name="Picture 2" descr="VÃ½sledok vyhÄ¾adÃ¡vania obrÃ¡zkov pre dopyt confide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357304"/>
            <a:ext cx="4400528" cy="3300396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4343388" y="419988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Source: https://www.skipprichard.com/confidence-more-compelling-than-competence/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79180" y="10480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Fig. 4: </a:t>
            </a:r>
            <a:r>
              <a:rPr lang="cs-CZ" dirty="0" err="1"/>
              <a:t>Confidence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807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Essentials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en-US" sz="2000" b="1" dirty="0"/>
              <a:t>     Eye contact</a:t>
            </a:r>
          </a:p>
          <a:p>
            <a:pPr marL="342900" indent="-342900" algn="just"/>
            <a:endParaRPr lang="en-US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Part of non-verbal communication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Person convey 60%-70% of what he wanted to s</a:t>
            </a:r>
            <a:r>
              <a:rPr lang="cs-CZ" sz="2000" dirty="0" err="1"/>
              <a:t>ay</a:t>
            </a:r>
            <a:r>
              <a:rPr lang="en-US" sz="2000" dirty="0"/>
              <a:t>, and the other portion is conveyed by eye contact.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 algn="just"/>
            <a:r>
              <a:rPr lang="en-US" sz="2000" b="1" dirty="0"/>
              <a:t>     Body language</a:t>
            </a:r>
          </a:p>
          <a:p>
            <a:pPr marL="342900" indent="-342900" algn="just"/>
            <a:endParaRPr lang="en-US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Your body should help con</a:t>
            </a:r>
            <a:r>
              <a:rPr lang="cs-CZ" sz="2000" dirty="0"/>
              <a:t>v</a:t>
            </a:r>
            <a:r>
              <a:rPr lang="en-US" sz="2000" dirty="0" err="1"/>
              <a:t>ey</a:t>
            </a:r>
            <a:r>
              <a:rPr lang="en-US" sz="2000" dirty="0"/>
              <a:t> your word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Means your hands gestures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Follow the</a:t>
            </a:r>
            <a:r>
              <a:rPr lang="cs-CZ" sz="2000" dirty="0"/>
              <a:t> </a:t>
            </a:r>
            <a:r>
              <a:rPr lang="cs-CZ" sz="2000" dirty="0" err="1"/>
              <a:t>general</a:t>
            </a:r>
            <a:r>
              <a:rPr lang="cs-CZ" sz="2000" dirty="0"/>
              <a:t> </a:t>
            </a:r>
            <a:r>
              <a:rPr lang="cs-CZ" sz="2000" dirty="0" err="1"/>
              <a:t>etiquette</a:t>
            </a: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8807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Communication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011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difference between a person who knows effective communication techniques and a person who doesn’t is night and day.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85% of job success comes from having well-developed soft skills and people skills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000" b="1" dirty="0"/>
          </a:p>
          <a:p>
            <a:pPr marL="342900" indent="-342900" algn="just"/>
            <a:r>
              <a:rPr lang="en-US" sz="2000" b="1" dirty="0"/>
              <a:t>     Maintain good</a:t>
            </a:r>
            <a:r>
              <a:rPr lang="sk-SK" sz="2000" b="1" dirty="0"/>
              <a:t> </a:t>
            </a:r>
            <a:r>
              <a:rPr lang="en-US" sz="2000" b="1" dirty="0"/>
              <a:t>body language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First effective technique.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Communicated positive, constructive, friend</a:t>
            </a:r>
            <a:r>
              <a:rPr lang="sk-SK" sz="2000" dirty="0"/>
              <a:t>l</a:t>
            </a:r>
            <a:r>
              <a:rPr lang="en-US" sz="2000" dirty="0"/>
              <a:t>y</a:t>
            </a:r>
          </a:p>
          <a:p>
            <a:pPr marL="342900" indent="-342900" algn="just"/>
            <a:r>
              <a:rPr lang="en-US" sz="2000" dirty="0"/>
              <a:t>to other people.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Develop good eye contact, neutral and positive</a:t>
            </a:r>
          </a:p>
          <a:p>
            <a:pPr marL="342900" indent="-342900" algn="just"/>
            <a:r>
              <a:rPr lang="en-US" sz="2000" dirty="0"/>
              <a:t>emotions with yours arms, hands and face.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Don´t be afraid to use humor.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61281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Communication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6683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</a:t>
            </a:r>
            <a:r>
              <a:rPr lang="sk-SK" sz="2000" b="1" dirty="0" err="1"/>
              <a:t>Seek</a:t>
            </a:r>
            <a:r>
              <a:rPr lang="sk-SK" sz="2000" b="1" dirty="0"/>
              <a:t> </a:t>
            </a:r>
            <a:r>
              <a:rPr lang="sk-SK" sz="2000" b="1" dirty="0" err="1"/>
              <a:t>first</a:t>
            </a:r>
            <a:r>
              <a:rPr lang="sk-SK" sz="2000" b="1" dirty="0"/>
              <a:t> to </a:t>
            </a:r>
            <a:r>
              <a:rPr lang="sk-SK" sz="2000" b="1" dirty="0" err="1"/>
              <a:t>understand</a:t>
            </a:r>
            <a:endParaRPr lang="sk-SK" sz="2000" b="1" dirty="0"/>
          </a:p>
          <a:p>
            <a:pPr marL="342900" indent="-342900" algn="just"/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Seek</a:t>
            </a:r>
            <a:r>
              <a:rPr lang="sk-SK" sz="2000" dirty="0"/>
              <a:t> </a:t>
            </a:r>
            <a:r>
              <a:rPr lang="sk-SK" sz="2000" dirty="0" err="1"/>
              <a:t>first</a:t>
            </a:r>
            <a:r>
              <a:rPr lang="sk-SK" sz="2000" dirty="0"/>
              <a:t> to </a:t>
            </a:r>
            <a:r>
              <a:rPr lang="sk-SK" sz="2000" dirty="0" err="1"/>
              <a:t>unnderstand</a:t>
            </a:r>
            <a:r>
              <a:rPr lang="sk-SK" sz="2000" dirty="0"/>
              <a:t>, </a:t>
            </a:r>
            <a:r>
              <a:rPr lang="sk-SK" sz="2000" dirty="0" err="1"/>
              <a:t>than</a:t>
            </a:r>
            <a:r>
              <a:rPr lang="sk-SK" sz="2000" dirty="0"/>
              <a:t> to </a:t>
            </a:r>
            <a:r>
              <a:rPr lang="sk-SK" sz="2000" dirty="0" err="1"/>
              <a:t>understood</a:t>
            </a:r>
            <a:r>
              <a:rPr lang="sk-SK" sz="2000" dirty="0"/>
              <a:t>,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open</a:t>
            </a:r>
            <a:r>
              <a:rPr lang="sk-SK" sz="2000" dirty="0"/>
              <a:t> </a:t>
            </a:r>
            <a:r>
              <a:rPr lang="sk-SK" sz="2000" dirty="0" err="1"/>
              <a:t>doors</a:t>
            </a:r>
            <a:r>
              <a:rPr lang="sk-SK" sz="2000" dirty="0"/>
              <a:t> </a:t>
            </a:r>
            <a:r>
              <a:rPr lang="sk-SK" sz="2000" dirty="0" err="1"/>
              <a:t>into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hearts</a:t>
            </a:r>
            <a:r>
              <a:rPr lang="sk-SK" sz="2000" dirty="0"/>
              <a:t> and </a:t>
            </a:r>
            <a:r>
              <a:rPr lang="sk-SK" sz="2000" dirty="0" err="1"/>
              <a:t>minds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others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People</a:t>
            </a:r>
            <a:r>
              <a:rPr lang="sk-SK" sz="2000" dirty="0"/>
              <a:t> </a:t>
            </a:r>
            <a:r>
              <a:rPr lang="sk-SK" sz="2000" dirty="0" err="1"/>
              <a:t>will</a:t>
            </a:r>
            <a:r>
              <a:rPr lang="sk-SK" sz="2000" dirty="0"/>
              <a:t> </a:t>
            </a:r>
            <a:r>
              <a:rPr lang="sk-SK" sz="2000" dirty="0" err="1"/>
              <a:t>know</a:t>
            </a:r>
            <a:r>
              <a:rPr lang="sk-SK" sz="2000" dirty="0"/>
              <a:t> </a:t>
            </a:r>
            <a:r>
              <a:rPr lang="sk-SK" sz="2000" dirty="0" err="1"/>
              <a:t>that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are </a:t>
            </a:r>
            <a:r>
              <a:rPr lang="sk-SK" sz="2000" dirty="0" err="1"/>
              <a:t>really</a:t>
            </a:r>
            <a:r>
              <a:rPr lang="sk-SK" sz="2000" dirty="0"/>
              <a:t> </a:t>
            </a:r>
            <a:r>
              <a:rPr lang="sk-SK" sz="2000" dirty="0" err="1"/>
              <a:t>care</a:t>
            </a:r>
            <a:r>
              <a:rPr lang="sk-SK" sz="2000" dirty="0"/>
              <a:t> </a:t>
            </a:r>
            <a:r>
              <a:rPr lang="sk-SK" sz="2000" dirty="0" err="1"/>
              <a:t>about</a:t>
            </a:r>
            <a:r>
              <a:rPr lang="sk-SK" sz="2000" dirty="0"/>
              <a:t> </a:t>
            </a:r>
            <a:r>
              <a:rPr lang="sk-SK" sz="2000" dirty="0" err="1"/>
              <a:t>what</a:t>
            </a:r>
            <a:r>
              <a:rPr lang="sk-SK" sz="2000" dirty="0"/>
              <a:t> </a:t>
            </a:r>
            <a:r>
              <a:rPr lang="sk-SK" sz="2000" dirty="0" err="1"/>
              <a:t>they</a:t>
            </a:r>
            <a:r>
              <a:rPr lang="sk-SK" sz="2000" dirty="0"/>
              <a:t> </a:t>
            </a:r>
            <a:r>
              <a:rPr lang="sk-SK" sz="2000" dirty="0" err="1"/>
              <a:t>have</a:t>
            </a:r>
            <a:r>
              <a:rPr lang="sk-SK" sz="2000" dirty="0"/>
              <a:t> to </a:t>
            </a:r>
            <a:r>
              <a:rPr lang="sk-SK" sz="2000" dirty="0" err="1"/>
              <a:t>say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When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understand</a:t>
            </a:r>
            <a:r>
              <a:rPr lang="sk-SK" sz="2000" dirty="0"/>
              <a:t> </a:t>
            </a:r>
            <a:r>
              <a:rPr lang="sk-SK" sz="2000" dirty="0" err="1"/>
              <a:t>their</a:t>
            </a:r>
            <a:r>
              <a:rPr lang="sk-SK" sz="2000" dirty="0"/>
              <a:t> </a:t>
            </a:r>
            <a:r>
              <a:rPr lang="sk-SK" sz="2000" dirty="0" err="1"/>
              <a:t>needs</a:t>
            </a:r>
            <a:r>
              <a:rPr lang="sk-SK" sz="2000" dirty="0"/>
              <a:t>,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can</a:t>
            </a:r>
            <a:r>
              <a:rPr lang="sk-SK" sz="2000" dirty="0"/>
              <a:t> </a:t>
            </a:r>
            <a:r>
              <a:rPr lang="sk-SK" sz="2000" dirty="0" err="1"/>
              <a:t>respond</a:t>
            </a:r>
            <a:r>
              <a:rPr lang="sk-SK" sz="2000" dirty="0"/>
              <a:t> in a </a:t>
            </a:r>
            <a:r>
              <a:rPr lang="sk-SK" sz="2000" dirty="0" err="1"/>
              <a:t>way</a:t>
            </a:r>
            <a:r>
              <a:rPr lang="sk-SK" sz="2000" dirty="0"/>
              <a:t> </a:t>
            </a:r>
            <a:r>
              <a:rPr lang="sk-SK" sz="2000" dirty="0" err="1"/>
              <a:t>that</a:t>
            </a:r>
            <a:r>
              <a:rPr lang="sk-SK" sz="2000" dirty="0"/>
              <a:t> </a:t>
            </a:r>
            <a:r>
              <a:rPr lang="sk-SK" sz="2000" dirty="0" err="1"/>
              <a:t>builds</a:t>
            </a:r>
            <a:r>
              <a:rPr lang="sk-SK" sz="2000" dirty="0"/>
              <a:t> trust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them</a:t>
            </a:r>
            <a:r>
              <a:rPr lang="sk-SK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1281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Communication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2844" y="1285866"/>
            <a:ext cx="73094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 </a:t>
            </a:r>
            <a:r>
              <a:rPr lang="sk-SK" sz="2000" b="1" dirty="0" err="1"/>
              <a:t>Ask</a:t>
            </a:r>
            <a:r>
              <a:rPr lang="sk-SK" sz="2000" b="1" dirty="0"/>
              <a:t> </a:t>
            </a:r>
            <a:r>
              <a:rPr lang="sk-SK" sz="2000" b="1" dirty="0" err="1"/>
              <a:t>open-ended</a:t>
            </a:r>
            <a:r>
              <a:rPr lang="sk-SK" sz="2000" b="1" dirty="0"/>
              <a:t> </a:t>
            </a:r>
            <a:r>
              <a:rPr lang="sk-SK" sz="2000" b="1" dirty="0" err="1"/>
              <a:t>question</a:t>
            </a:r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These</a:t>
            </a:r>
            <a:r>
              <a:rPr lang="sk-SK" sz="2000" dirty="0"/>
              <a:t> </a:t>
            </a:r>
            <a:r>
              <a:rPr lang="sk-SK" sz="2000" dirty="0" err="1"/>
              <a:t>questions</a:t>
            </a:r>
            <a:r>
              <a:rPr lang="sk-SK" sz="2000" dirty="0"/>
              <a:t> </a:t>
            </a:r>
            <a:r>
              <a:rPr lang="sk-SK" sz="2000" dirty="0" err="1"/>
              <a:t>cannot</a:t>
            </a:r>
            <a:r>
              <a:rPr lang="sk-SK" sz="2000" dirty="0"/>
              <a:t>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answered</a:t>
            </a:r>
            <a:r>
              <a:rPr lang="sk-SK" sz="2000" dirty="0"/>
              <a:t> </a:t>
            </a:r>
            <a:r>
              <a:rPr lang="sk-SK" sz="2000" dirty="0" err="1"/>
              <a:t>simply</a:t>
            </a:r>
            <a:r>
              <a:rPr lang="sk-SK" sz="2000" dirty="0"/>
              <a:t> </a:t>
            </a:r>
            <a:r>
              <a:rPr lang="sk-SK" sz="2000" dirty="0" err="1"/>
              <a:t>yes</a:t>
            </a:r>
            <a:r>
              <a:rPr lang="sk-SK" sz="2000" dirty="0"/>
              <a:t> or no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example</a:t>
            </a:r>
            <a:r>
              <a:rPr lang="sk-SK" sz="2000" dirty="0"/>
              <a:t> „</a:t>
            </a:r>
            <a:r>
              <a:rPr lang="en-US" sz="2000" dirty="0"/>
              <a:t>what needs to change to make this situation better?</a:t>
            </a:r>
            <a:r>
              <a:rPr lang="sk-SK" sz="2000" dirty="0"/>
              <a:t>“, </a:t>
            </a:r>
            <a:r>
              <a:rPr lang="en-US" sz="2000" dirty="0"/>
              <a:t>“what do you mean by that, specifically?”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These</a:t>
            </a:r>
            <a:r>
              <a:rPr lang="sk-SK" sz="2000" dirty="0"/>
              <a:t> </a:t>
            </a:r>
            <a:r>
              <a:rPr lang="sk-SK" sz="2000" dirty="0" err="1"/>
              <a:t>kind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questions</a:t>
            </a:r>
            <a:r>
              <a:rPr lang="sk-SK" sz="2000" dirty="0"/>
              <a:t> </a:t>
            </a:r>
            <a:r>
              <a:rPr lang="sk-SK" sz="2000" dirty="0" err="1"/>
              <a:t>could</a:t>
            </a:r>
            <a:r>
              <a:rPr lang="sk-SK" sz="2000" dirty="0"/>
              <a:t> </a:t>
            </a:r>
            <a:r>
              <a:rPr lang="sk-SK" sz="2000" dirty="0" err="1"/>
              <a:t>help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solve</a:t>
            </a:r>
            <a:r>
              <a:rPr lang="sk-SK" sz="2000" dirty="0"/>
              <a:t> </a:t>
            </a:r>
            <a:r>
              <a:rPr lang="sk-SK" sz="2000" dirty="0" err="1"/>
              <a:t>problems</a:t>
            </a:r>
            <a:r>
              <a:rPr lang="sk-SK" sz="2000" dirty="0"/>
              <a:t>, and </a:t>
            </a:r>
            <a:r>
              <a:rPr lang="sk-SK" sz="2000" dirty="0" err="1"/>
              <a:t>work</a:t>
            </a:r>
            <a:r>
              <a:rPr lang="sk-SK" sz="2000" dirty="0"/>
              <a:t> more </a:t>
            </a:r>
            <a:r>
              <a:rPr lang="sk-SK" sz="2000" dirty="0" err="1"/>
              <a:t>effectively</a:t>
            </a:r>
            <a:r>
              <a:rPr lang="sk-SK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1281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Communication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69482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 </a:t>
            </a:r>
            <a:r>
              <a:rPr lang="sk-SK" sz="2000" b="1" dirty="0" err="1"/>
              <a:t>Be</a:t>
            </a:r>
            <a:r>
              <a:rPr lang="sk-SK" sz="2000" b="1" dirty="0"/>
              <a:t> </a:t>
            </a:r>
            <a:r>
              <a:rPr lang="sk-SK" sz="2000" b="1" dirty="0" err="1"/>
              <a:t>open</a:t>
            </a:r>
            <a:r>
              <a:rPr lang="sk-SK" sz="2000" b="1" dirty="0"/>
              <a:t> and </a:t>
            </a:r>
            <a:r>
              <a:rPr lang="sk-SK" sz="2000" b="1" dirty="0" err="1"/>
              <a:t>honest</a:t>
            </a:r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This</a:t>
            </a:r>
            <a:r>
              <a:rPr lang="sk-SK" sz="2000" dirty="0"/>
              <a:t> </a:t>
            </a:r>
            <a:r>
              <a:rPr lang="sk-SK" sz="2000" dirty="0" err="1"/>
              <a:t>technique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just </a:t>
            </a:r>
            <a:r>
              <a:rPr lang="sk-SK" sz="2000" dirty="0" err="1"/>
              <a:t>common</a:t>
            </a:r>
            <a:r>
              <a:rPr lang="sk-SK" sz="2000" dirty="0"/>
              <a:t> </a:t>
            </a:r>
            <a:r>
              <a:rPr lang="sk-SK" sz="2000" dirty="0" err="1"/>
              <a:t>sence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„</a:t>
            </a:r>
            <a:r>
              <a:rPr lang="sk-SK" sz="2000" dirty="0" err="1"/>
              <a:t>Honestly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best</a:t>
            </a:r>
            <a:r>
              <a:rPr lang="sk-SK" sz="2000" dirty="0"/>
              <a:t> </a:t>
            </a:r>
            <a:r>
              <a:rPr lang="sk-SK" sz="2000" dirty="0" err="1"/>
              <a:t>policy</a:t>
            </a:r>
            <a:r>
              <a:rPr lang="sk-SK" sz="2000" dirty="0"/>
              <a:t>.“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Trust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extremly</a:t>
            </a:r>
            <a:r>
              <a:rPr lang="sk-SK" sz="2000" dirty="0"/>
              <a:t> </a:t>
            </a:r>
            <a:r>
              <a:rPr lang="sk-SK" sz="2000" dirty="0" err="1"/>
              <a:t>important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effective</a:t>
            </a:r>
            <a:r>
              <a:rPr lang="sk-SK" sz="2000" dirty="0"/>
              <a:t> </a:t>
            </a:r>
            <a:r>
              <a:rPr lang="sk-SK" sz="2000" dirty="0" err="1"/>
              <a:t>teamwork</a:t>
            </a:r>
            <a:r>
              <a:rPr lang="sk-SK" sz="2000" dirty="0"/>
              <a:t>, and </a:t>
            </a:r>
            <a:r>
              <a:rPr lang="sk-SK" sz="2000" dirty="0" err="1"/>
              <a:t>it´s</a:t>
            </a:r>
            <a:r>
              <a:rPr lang="sk-SK" sz="2000" dirty="0"/>
              <a:t> </a:t>
            </a:r>
            <a:r>
              <a:rPr lang="sk-SK" sz="2000" dirty="0" err="1"/>
              <a:t>hard</a:t>
            </a:r>
            <a:r>
              <a:rPr lang="sk-SK" sz="2000" dirty="0"/>
              <a:t> to </a:t>
            </a:r>
            <a:r>
              <a:rPr lang="sk-SK" sz="2000" dirty="0" err="1"/>
              <a:t>build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People</a:t>
            </a:r>
            <a:r>
              <a:rPr lang="sk-SK" sz="2000" dirty="0"/>
              <a:t> </a:t>
            </a:r>
            <a:r>
              <a:rPr lang="sk-SK" sz="2000" dirty="0" err="1"/>
              <a:t>will</a:t>
            </a:r>
            <a:r>
              <a:rPr lang="sk-SK" sz="2000" dirty="0"/>
              <a:t> </a:t>
            </a:r>
            <a:r>
              <a:rPr lang="sk-SK" sz="2000" dirty="0" err="1"/>
              <a:t>like</a:t>
            </a:r>
            <a:r>
              <a:rPr lang="sk-SK" sz="2000" dirty="0"/>
              <a:t> and trust </a:t>
            </a:r>
            <a:r>
              <a:rPr lang="sk-SK" sz="2000" dirty="0" err="1"/>
              <a:t>you</a:t>
            </a:r>
            <a:r>
              <a:rPr lang="sk-SK" sz="2000" dirty="0"/>
              <a:t> more, </a:t>
            </a:r>
            <a:r>
              <a:rPr lang="sk-SK" sz="2000" dirty="0" err="1"/>
              <a:t>when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are </a:t>
            </a:r>
            <a:r>
              <a:rPr lang="sk-SK" sz="2000" dirty="0" err="1"/>
              <a:t>honest</a:t>
            </a:r>
            <a:r>
              <a:rPr lang="sk-SK" sz="2000" dirty="0"/>
              <a:t>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them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61281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Communication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00114"/>
            <a:ext cx="84604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</a:t>
            </a:r>
            <a:r>
              <a:rPr lang="sk-SK" sz="2000" b="1" dirty="0" err="1"/>
              <a:t>Frame</a:t>
            </a:r>
            <a:r>
              <a:rPr lang="sk-SK" sz="2000" b="1" dirty="0"/>
              <a:t> </a:t>
            </a:r>
            <a:r>
              <a:rPr lang="sk-SK" sz="2000" b="1" dirty="0" err="1"/>
              <a:t>your</a:t>
            </a:r>
            <a:r>
              <a:rPr lang="sk-SK" sz="2000" b="1" dirty="0"/>
              <a:t> </a:t>
            </a:r>
            <a:r>
              <a:rPr lang="sk-SK" sz="2000" b="1" dirty="0" err="1"/>
              <a:t>views</a:t>
            </a:r>
            <a:endParaRPr lang="sk-SK" sz="2000" b="1" dirty="0"/>
          </a:p>
          <a:p>
            <a:pPr marL="342900" indent="-342900" algn="just"/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should</a:t>
            </a:r>
            <a:r>
              <a:rPr lang="sk-SK" sz="2000" dirty="0"/>
              <a:t> </a:t>
            </a:r>
            <a:r>
              <a:rPr lang="sk-SK" sz="2000" dirty="0" err="1"/>
              <a:t>have</a:t>
            </a:r>
            <a:r>
              <a:rPr lang="sk-SK" sz="2000" dirty="0"/>
              <a:t> a </a:t>
            </a:r>
            <a:r>
              <a:rPr lang="sk-SK" sz="2000" dirty="0" err="1"/>
              <a:t>strong</a:t>
            </a:r>
            <a:r>
              <a:rPr lang="sk-SK" sz="2000" dirty="0"/>
              <a:t> </a:t>
            </a:r>
            <a:r>
              <a:rPr lang="sk-SK" sz="2000" dirty="0" err="1"/>
              <a:t>grasp</a:t>
            </a:r>
            <a:r>
              <a:rPr lang="sk-SK" sz="2000" dirty="0"/>
              <a:t> on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other</a:t>
            </a:r>
            <a:r>
              <a:rPr lang="sk-SK" sz="2000" dirty="0"/>
              <a:t> </a:t>
            </a:r>
            <a:r>
              <a:rPr lang="sk-SK" sz="2000" dirty="0" err="1"/>
              <a:t>views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Don´t</a:t>
            </a:r>
            <a:r>
              <a:rPr lang="sk-SK" sz="2000" dirty="0"/>
              <a:t> </a:t>
            </a:r>
            <a:r>
              <a:rPr lang="sk-SK" sz="2000" dirty="0" err="1"/>
              <a:t>change</a:t>
            </a:r>
            <a:r>
              <a:rPr lang="sk-SK" sz="2000" dirty="0"/>
              <a:t> </a:t>
            </a:r>
            <a:r>
              <a:rPr lang="sk-SK" sz="2000" dirty="0" err="1"/>
              <a:t>your</a:t>
            </a:r>
            <a:r>
              <a:rPr lang="sk-SK" sz="2000" dirty="0"/>
              <a:t> </a:t>
            </a:r>
            <a:r>
              <a:rPr lang="sk-SK" sz="2000" dirty="0" err="1"/>
              <a:t>own</a:t>
            </a:r>
            <a:r>
              <a:rPr lang="sk-SK" sz="2000" dirty="0"/>
              <a:t> </a:t>
            </a:r>
            <a:r>
              <a:rPr lang="sk-SK" sz="2000" dirty="0" err="1"/>
              <a:t>view</a:t>
            </a:r>
            <a:r>
              <a:rPr lang="sk-SK" sz="2000" dirty="0"/>
              <a:t>!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Framing</a:t>
            </a:r>
            <a:r>
              <a:rPr lang="sk-SK" sz="2000" dirty="0"/>
              <a:t> </a:t>
            </a:r>
            <a:r>
              <a:rPr lang="sk-SK" sz="2000" dirty="0" err="1"/>
              <a:t>your</a:t>
            </a:r>
            <a:r>
              <a:rPr lang="sk-SK" sz="2000" dirty="0"/>
              <a:t> </a:t>
            </a:r>
            <a:r>
              <a:rPr lang="sk-SK" sz="2000" dirty="0" err="1"/>
              <a:t>views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r>
              <a:rPr lang="sk-SK" sz="2000" b="1" dirty="0"/>
              <a:t>     </a:t>
            </a:r>
            <a:r>
              <a:rPr lang="sk-SK" sz="2000" b="1" dirty="0" err="1"/>
              <a:t>Smile</a:t>
            </a:r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your</a:t>
            </a:r>
            <a:r>
              <a:rPr lang="sk-SK" sz="2000" dirty="0"/>
              <a:t> </a:t>
            </a:r>
            <a:r>
              <a:rPr lang="sk-SK" sz="2000" dirty="0" err="1"/>
              <a:t>best</a:t>
            </a:r>
            <a:r>
              <a:rPr lang="sk-SK" sz="2000" dirty="0"/>
              <a:t> </a:t>
            </a:r>
            <a:r>
              <a:rPr lang="sk-SK" sz="2000" dirty="0" err="1"/>
              <a:t>tool</a:t>
            </a:r>
            <a:r>
              <a:rPr lang="sk-SK" sz="2000" dirty="0"/>
              <a:t> and </a:t>
            </a:r>
            <a:r>
              <a:rPr lang="sk-SK" sz="2000" dirty="0" err="1"/>
              <a:t>your</a:t>
            </a:r>
            <a:r>
              <a:rPr lang="sk-SK" sz="2000" dirty="0"/>
              <a:t> </a:t>
            </a:r>
            <a:r>
              <a:rPr lang="sk-SK" sz="2000" dirty="0" err="1"/>
              <a:t>best</a:t>
            </a:r>
            <a:r>
              <a:rPr lang="sk-SK" sz="2000" dirty="0"/>
              <a:t> </a:t>
            </a:r>
            <a:r>
              <a:rPr lang="sk-SK" sz="2000" dirty="0" err="1"/>
              <a:t>weapon</a:t>
            </a:r>
            <a:r>
              <a:rPr lang="sk-SK" sz="2000" dirty="0"/>
              <a:t> </a:t>
            </a:r>
            <a:r>
              <a:rPr lang="sk-SK" sz="2000" dirty="0" err="1"/>
              <a:t>tolled</a:t>
            </a:r>
            <a:r>
              <a:rPr lang="sk-SK" sz="2000" dirty="0"/>
              <a:t> </a:t>
            </a:r>
            <a:r>
              <a:rPr lang="sk-SK" sz="2000" dirty="0" err="1"/>
              <a:t>into</a:t>
            </a:r>
            <a:r>
              <a:rPr lang="sk-SK" sz="2000" dirty="0"/>
              <a:t> </a:t>
            </a:r>
            <a:r>
              <a:rPr lang="sk-SK" sz="2000" dirty="0" err="1"/>
              <a:t>one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1281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Barriers to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3"/>
            <a:ext cx="860444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400" b="1" i="1" dirty="0">
                <a:solidFill>
                  <a:srgbClr val="307871"/>
                </a:solidFill>
              </a:rPr>
              <a:t>„</a:t>
            </a:r>
            <a:r>
              <a:rPr lang="sk-SK" sz="2400" b="1" i="1" dirty="0" err="1">
                <a:solidFill>
                  <a:srgbClr val="307871"/>
                </a:solidFill>
              </a:rPr>
              <a:t>The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greatest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compliment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that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was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ever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paid</a:t>
            </a:r>
            <a:r>
              <a:rPr lang="sk-SK" sz="2400" b="1" i="1" dirty="0">
                <a:solidFill>
                  <a:srgbClr val="307871"/>
                </a:solidFill>
              </a:rPr>
              <a:t> to </a:t>
            </a:r>
            <a:r>
              <a:rPr lang="sk-SK" sz="2400" b="1" i="1" dirty="0" err="1">
                <a:solidFill>
                  <a:srgbClr val="307871"/>
                </a:solidFill>
              </a:rPr>
              <a:t>me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was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when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someone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asked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me</a:t>
            </a:r>
            <a:r>
              <a:rPr lang="sk-SK" sz="2400" b="1" i="1" dirty="0">
                <a:solidFill>
                  <a:srgbClr val="307871"/>
                </a:solidFill>
              </a:rPr>
              <a:t> </a:t>
            </a:r>
            <a:r>
              <a:rPr lang="sk-SK" sz="2400" b="1" i="1" dirty="0" err="1">
                <a:solidFill>
                  <a:srgbClr val="307871"/>
                </a:solidFill>
              </a:rPr>
              <a:t>what</a:t>
            </a:r>
            <a:r>
              <a:rPr lang="sk-SK" sz="2400" b="1" i="1" dirty="0">
                <a:solidFill>
                  <a:srgbClr val="307871"/>
                </a:solidFill>
              </a:rPr>
              <a:t> I </a:t>
            </a:r>
            <a:r>
              <a:rPr lang="sk-SK" sz="2400" b="1" i="1" dirty="0" err="1">
                <a:solidFill>
                  <a:srgbClr val="307871"/>
                </a:solidFill>
              </a:rPr>
              <a:t>thought</a:t>
            </a:r>
            <a:r>
              <a:rPr lang="sk-SK" sz="2400" b="1" i="1" dirty="0">
                <a:solidFill>
                  <a:srgbClr val="307871"/>
                </a:solidFill>
              </a:rPr>
              <a:t>, and </a:t>
            </a:r>
            <a:r>
              <a:rPr lang="sk-SK" sz="2400" b="1" i="1" dirty="0" err="1">
                <a:solidFill>
                  <a:srgbClr val="307871"/>
                </a:solidFill>
              </a:rPr>
              <a:t>attended</a:t>
            </a:r>
            <a:r>
              <a:rPr lang="sk-SK" sz="2400" b="1" i="1" dirty="0">
                <a:solidFill>
                  <a:srgbClr val="307871"/>
                </a:solidFill>
              </a:rPr>
              <a:t> to my </a:t>
            </a:r>
            <a:r>
              <a:rPr lang="sk-SK" sz="2400" b="1" i="1" dirty="0" err="1">
                <a:solidFill>
                  <a:srgbClr val="307871"/>
                </a:solidFill>
              </a:rPr>
              <a:t>answer</a:t>
            </a:r>
            <a:r>
              <a:rPr lang="sk-SK" sz="2400" b="1" i="1" dirty="0">
                <a:solidFill>
                  <a:srgbClr val="307871"/>
                </a:solidFill>
              </a:rPr>
              <a:t>.“ </a:t>
            </a:r>
            <a:r>
              <a:rPr lang="sk-SK" sz="2400" b="1" dirty="0">
                <a:solidFill>
                  <a:srgbClr val="307871"/>
                </a:solidFill>
              </a:rPr>
              <a:t>– Henry David </a:t>
            </a:r>
            <a:r>
              <a:rPr lang="sk-SK" sz="2400" b="1" dirty="0" err="1">
                <a:solidFill>
                  <a:srgbClr val="307871"/>
                </a:solidFill>
              </a:rPr>
              <a:t>Thoreau</a:t>
            </a:r>
            <a:r>
              <a:rPr lang="sk-SK" sz="2400" b="1" dirty="0">
                <a:solidFill>
                  <a:srgbClr val="307871"/>
                </a:solidFill>
              </a:rPr>
              <a:t> </a:t>
            </a:r>
            <a:r>
              <a:rPr lang="sk-SK" sz="2400" dirty="0">
                <a:solidFill>
                  <a:srgbClr val="307871"/>
                </a:solidFill>
              </a:rPr>
              <a:t>(</a:t>
            </a:r>
            <a:r>
              <a:rPr lang="en-US" dirty="0">
                <a:solidFill>
                  <a:srgbClr val="307871"/>
                </a:solidFill>
              </a:rPr>
              <a:t>American essayist, poet, philosopher, abolitionist, naturalist, tax resister, development critic, surveyor, and historian</a:t>
            </a:r>
            <a:r>
              <a:rPr lang="cs-CZ" dirty="0">
                <a:solidFill>
                  <a:srgbClr val="307871"/>
                </a:solidFill>
              </a:rPr>
              <a:t>)</a:t>
            </a:r>
            <a:endParaRPr lang="sk-SK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400" b="1" dirty="0" err="1">
                <a:solidFill>
                  <a:srgbClr val="307871"/>
                </a:solidFill>
              </a:rPr>
              <a:t>Barriers</a:t>
            </a:r>
            <a:r>
              <a:rPr lang="sk-SK" sz="2400" b="1" dirty="0">
                <a:solidFill>
                  <a:srgbClr val="307871"/>
                </a:solidFill>
              </a:rPr>
              <a:t> to </a:t>
            </a:r>
            <a:r>
              <a:rPr lang="sk-SK" sz="2400" b="1" dirty="0" err="1">
                <a:solidFill>
                  <a:srgbClr val="307871"/>
                </a:solidFill>
              </a:rPr>
              <a:t>effective</a:t>
            </a:r>
            <a:r>
              <a:rPr lang="sk-SK" sz="2400" b="1" dirty="0">
                <a:solidFill>
                  <a:srgbClr val="307871"/>
                </a:solidFill>
              </a:rPr>
              <a:t> </a:t>
            </a:r>
            <a:r>
              <a:rPr lang="sk-SK" sz="2400" b="1" dirty="0" err="1">
                <a:solidFill>
                  <a:srgbClr val="307871"/>
                </a:solidFill>
              </a:rPr>
              <a:t>communication</a:t>
            </a:r>
            <a:r>
              <a:rPr lang="sk-SK" sz="2400" b="1" dirty="0">
                <a:solidFill>
                  <a:srgbClr val="307871"/>
                </a:solidFill>
              </a:rPr>
              <a:t> </a:t>
            </a:r>
            <a:r>
              <a:rPr lang="sk-SK" sz="2400" b="1" dirty="0" err="1">
                <a:solidFill>
                  <a:srgbClr val="307871"/>
                </a:solidFill>
              </a:rPr>
              <a:t>include</a:t>
            </a:r>
            <a:r>
              <a:rPr lang="sk-SK" sz="2400" b="1" dirty="0">
                <a:solidFill>
                  <a:srgbClr val="307871"/>
                </a:solidFill>
              </a:rPr>
              <a:t>: </a:t>
            </a:r>
          </a:p>
          <a:p>
            <a:pPr marL="342900" indent="-342900" algn="just">
              <a:buFontTx/>
              <a:buChar char="-"/>
            </a:pPr>
            <a:r>
              <a:rPr lang="sk-SK" sz="2400" dirty="0" err="1">
                <a:solidFill>
                  <a:srgbClr val="307871"/>
                </a:solidFill>
              </a:rPr>
              <a:t>Judging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th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other</a:t>
            </a:r>
            <a:r>
              <a:rPr lang="sk-SK" sz="2400" dirty="0">
                <a:solidFill>
                  <a:srgbClr val="307871"/>
                </a:solidFill>
              </a:rPr>
              <a:t> person</a:t>
            </a:r>
          </a:p>
          <a:p>
            <a:pPr marL="342900" indent="-342900" algn="just">
              <a:buFontTx/>
              <a:buChar char="-"/>
            </a:pPr>
            <a:r>
              <a:rPr lang="sk-SK" sz="2400" dirty="0" err="1">
                <a:solidFill>
                  <a:srgbClr val="307871"/>
                </a:solidFill>
              </a:rPr>
              <a:t>Not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paying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attention</a:t>
            </a:r>
            <a:r>
              <a:rPr lang="sk-SK" sz="2400" dirty="0">
                <a:solidFill>
                  <a:srgbClr val="307871"/>
                </a:solidFill>
              </a:rPr>
              <a:t> to </a:t>
            </a:r>
            <a:r>
              <a:rPr lang="sk-SK" sz="2400" dirty="0" err="1">
                <a:solidFill>
                  <a:srgbClr val="307871"/>
                </a:solidFill>
              </a:rPr>
              <a:t>the</a:t>
            </a:r>
            <a:r>
              <a:rPr lang="sk-SK" sz="2400" dirty="0">
                <a:solidFill>
                  <a:srgbClr val="307871"/>
                </a:solidFill>
              </a:rPr>
              <a:t> person </a:t>
            </a:r>
            <a:r>
              <a:rPr lang="sk-SK" sz="2400" dirty="0" err="1">
                <a:solidFill>
                  <a:srgbClr val="307871"/>
                </a:solidFill>
              </a:rPr>
              <a:t>you</a:t>
            </a:r>
            <a:r>
              <a:rPr lang="sk-SK" sz="2400" dirty="0">
                <a:solidFill>
                  <a:srgbClr val="307871"/>
                </a:solidFill>
              </a:rPr>
              <a:t> are </a:t>
            </a:r>
            <a:r>
              <a:rPr lang="sk-SK" sz="2400" dirty="0" err="1">
                <a:solidFill>
                  <a:srgbClr val="307871"/>
                </a:solidFill>
              </a:rPr>
              <a:t>talking</a:t>
            </a:r>
            <a:r>
              <a:rPr lang="sk-SK" sz="2400" dirty="0">
                <a:solidFill>
                  <a:srgbClr val="307871"/>
                </a:solidFill>
              </a:rPr>
              <a:t> to</a:t>
            </a:r>
          </a:p>
          <a:p>
            <a:pPr marL="342900" indent="-342900" algn="just">
              <a:buFontTx/>
              <a:buChar char="-"/>
            </a:pPr>
            <a:r>
              <a:rPr lang="sk-SK" sz="2400" dirty="0" err="1">
                <a:solidFill>
                  <a:srgbClr val="307871"/>
                </a:solidFill>
              </a:rPr>
              <a:t>Using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technical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language</a:t>
            </a:r>
            <a:endParaRPr lang="sk-SK" sz="2400" dirty="0">
              <a:solidFill>
                <a:srgbClr val="30787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sk-SK" sz="2400" dirty="0" err="1">
                <a:solidFill>
                  <a:srgbClr val="307871"/>
                </a:solidFill>
              </a:rPr>
              <a:t>Giving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solutions</a:t>
            </a:r>
            <a:r>
              <a:rPr lang="sk-SK" sz="2400" dirty="0">
                <a:solidFill>
                  <a:srgbClr val="307871"/>
                </a:solidFill>
              </a:rPr>
              <a:t> or </a:t>
            </a:r>
            <a:r>
              <a:rPr lang="sk-SK" sz="2400" dirty="0" err="1">
                <a:solidFill>
                  <a:srgbClr val="307871"/>
                </a:solidFill>
              </a:rPr>
              <a:t>unwanted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advice</a:t>
            </a:r>
            <a:endParaRPr lang="sk-SK" sz="2400" dirty="0">
              <a:solidFill>
                <a:srgbClr val="30787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sk-SK" sz="2400" dirty="0" err="1">
                <a:solidFill>
                  <a:srgbClr val="307871"/>
                </a:solidFill>
              </a:rPr>
              <a:t>Avoiding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the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concerns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of</a:t>
            </a:r>
            <a:r>
              <a:rPr lang="sk-SK" sz="2400" dirty="0">
                <a:solidFill>
                  <a:srgbClr val="307871"/>
                </a:solidFill>
              </a:rPr>
              <a:t> </a:t>
            </a:r>
            <a:r>
              <a:rPr lang="sk-SK" sz="2400" dirty="0" err="1">
                <a:solidFill>
                  <a:srgbClr val="307871"/>
                </a:solidFill>
              </a:rPr>
              <a:t>others</a:t>
            </a:r>
            <a:endParaRPr lang="sk-SK" sz="2400" dirty="0">
              <a:solidFill>
                <a:srgbClr val="307871"/>
              </a:solidFill>
            </a:endParaRPr>
          </a:p>
          <a:p>
            <a:pPr marL="342900" indent="-342900" algn="just">
              <a:buFontTx/>
              <a:buChar char="-"/>
            </a:pPr>
            <a:endParaRPr lang="sk-SK" sz="2400" b="1" dirty="0">
              <a:solidFill>
                <a:srgbClr val="981E3A"/>
              </a:solidFill>
            </a:endParaRPr>
          </a:p>
          <a:p>
            <a:pPr marL="342900" indent="-342900" algn="just"/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78917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Barriers to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3"/>
            <a:ext cx="75009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307871"/>
                </a:solidFill>
              </a:rPr>
              <a:t>      </a:t>
            </a:r>
            <a:r>
              <a:rPr lang="en-US" sz="2000" dirty="0">
                <a:solidFill>
                  <a:srgbClr val="307871"/>
                </a:solidFill>
              </a:rPr>
              <a:t>T</a:t>
            </a:r>
            <a:r>
              <a:rPr lang="sk-SK" sz="2000" dirty="0" err="1">
                <a:solidFill>
                  <a:srgbClr val="307871"/>
                </a:solidFill>
              </a:rPr>
              <a:t>here</a:t>
            </a:r>
            <a:r>
              <a:rPr lang="sk-SK" sz="2000" dirty="0">
                <a:solidFill>
                  <a:srgbClr val="307871"/>
                </a:solidFill>
              </a:rPr>
              <a:t> are </a:t>
            </a:r>
            <a:r>
              <a:rPr lang="sk-SK" sz="2000" dirty="0" err="1">
                <a:solidFill>
                  <a:srgbClr val="307871"/>
                </a:solidFill>
              </a:rPr>
              <a:t>many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reasons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why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communication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may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failed</a:t>
            </a:r>
            <a:r>
              <a:rPr lang="sk-SK" sz="2000" dirty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      </a:t>
            </a:r>
            <a:r>
              <a:rPr lang="sk-SK" sz="2000" b="1" dirty="0" err="1">
                <a:solidFill>
                  <a:srgbClr val="307871"/>
                </a:solidFill>
              </a:rPr>
              <a:t>Kinds</a:t>
            </a:r>
            <a:r>
              <a:rPr lang="sk-SK" sz="2000" b="1" dirty="0">
                <a:solidFill>
                  <a:srgbClr val="307871"/>
                </a:solidFill>
              </a:rPr>
              <a:t> </a:t>
            </a:r>
            <a:r>
              <a:rPr lang="sk-SK" sz="2000" b="1" dirty="0" err="1">
                <a:solidFill>
                  <a:srgbClr val="307871"/>
                </a:solidFill>
              </a:rPr>
              <a:t>of</a:t>
            </a:r>
            <a:r>
              <a:rPr lang="sk-SK" sz="2000" b="1" dirty="0">
                <a:solidFill>
                  <a:srgbClr val="307871"/>
                </a:solidFill>
              </a:rPr>
              <a:t> </a:t>
            </a:r>
            <a:r>
              <a:rPr lang="sk-SK" sz="2000" b="1" dirty="0" err="1">
                <a:solidFill>
                  <a:srgbClr val="307871"/>
                </a:solidFill>
              </a:rPr>
              <a:t>barriesr</a:t>
            </a:r>
            <a:r>
              <a:rPr lang="sk-SK" sz="2000" b="1" dirty="0">
                <a:solidFill>
                  <a:srgbClr val="307871"/>
                </a:solidFill>
              </a:rPr>
              <a:t> to </a:t>
            </a:r>
            <a:r>
              <a:rPr lang="sk-SK" sz="2000" b="1" dirty="0" err="1">
                <a:solidFill>
                  <a:srgbClr val="307871"/>
                </a:solidFill>
              </a:rPr>
              <a:t>effective</a:t>
            </a:r>
            <a:r>
              <a:rPr lang="sk-SK" sz="2000" b="1" dirty="0">
                <a:solidFill>
                  <a:srgbClr val="307871"/>
                </a:solidFill>
              </a:rPr>
              <a:t> </a:t>
            </a:r>
            <a:r>
              <a:rPr lang="sk-SK" sz="2000" b="1" dirty="0" err="1">
                <a:solidFill>
                  <a:srgbClr val="307871"/>
                </a:solidFill>
              </a:rPr>
              <a:t>communcation</a:t>
            </a:r>
            <a:r>
              <a:rPr lang="sk-SK" sz="2000" b="1" dirty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/>
            <a:r>
              <a:rPr lang="sk-SK" sz="2000" b="1" dirty="0">
                <a:solidFill>
                  <a:srgbClr val="981E3A"/>
                </a:solidFill>
              </a:rPr>
              <a:t>   I. ENVIROMENTAL AND PSYCHICAL BARRIERS</a:t>
            </a:r>
          </a:p>
          <a:p>
            <a:pPr marL="342900" indent="-342900" algn="just"/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>
                <a:solidFill>
                  <a:srgbClr val="307871"/>
                </a:solidFill>
              </a:rPr>
              <a:t>- </a:t>
            </a:r>
            <a:r>
              <a:rPr lang="sk-SK" sz="2000" b="1" dirty="0" err="1">
                <a:solidFill>
                  <a:srgbClr val="307871"/>
                </a:solidFill>
              </a:rPr>
              <a:t>Time</a:t>
            </a:r>
            <a:r>
              <a:rPr lang="sk-SK" sz="2000" dirty="0">
                <a:solidFill>
                  <a:srgbClr val="307871"/>
                </a:solidFill>
              </a:rPr>
              <a:t>: </a:t>
            </a:r>
            <a:r>
              <a:rPr lang="sk-SK" sz="2000" dirty="0" err="1">
                <a:solidFill>
                  <a:srgbClr val="307871"/>
                </a:solidFill>
              </a:rPr>
              <a:t>quicker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speedy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channels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of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communication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communicate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with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somebody</a:t>
            </a:r>
            <a:r>
              <a:rPr lang="sk-SK" sz="2000" dirty="0">
                <a:solidFill>
                  <a:srgbClr val="307871"/>
                </a:solidFill>
              </a:rPr>
              <a:t> by  </a:t>
            </a:r>
            <a:r>
              <a:rPr lang="sk-SK" sz="2000" dirty="0" err="1">
                <a:solidFill>
                  <a:srgbClr val="307871"/>
                </a:solidFill>
              </a:rPr>
              <a:t>the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emails</a:t>
            </a:r>
            <a:r>
              <a:rPr lang="sk-SK" sz="2000" dirty="0">
                <a:solidFill>
                  <a:srgbClr val="307871"/>
                </a:solidFill>
              </a:rPr>
              <a:t> or </a:t>
            </a:r>
            <a:r>
              <a:rPr lang="sk-SK" sz="2000" dirty="0" err="1">
                <a:solidFill>
                  <a:srgbClr val="307871"/>
                </a:solidFill>
              </a:rPr>
              <a:t>sending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letters</a:t>
            </a:r>
            <a:r>
              <a:rPr lang="sk-SK" sz="2000" dirty="0">
                <a:solidFill>
                  <a:srgbClr val="307871"/>
                </a:solidFill>
              </a:rPr>
              <a:t> by post.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>
                <a:solidFill>
                  <a:srgbClr val="307871"/>
                </a:solidFill>
              </a:rPr>
              <a:t>- </a:t>
            </a:r>
            <a:r>
              <a:rPr lang="sk-SK" sz="2000" b="1" dirty="0" err="1">
                <a:solidFill>
                  <a:srgbClr val="307871"/>
                </a:solidFill>
              </a:rPr>
              <a:t>Space</a:t>
            </a:r>
            <a:r>
              <a:rPr lang="sk-SK" sz="2000" dirty="0">
                <a:solidFill>
                  <a:srgbClr val="307871"/>
                </a:solidFill>
              </a:rPr>
              <a:t>: </a:t>
            </a:r>
            <a:r>
              <a:rPr lang="sk-SK" sz="2000" dirty="0" err="1">
                <a:solidFill>
                  <a:srgbClr val="307871"/>
                </a:solidFill>
              </a:rPr>
              <a:t>when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telefonic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communication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isn´t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very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effective</a:t>
            </a:r>
            <a:r>
              <a:rPr lang="sk-SK" sz="2000" dirty="0">
                <a:solidFill>
                  <a:srgbClr val="307871"/>
                </a:solidFill>
              </a:rPr>
              <a:t>. </a:t>
            </a:r>
          </a:p>
          <a:p>
            <a:pPr marL="342900" indent="-342900" algn="just"/>
            <a:r>
              <a:rPr lang="sk-SK" sz="2000" dirty="0">
                <a:solidFill>
                  <a:srgbClr val="307871"/>
                </a:solidFill>
              </a:rPr>
              <a:t>        </a:t>
            </a:r>
            <a:r>
              <a:rPr lang="sk-SK" sz="2000" dirty="0" err="1">
                <a:solidFill>
                  <a:srgbClr val="307871"/>
                </a:solidFill>
              </a:rPr>
              <a:t>For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example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one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of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them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from</a:t>
            </a:r>
            <a:r>
              <a:rPr lang="sk-SK" sz="2000" dirty="0">
                <a:solidFill>
                  <a:srgbClr val="307871"/>
                </a:solidFill>
              </a:rPr>
              <a:t> India and </a:t>
            </a:r>
            <a:r>
              <a:rPr lang="sk-SK" sz="2000" dirty="0" err="1">
                <a:solidFill>
                  <a:srgbClr val="307871"/>
                </a:solidFill>
              </a:rPr>
              <a:t>the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orher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from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United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States</a:t>
            </a:r>
            <a:r>
              <a:rPr lang="sk-SK" sz="2000" dirty="0">
                <a:solidFill>
                  <a:srgbClr val="307871"/>
                </a:solidFill>
              </a:rPr>
              <a:t>. </a:t>
            </a:r>
            <a:r>
              <a:rPr lang="sk-SK" sz="2000" dirty="0" err="1">
                <a:solidFill>
                  <a:srgbClr val="307871"/>
                </a:solidFill>
              </a:rPr>
              <a:t>They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can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send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details</a:t>
            </a:r>
            <a:r>
              <a:rPr lang="sk-SK" sz="2000" dirty="0">
                <a:solidFill>
                  <a:srgbClr val="307871"/>
                </a:solidFill>
              </a:rPr>
              <a:t> by </a:t>
            </a:r>
            <a:r>
              <a:rPr lang="sk-SK" sz="2000" dirty="0" err="1">
                <a:solidFill>
                  <a:srgbClr val="307871"/>
                </a:solidFill>
              </a:rPr>
              <a:t>the</a:t>
            </a:r>
            <a:r>
              <a:rPr lang="sk-SK" sz="2000" dirty="0">
                <a:solidFill>
                  <a:srgbClr val="307871"/>
                </a:solidFill>
              </a:rPr>
              <a:t> email.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78917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Barriers to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2844" y="1000115"/>
            <a:ext cx="72152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</a:t>
            </a:r>
            <a:r>
              <a:rPr lang="sk-SK" sz="2000" b="1" dirty="0" err="1"/>
              <a:t>Place</a:t>
            </a:r>
            <a:r>
              <a:rPr lang="sk-SK" sz="2000" b="1" dirty="0"/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place</a:t>
            </a:r>
            <a:r>
              <a:rPr lang="sk-SK" sz="2000" dirty="0"/>
              <a:t> </a:t>
            </a:r>
            <a:r>
              <a:rPr lang="sk-SK" sz="2000" dirty="0" err="1"/>
              <a:t>shoul</a:t>
            </a:r>
            <a:r>
              <a:rPr lang="sk-SK" sz="2000" dirty="0"/>
              <a:t>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clear</a:t>
            </a:r>
            <a:r>
              <a:rPr lang="sk-SK" sz="2000" dirty="0"/>
              <a:t> and </a:t>
            </a:r>
            <a:r>
              <a:rPr lang="sk-SK" sz="2000" dirty="0" err="1"/>
              <a:t>not</a:t>
            </a:r>
            <a:r>
              <a:rPr lang="sk-SK" sz="2000" dirty="0"/>
              <a:t> </a:t>
            </a:r>
            <a:r>
              <a:rPr lang="sk-SK" sz="2000" dirty="0" err="1"/>
              <a:t>crowded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Where</a:t>
            </a:r>
            <a:r>
              <a:rPr lang="sk-SK" sz="2000" dirty="0"/>
              <a:t> </a:t>
            </a:r>
            <a:r>
              <a:rPr lang="sk-SK" sz="2000" dirty="0" err="1"/>
              <a:t>there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a </a:t>
            </a:r>
            <a:r>
              <a:rPr lang="sk-SK" sz="2000" dirty="0" err="1"/>
              <a:t>noice</a:t>
            </a:r>
            <a:r>
              <a:rPr lang="sk-SK" sz="2000" dirty="0"/>
              <a:t>, </a:t>
            </a:r>
            <a:r>
              <a:rPr lang="sk-SK" sz="2000" dirty="0" err="1"/>
              <a:t>there</a:t>
            </a:r>
            <a:r>
              <a:rPr lang="sk-SK" sz="2000" dirty="0"/>
              <a:t> a person </a:t>
            </a:r>
            <a:r>
              <a:rPr lang="sk-SK" sz="2000" dirty="0" err="1"/>
              <a:t>cannot</a:t>
            </a:r>
            <a:r>
              <a:rPr lang="sk-SK" sz="2000" dirty="0"/>
              <a:t> </a:t>
            </a:r>
            <a:r>
              <a:rPr lang="sk-SK" sz="2000" dirty="0" err="1"/>
              <a:t>effectively</a:t>
            </a:r>
            <a:r>
              <a:rPr lang="sk-SK" sz="2000" dirty="0"/>
              <a:t> </a:t>
            </a:r>
            <a:r>
              <a:rPr lang="sk-SK" sz="2000" dirty="0" err="1"/>
              <a:t>communicate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r>
              <a:rPr lang="sk-SK" sz="2000" b="1" dirty="0"/>
              <a:t>     </a:t>
            </a:r>
            <a:r>
              <a:rPr lang="sk-SK" sz="2000" b="1" dirty="0" err="1"/>
              <a:t>Medium</a:t>
            </a:r>
            <a:r>
              <a:rPr lang="sk-SK" sz="2000" b="1" dirty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Communication takes place in various forms; it is oral, written, audio, video, formal, informal, 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medium used for the purpose of communicating should be accurate, precise and understandable.</a:t>
            </a:r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7891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9990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1460" y="1273553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communication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6" y="2651800"/>
            <a:ext cx="311723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</a:t>
            </a:r>
          </a:p>
          <a:p>
            <a:pPr algn="r"/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Intercultural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Communication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přednáška byla vytvořena pro projekt „</a:t>
            </a:r>
            <a:r>
              <a:rPr lang="cs-CZ" dirty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523872"/>
            <a:ext cx="1463167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Barriers to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67151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981E3A"/>
                </a:solidFill>
              </a:rPr>
              <a:t>II. SEMANTIC BARRIERS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Language differences and the difficulty in understanding unfamiliar accents.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Language and vocabulary that is used in communication should be understandable to the persons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Two or more persons when they are communicating with each other should use a common language, so that everyone can understand it well.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17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Barriers to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5723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981E3A"/>
                </a:solidFill>
              </a:rPr>
              <a:t>III. CULTURAL BARRIERS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Cultural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differences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D</a:t>
            </a:r>
            <a:r>
              <a:rPr lang="fr-FR" sz="2000" dirty="0"/>
              <a:t>ifferent nationalities, religions, castes, creeds, races, ethnicities etc.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In</a:t>
            </a:r>
            <a:r>
              <a:rPr lang="sk-SK" sz="2000" dirty="0"/>
              <a:t> </a:t>
            </a:r>
            <a:r>
              <a:rPr lang="en-US" sz="2000" dirty="0"/>
              <a:t>the form of communication, it is vital to form an understanding and acceptance of another person’s cult</a:t>
            </a:r>
            <a:r>
              <a:rPr lang="sk-SK" sz="2000" dirty="0" err="1"/>
              <a:t>ure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981E3A"/>
                </a:solidFill>
              </a:rPr>
              <a:t>IV. PSYCHOLOGICAL BARRIERS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ill health, poor eyesight or hearing difficulties, pain.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17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Barriers to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187601"/>
            <a:ext cx="73580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981E3A"/>
                </a:solidFill>
              </a:rPr>
              <a:t>V. PERCEPCION OF REALITY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Different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levels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of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percepcion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viewpoint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k-SK" sz="2000" dirty="0"/>
              <a:t>C</a:t>
            </a:r>
            <a:r>
              <a:rPr lang="en-US" sz="2000" dirty="0" err="1"/>
              <a:t>ommunicating</a:t>
            </a:r>
            <a:r>
              <a:rPr lang="en-US" sz="2000" dirty="0"/>
              <a:t> about a particular </a:t>
            </a:r>
            <a:r>
              <a:rPr lang="sk-SK" sz="2000" dirty="0"/>
              <a:t> </a:t>
            </a:r>
            <a:r>
              <a:rPr lang="en-US" sz="2000" dirty="0"/>
              <a:t>topic, condition, problem, issue, situation, dilemma, stress or a concept.</a:t>
            </a:r>
            <a:r>
              <a:rPr lang="sk-SK" sz="2000" dirty="0"/>
              <a:t> 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While communicating, it is important to be open, flexible and transparent.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17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Don´t</a:t>
            </a:r>
            <a:r>
              <a:rPr lang="sk-SK" dirty="0"/>
              <a:t> </a:t>
            </a:r>
            <a:r>
              <a:rPr lang="sk-SK" dirty="0" err="1"/>
              <a:t>forget</a:t>
            </a:r>
            <a:endParaRPr lang="sk-SK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987574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k-SK" dirty="0" err="1"/>
              <a:t>Create</a:t>
            </a:r>
            <a:r>
              <a:rPr lang="sk-SK" dirty="0"/>
              <a:t> a </a:t>
            </a:r>
            <a:r>
              <a:rPr lang="sk-SK" dirty="0" err="1"/>
              <a:t>positive</a:t>
            </a:r>
            <a:r>
              <a:rPr lang="sk-SK" dirty="0"/>
              <a:t> </a:t>
            </a:r>
            <a:r>
              <a:rPr lang="sk-SK" dirty="0" err="1"/>
              <a:t>outcomes</a:t>
            </a:r>
            <a:r>
              <a:rPr lang="sk-SK" dirty="0"/>
              <a:t> in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workplace</a:t>
            </a:r>
            <a:r>
              <a:rPr lang="sk-SK" dirty="0"/>
              <a:t> </a:t>
            </a:r>
            <a:r>
              <a:rPr lang="sk-SK" dirty="0" err="1"/>
              <a:t>in</a:t>
            </a:r>
            <a:r>
              <a:rPr lang="sk-SK" dirty="0"/>
              <a:t> </a:t>
            </a:r>
            <a:r>
              <a:rPr lang="sk-SK" dirty="0" err="1"/>
              <a:t>every</a:t>
            </a:r>
            <a:r>
              <a:rPr lang="sk-SK" dirty="0"/>
              <a:t> </a:t>
            </a:r>
            <a:r>
              <a:rPr lang="sk-SK" dirty="0" err="1"/>
              <a:t>conversation</a:t>
            </a:r>
            <a:r>
              <a:rPr lang="sk-SK" dirty="0"/>
              <a:t> </a:t>
            </a:r>
            <a:r>
              <a:rPr lang="sk-SK" dirty="0" err="1"/>
              <a:t>because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key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creating</a:t>
            </a:r>
            <a:r>
              <a:rPr lang="sk-SK" dirty="0"/>
              <a:t> </a:t>
            </a:r>
            <a:r>
              <a:rPr lang="sk-SK" dirty="0" err="1"/>
              <a:t>wins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all</a:t>
            </a:r>
            <a:r>
              <a:rPr lang="sk-SK" dirty="0"/>
              <a:t> </a:t>
            </a:r>
            <a:r>
              <a:rPr lang="sk-SK" dirty="0" err="1"/>
              <a:t>paries</a:t>
            </a:r>
            <a:r>
              <a:rPr lang="sk-SK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sk-SK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k-SK" dirty="0"/>
              <a:t>To </a:t>
            </a:r>
            <a:r>
              <a:rPr lang="sk-SK" dirty="0" err="1"/>
              <a:t>communicate</a:t>
            </a:r>
            <a:r>
              <a:rPr lang="sk-SK" dirty="0"/>
              <a:t> </a:t>
            </a:r>
            <a:r>
              <a:rPr lang="sk-SK" dirty="0" err="1"/>
              <a:t>effectively</a:t>
            </a:r>
            <a:r>
              <a:rPr lang="sk-SK" dirty="0"/>
              <a:t>,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to </a:t>
            </a:r>
            <a:r>
              <a:rPr lang="sk-SK" dirty="0" err="1"/>
              <a:t>know</a:t>
            </a:r>
            <a:r>
              <a:rPr lang="sk-SK" dirty="0"/>
              <a:t> </a:t>
            </a:r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want</a:t>
            </a:r>
            <a:r>
              <a:rPr lang="sk-SK" dirty="0"/>
              <a:t> </a:t>
            </a:r>
            <a:r>
              <a:rPr lang="sk-SK" dirty="0" err="1"/>
              <a:t>to</a:t>
            </a:r>
            <a:r>
              <a:rPr lang="sk-SK" dirty="0"/>
              <a:t> </a:t>
            </a:r>
            <a:r>
              <a:rPr lang="sk-SK" dirty="0" err="1"/>
              <a:t>take</a:t>
            </a:r>
            <a:r>
              <a:rPr lang="sk-SK" dirty="0"/>
              <a:t> </a:t>
            </a:r>
            <a:r>
              <a:rPr lang="sk-SK" dirty="0" err="1"/>
              <a:t>ownership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own</a:t>
            </a:r>
            <a:r>
              <a:rPr lang="sk-SK" dirty="0"/>
              <a:t> </a:t>
            </a:r>
            <a:r>
              <a:rPr lang="sk-SK" dirty="0" err="1"/>
              <a:t>needs</a:t>
            </a:r>
            <a:r>
              <a:rPr lang="sk-SK" dirty="0"/>
              <a:t>. </a:t>
            </a:r>
            <a:r>
              <a:rPr lang="sk-SK" dirty="0" err="1"/>
              <a:t>Be</a:t>
            </a:r>
            <a:r>
              <a:rPr lang="sk-SK" dirty="0"/>
              <a:t> </a:t>
            </a:r>
            <a:r>
              <a:rPr lang="sk-SK" dirty="0" err="1"/>
              <a:t>clear</a:t>
            </a:r>
            <a:r>
              <a:rPr lang="sk-SK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sk-SK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k-SK" dirty="0" err="1"/>
              <a:t>Keep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request</a:t>
            </a:r>
            <a:r>
              <a:rPr lang="sk-SK" dirty="0"/>
              <a:t> </a:t>
            </a:r>
            <a:r>
              <a:rPr lang="sk-SK" dirty="0" err="1"/>
              <a:t>direct</a:t>
            </a:r>
            <a:r>
              <a:rPr lang="sk-SK" dirty="0"/>
              <a:t>, </a:t>
            </a:r>
            <a:r>
              <a:rPr lang="sk-SK" dirty="0" err="1"/>
              <a:t>simple</a:t>
            </a:r>
            <a:r>
              <a:rPr lang="sk-SK" dirty="0"/>
              <a:t> and to </a:t>
            </a:r>
            <a:r>
              <a:rPr lang="sk-SK" dirty="0" err="1"/>
              <a:t>the</a:t>
            </a:r>
            <a:r>
              <a:rPr lang="sk-SK" dirty="0"/>
              <a:t> point. </a:t>
            </a:r>
          </a:p>
          <a:p>
            <a:pPr algn="just"/>
            <a:endParaRPr lang="sk-SK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k-SK" dirty="0" err="1"/>
              <a:t>Provide</a:t>
            </a:r>
            <a:r>
              <a:rPr lang="sk-SK" dirty="0"/>
              <a:t> a </a:t>
            </a:r>
            <a:r>
              <a:rPr lang="sk-SK" dirty="0" err="1"/>
              <a:t>compelling</a:t>
            </a:r>
            <a:r>
              <a:rPr lang="sk-SK" dirty="0"/>
              <a:t> </a:t>
            </a:r>
            <a:r>
              <a:rPr lang="sk-SK" dirty="0" err="1"/>
              <a:t>request</a:t>
            </a:r>
            <a:r>
              <a:rPr lang="sk-SK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sk-SK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k-SK" dirty="0" err="1"/>
              <a:t>Listen</a:t>
            </a:r>
            <a:r>
              <a:rPr lang="sk-SK" dirty="0"/>
              <a:t> to </a:t>
            </a:r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other</a:t>
            </a:r>
            <a:r>
              <a:rPr lang="sk-SK" dirty="0"/>
              <a:t> person </a:t>
            </a:r>
            <a:r>
              <a:rPr lang="sk-SK" dirty="0" err="1"/>
              <a:t>needs</a:t>
            </a:r>
            <a:r>
              <a:rPr lang="sk-SK" dirty="0"/>
              <a:t> and </a:t>
            </a:r>
            <a:r>
              <a:rPr lang="sk-SK" dirty="0" err="1"/>
              <a:t>listen</a:t>
            </a:r>
            <a:r>
              <a:rPr lang="sk-SK" dirty="0"/>
              <a:t> </a:t>
            </a:r>
            <a:r>
              <a:rPr lang="sk-SK" dirty="0" err="1"/>
              <a:t>carefully</a:t>
            </a:r>
            <a:r>
              <a:rPr lang="sk-SK" dirty="0"/>
              <a:t> to </a:t>
            </a:r>
            <a:r>
              <a:rPr lang="sk-SK" dirty="0" err="1"/>
              <a:t>their</a:t>
            </a:r>
            <a:r>
              <a:rPr lang="sk-SK" dirty="0"/>
              <a:t> </a:t>
            </a:r>
            <a:r>
              <a:rPr lang="sk-SK" dirty="0" err="1"/>
              <a:t>feedback</a:t>
            </a:r>
            <a:r>
              <a:rPr lang="sk-SK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sk-SK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k-SK" dirty="0" err="1"/>
              <a:t>Dynamic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one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most </a:t>
            </a:r>
            <a:r>
              <a:rPr lang="sk-SK" dirty="0" err="1"/>
              <a:t>important</a:t>
            </a:r>
            <a:r>
              <a:rPr lang="sk-SK" dirty="0"/>
              <a:t> </a:t>
            </a:r>
            <a:r>
              <a:rPr lang="sk-SK" dirty="0" err="1"/>
              <a:t>skills</a:t>
            </a:r>
            <a:r>
              <a:rPr lang="sk-SK" dirty="0"/>
              <a:t> to </a:t>
            </a:r>
            <a:r>
              <a:rPr lang="sk-SK" dirty="0" err="1"/>
              <a:t>develop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3260417" y="146615"/>
            <a:ext cx="164660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7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</a:t>
            </a:r>
            <a:endParaRPr lang="en-GB" sz="27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8516"/>
            <a:ext cx="8712968" cy="36471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Effective communication is one of the most important keys for our success. 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Essentials skills for effective communication are: listening, non-verbal communication, confidence, body language, eye contact, always have an opened mind, give and receive feedback.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Assertive </a:t>
            </a:r>
            <a:r>
              <a:rPr lang="en-US" sz="2100" dirty="0" err="1">
                <a:solidFill>
                  <a:srgbClr val="008080"/>
                </a:solidFill>
                <a:cs typeface="Arial" panose="020B0604020202020204" pitchFamily="34" charset="0"/>
              </a:rPr>
              <a:t>behaviour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 is one of the important human abilities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The most well-known techniques are: Broken Record Technique and Technique of Open Door.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Communication barriers are obstacles in the way of effective communication.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We can barriers to communication divided in to: tangible and intangible differences.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968" y="7122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47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605214" y="2283718"/>
            <a:ext cx="5634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T</a:t>
            </a:r>
            <a:r>
              <a:rPr lang="en-US" sz="3600" dirty="0"/>
              <a:t>hank you for your attention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297632" y="328070"/>
            <a:ext cx="3789526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97632" y="527392"/>
            <a:ext cx="3627756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r>
              <a:rPr lang="cs-CZ" sz="3000" b="1" cap="all" dirty="0" err="1">
                <a:solidFill>
                  <a:schemeClr val="bg1"/>
                </a:solidFill>
              </a:rPr>
              <a:t>Effective</a:t>
            </a:r>
            <a:r>
              <a:rPr lang="cs-CZ" sz="3000" b="1" cap="all" dirty="0">
                <a:solidFill>
                  <a:schemeClr val="bg1"/>
                </a:solidFill>
              </a:rPr>
              <a:t> </a:t>
            </a:r>
            <a:r>
              <a:rPr lang="cs-CZ" sz="3000" b="1" cap="all" dirty="0" err="1">
                <a:solidFill>
                  <a:schemeClr val="bg1"/>
                </a:solidFill>
              </a:rPr>
              <a:t>communication</a:t>
            </a:r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52788"/>
            <a:ext cx="3604568" cy="23471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i="1" dirty="0">
                <a:solidFill>
                  <a:srgbClr val="008080"/>
                </a:solidFill>
              </a:rPr>
              <a:t>The </a:t>
            </a:r>
            <a:r>
              <a:rPr lang="cs-CZ" sz="2100" b="1" i="1" dirty="0" err="1">
                <a:solidFill>
                  <a:srgbClr val="008080"/>
                </a:solidFill>
              </a:rPr>
              <a:t>aim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of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the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lecture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is</a:t>
            </a:r>
            <a:r>
              <a:rPr lang="cs-CZ" sz="2100" b="1" i="1" dirty="0">
                <a:solidFill>
                  <a:srgbClr val="008080"/>
                </a:solidFill>
              </a:rPr>
              <a:t> to </a:t>
            </a:r>
            <a:r>
              <a:rPr lang="cs-CZ" sz="2100" b="1" i="1" dirty="0" err="1">
                <a:solidFill>
                  <a:srgbClr val="008080"/>
                </a:solidFill>
              </a:rPr>
              <a:t>emphasize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of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importance</a:t>
            </a:r>
            <a:r>
              <a:rPr lang="en-US" sz="2100" b="1" i="1" dirty="0">
                <a:solidFill>
                  <a:srgbClr val="008080"/>
                </a:solidFill>
              </a:rPr>
              <a:t> on the issue of </a:t>
            </a:r>
            <a:r>
              <a:rPr lang="cs-CZ" sz="2100" b="1" i="1" dirty="0" err="1">
                <a:solidFill>
                  <a:srgbClr val="008080"/>
                </a:solidFill>
              </a:rPr>
              <a:t>effective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communications</a:t>
            </a:r>
            <a:r>
              <a:rPr lang="cs-CZ" sz="2100" b="1" i="1" dirty="0">
                <a:solidFill>
                  <a:srgbClr val="008080"/>
                </a:solidFill>
              </a:rPr>
              <a:t>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5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4" y="873903"/>
            <a:ext cx="3351815" cy="2135429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r>
              <a:rPr lang="en-US" sz="3225" b="1" cap="all" dirty="0">
                <a:solidFill>
                  <a:schemeClr val="bg1"/>
                </a:solidFill>
              </a:rPr>
              <a:t>INTERCULTURAL COMMUNICATION AND ITS SPECI</a:t>
            </a:r>
            <a:r>
              <a:rPr lang="cs-CZ" sz="3225" b="1" cap="all" dirty="0" err="1">
                <a:solidFill>
                  <a:schemeClr val="bg1"/>
                </a:solidFill>
              </a:rPr>
              <a:t>fics</a:t>
            </a:r>
            <a:endParaRPr lang="cs-CZ" sz="3225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187694" y="1798542"/>
            <a:ext cx="4416753" cy="25973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Introduction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to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effective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Essentials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of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effective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Communication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techniques</a:t>
            </a: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Barriers to </a:t>
            </a:r>
            <a:r>
              <a:rPr lang="cs-CZ" sz="24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76166" y="3314301"/>
            <a:ext cx="2702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>
                <a:solidFill>
                  <a:schemeClr val="bg1"/>
                </a:solidFill>
              </a:rPr>
              <a:t>Overview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0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Introduction to</a:t>
            </a:r>
            <a:r>
              <a:rPr lang="cs-CZ" dirty="0"/>
              <a:t> e</a:t>
            </a:r>
            <a:r>
              <a:rPr lang="en-US" dirty="0" err="1"/>
              <a:t>ffective</a:t>
            </a:r>
            <a:r>
              <a:rPr lang="en-US" dirty="0"/>
              <a:t> 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29289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N</a:t>
            </a:r>
            <a:r>
              <a:rPr lang="en-US" sz="2000" dirty="0"/>
              <a:t>o matter what field you are in, your ability to rise up higher and faster in your career largely depends on how effectively you interact with other people.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message that is sent is the same message that is received</a:t>
            </a:r>
            <a:r>
              <a:rPr lang="sk-SK" sz="2000" dirty="0"/>
              <a:t>.</a:t>
            </a: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476" y="1563638"/>
            <a:ext cx="4371975" cy="203835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557463" y="120359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Fig. 1: </a:t>
            </a:r>
            <a:r>
              <a:rPr lang="en-US" sz="1200" dirty="0"/>
              <a:t>Communication and essentials of effective Communication</a:t>
            </a:r>
            <a:endParaRPr lang="cs-CZ" sz="1200" dirty="0"/>
          </a:p>
        </p:txBody>
      </p:sp>
      <p:sp>
        <p:nvSpPr>
          <p:cNvPr id="7" name="Obdélník 6"/>
          <p:cNvSpPr/>
          <p:nvPr/>
        </p:nvSpPr>
        <p:spPr>
          <a:xfrm>
            <a:off x="3851920" y="3454196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Source: http://www.biyanicolleges.org/communication-and-essentials-of-effective-communication/</a:t>
            </a:r>
          </a:p>
        </p:txBody>
      </p:sp>
    </p:spTree>
    <p:extLst>
      <p:ext uri="{BB962C8B-B14F-4D97-AF65-F5344CB8AC3E}">
        <p14:creationId xmlns:p14="http://schemas.microsoft.com/office/powerpoint/2010/main" val="130585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90364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</a:t>
            </a:r>
            <a:r>
              <a:rPr lang="sk-SK" sz="2000" b="1" dirty="0" err="1"/>
              <a:t>Effective</a:t>
            </a:r>
            <a:r>
              <a:rPr lang="sk-SK" sz="2000" b="1" dirty="0"/>
              <a:t> </a:t>
            </a:r>
            <a:r>
              <a:rPr lang="sk-SK" sz="2000" b="1" dirty="0" err="1"/>
              <a:t>communication</a:t>
            </a:r>
            <a:r>
              <a:rPr lang="sk-SK" sz="2000" b="1" dirty="0"/>
              <a:t> </a:t>
            </a:r>
            <a:r>
              <a:rPr lang="sk-SK" sz="2000" b="1" dirty="0" err="1"/>
              <a:t>may</a:t>
            </a:r>
            <a:r>
              <a:rPr lang="sk-SK" sz="2000" b="1" dirty="0"/>
              <a:t> </a:t>
            </a:r>
            <a:r>
              <a:rPr lang="sk-SK" sz="2000" b="1" dirty="0" err="1"/>
              <a:t>be</a:t>
            </a:r>
            <a:r>
              <a:rPr lang="sk-SK" sz="2000" b="1" dirty="0"/>
              <a:t>  </a:t>
            </a:r>
            <a:r>
              <a:rPr lang="sk-SK" sz="2000" b="1" dirty="0" err="1"/>
              <a:t>defined</a:t>
            </a:r>
            <a:r>
              <a:rPr lang="sk-SK" sz="2000" b="1" dirty="0"/>
              <a:t> </a:t>
            </a:r>
            <a:r>
              <a:rPr lang="sk-SK" sz="2000" b="1" dirty="0" err="1"/>
              <a:t>as</a:t>
            </a:r>
            <a:r>
              <a:rPr lang="sk-SK" sz="2000" b="1" dirty="0"/>
              <a:t>:</a:t>
            </a:r>
          </a:p>
          <a:p>
            <a:pPr marL="342900" indent="-342900" algn="just"/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Using language that is appropriate to others' levels of understanding.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M</a:t>
            </a:r>
            <a:r>
              <a:rPr lang="en-US" sz="2000" dirty="0" err="1"/>
              <a:t>aking</a:t>
            </a:r>
            <a:r>
              <a:rPr lang="en-US" sz="2000" dirty="0"/>
              <a:t> sure others receive the information or knowledge intended. 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D</a:t>
            </a:r>
            <a:r>
              <a:rPr lang="en-US" sz="2000" dirty="0" err="1"/>
              <a:t>eveloping</a:t>
            </a:r>
            <a:r>
              <a:rPr lang="en-US" sz="2000" dirty="0"/>
              <a:t> relationships with others.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T</a:t>
            </a:r>
            <a:r>
              <a:rPr lang="en-US" sz="2000" dirty="0" err="1"/>
              <a:t>alking</a:t>
            </a:r>
            <a:r>
              <a:rPr lang="en-US" sz="2000" dirty="0"/>
              <a:t> with others in a way that facilitates openness, honesty and cooperation.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Providing feedback.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880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Essentials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664370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981E3A"/>
                </a:solidFill>
              </a:rPr>
              <a:t>Effective communication is one of the most important keys for our success. 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/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b="1" dirty="0">
                <a:solidFill>
                  <a:srgbClr val="307871"/>
                </a:solidFill>
              </a:rPr>
              <a:t> </a:t>
            </a:r>
            <a:r>
              <a:rPr lang="en-US" sz="2000" b="1" dirty="0">
                <a:solidFill>
                  <a:srgbClr val="307871"/>
                </a:solidFill>
              </a:rPr>
              <a:t>E</a:t>
            </a:r>
            <a:r>
              <a:rPr lang="sk-SK" sz="2000" b="1" dirty="0">
                <a:solidFill>
                  <a:srgbClr val="307871"/>
                </a:solidFill>
              </a:rPr>
              <a:t>s</a:t>
            </a:r>
            <a:r>
              <a:rPr lang="en-US" sz="2000" b="1" dirty="0" err="1">
                <a:solidFill>
                  <a:srgbClr val="307871"/>
                </a:solidFill>
              </a:rPr>
              <a:t>sential</a:t>
            </a:r>
            <a:r>
              <a:rPr lang="sk-SK" sz="2000" b="1" dirty="0">
                <a:solidFill>
                  <a:srgbClr val="307871"/>
                </a:solidFill>
              </a:rPr>
              <a:t>s</a:t>
            </a:r>
            <a:r>
              <a:rPr lang="en-US" sz="2000" b="1" dirty="0">
                <a:solidFill>
                  <a:srgbClr val="307871"/>
                </a:solidFill>
              </a:rPr>
              <a:t> skills for effective communication are</a:t>
            </a:r>
            <a:endParaRPr lang="sk-SK" sz="2000" b="1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1. Listening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2. </a:t>
            </a:r>
            <a:r>
              <a:rPr lang="sk-SK" sz="2000" dirty="0" err="1">
                <a:solidFill>
                  <a:srgbClr val="307871"/>
                </a:solidFill>
              </a:rPr>
              <a:t>Non-verbal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communication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3. </a:t>
            </a:r>
            <a:r>
              <a:rPr lang="sk-SK" sz="2000" dirty="0" err="1">
                <a:solidFill>
                  <a:srgbClr val="307871"/>
                </a:solidFill>
              </a:rPr>
              <a:t>Confidence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4. Body </a:t>
            </a:r>
            <a:r>
              <a:rPr lang="sk-SK" sz="2000" dirty="0" err="1">
                <a:solidFill>
                  <a:srgbClr val="307871"/>
                </a:solidFill>
              </a:rPr>
              <a:t>language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5. </a:t>
            </a:r>
            <a:r>
              <a:rPr lang="sk-SK" sz="2000" dirty="0" err="1">
                <a:solidFill>
                  <a:srgbClr val="307871"/>
                </a:solidFill>
              </a:rPr>
              <a:t>Eye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contact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6. </a:t>
            </a:r>
            <a:r>
              <a:rPr lang="sk-SK" sz="2000" dirty="0" err="1">
                <a:solidFill>
                  <a:srgbClr val="307871"/>
                </a:solidFill>
              </a:rPr>
              <a:t>Always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have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opened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mind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7. </a:t>
            </a:r>
            <a:r>
              <a:rPr lang="sk-SK" sz="2000" dirty="0" err="1">
                <a:solidFill>
                  <a:srgbClr val="307871"/>
                </a:solidFill>
              </a:rPr>
              <a:t>Give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receive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feedback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981E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0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Essentials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428742"/>
            <a:ext cx="42148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 Listening</a:t>
            </a:r>
          </a:p>
          <a:p>
            <a:pPr marL="342900" indent="-342900" algn="just"/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most important aspect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Effective communication requires </a:t>
            </a:r>
            <a:r>
              <a:rPr lang="en-US" sz="2000" b="1" dirty="0"/>
              <a:t>active listening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b="1" dirty="0"/>
              <a:t>Active listening </a:t>
            </a:r>
            <a:r>
              <a:rPr lang="en-US" sz="2000" dirty="0"/>
              <a:t>is hearing and understanding what person is saying to you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Fully understand the message.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635646"/>
            <a:ext cx="2809875" cy="208823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004048" y="1238840"/>
            <a:ext cx="1208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Fig. 2: </a:t>
            </a:r>
            <a:r>
              <a:rPr lang="cs-CZ" sz="1200" dirty="0" err="1"/>
              <a:t>Listening</a:t>
            </a:r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5032824" y="3723878"/>
            <a:ext cx="3643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://www.callcentrehelper.com/ten-tips-to-improve-listening-skills-on-the-telephone-1534.htm</a:t>
            </a:r>
          </a:p>
        </p:txBody>
      </p:sp>
    </p:spTree>
    <p:extLst>
      <p:ext uri="{BB962C8B-B14F-4D97-AF65-F5344CB8AC3E}">
        <p14:creationId xmlns:p14="http://schemas.microsoft.com/office/powerpoint/2010/main" val="298880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Essentials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52149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b="1" dirty="0"/>
              <a:t>      </a:t>
            </a:r>
            <a:r>
              <a:rPr lang="en-US" sz="2000" b="1" dirty="0"/>
              <a:t>Non-verbal  communication</a:t>
            </a:r>
            <a:endParaRPr lang="sk-SK" sz="2000" b="1" dirty="0"/>
          </a:p>
          <a:p>
            <a:pPr marL="342900" indent="-342900" algn="just"/>
            <a:endParaRPr lang="en-US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words we choose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 tone of your voice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Hands gestures, eye contact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Signals person who is going  to speak openly with you are relaxed legs, opened arms, friend</a:t>
            </a:r>
            <a:r>
              <a:rPr lang="sk-SK" sz="2000" dirty="0"/>
              <a:t>l</a:t>
            </a:r>
            <a:r>
              <a:rPr lang="en-US" sz="2000" dirty="0"/>
              <a:t>y tone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Signal of non-verbal communication will give you an insight into how that person is feeling.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5321" t="9817" r="6667"/>
          <a:stretch/>
        </p:blipFill>
        <p:spPr>
          <a:xfrm>
            <a:off x="5292080" y="1354471"/>
            <a:ext cx="3384376" cy="287521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580112" y="4229681"/>
            <a:ext cx="3384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://seelio.com/w/128u/nonverbal-communication-touch-behaviors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64088" y="90838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Fig.3: Non-</a:t>
            </a:r>
            <a:r>
              <a:rPr lang="cs-CZ" sz="1200" dirty="0" err="1"/>
              <a:t>verbal</a:t>
            </a:r>
            <a:r>
              <a:rPr lang="cs-CZ" sz="1200" dirty="0"/>
              <a:t> </a:t>
            </a:r>
            <a:r>
              <a:rPr lang="cs-CZ" sz="1200" dirty="0" err="1"/>
              <a:t>communication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98880785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4804</TotalTime>
  <Words>1465</Words>
  <Application>Microsoft Office PowerPoint</Application>
  <PresentationFormat>Předvádění na obrazovce (16:9)</PresentationFormat>
  <Paragraphs>225</Paragraphs>
  <Slides>25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SLU</vt:lpstr>
      <vt:lpstr>Název prezentace</vt:lpstr>
      <vt:lpstr> 6. Effective communication      </vt:lpstr>
      <vt:lpstr>Prezentace aplikace PowerPoint</vt:lpstr>
      <vt:lpstr>Prezentace aplikace PowerPoint</vt:lpstr>
      <vt:lpstr>Introduction to effective communication </vt:lpstr>
      <vt:lpstr>Effective communication </vt:lpstr>
      <vt:lpstr>Essentials of effective communication </vt:lpstr>
      <vt:lpstr>Essentials of effective communication </vt:lpstr>
      <vt:lpstr>Essentials of effective communication </vt:lpstr>
      <vt:lpstr>Essentials of effective communication </vt:lpstr>
      <vt:lpstr>Essentials of effective communication </vt:lpstr>
      <vt:lpstr>Communication techniques </vt:lpstr>
      <vt:lpstr>Communication techniques </vt:lpstr>
      <vt:lpstr>Communication techniques </vt:lpstr>
      <vt:lpstr>Communication techniques </vt:lpstr>
      <vt:lpstr>Communication techniques </vt:lpstr>
      <vt:lpstr>Barriers to communication </vt:lpstr>
      <vt:lpstr>Barriers to communication </vt:lpstr>
      <vt:lpstr>Barriers to communication </vt:lpstr>
      <vt:lpstr>Barriers to communication </vt:lpstr>
      <vt:lpstr>Barriers to communication </vt:lpstr>
      <vt:lpstr>Barriers to communication </vt:lpstr>
      <vt:lpstr>Don´t forget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222</cp:revision>
  <dcterms:created xsi:type="dcterms:W3CDTF">2016-07-06T15:42:34Z</dcterms:created>
  <dcterms:modified xsi:type="dcterms:W3CDTF">2022-10-11T13:21:53Z</dcterms:modified>
</cp:coreProperties>
</file>