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544" r:id="rId2"/>
    <p:sldId id="256" r:id="rId3"/>
    <p:sldId id="545" r:id="rId4"/>
    <p:sldId id="546" r:id="rId5"/>
    <p:sldId id="499" r:id="rId6"/>
    <p:sldId id="516" r:id="rId7"/>
    <p:sldId id="523" r:id="rId8"/>
    <p:sldId id="524" r:id="rId9"/>
    <p:sldId id="525" r:id="rId10"/>
    <p:sldId id="527" r:id="rId11"/>
    <p:sldId id="528" r:id="rId12"/>
    <p:sldId id="529" r:id="rId13"/>
    <p:sldId id="517" r:id="rId14"/>
    <p:sldId id="518" r:id="rId15"/>
    <p:sldId id="530" r:id="rId16"/>
    <p:sldId id="531" r:id="rId17"/>
    <p:sldId id="532" r:id="rId18"/>
    <p:sldId id="533" r:id="rId19"/>
    <p:sldId id="519" r:id="rId20"/>
    <p:sldId id="535" r:id="rId21"/>
    <p:sldId id="514" r:id="rId22"/>
    <p:sldId id="515" r:id="rId23"/>
    <p:sldId id="536" r:id="rId24"/>
    <p:sldId id="537" r:id="rId25"/>
    <p:sldId id="520" r:id="rId26"/>
    <p:sldId id="543" r:id="rId27"/>
    <p:sldId id="538" r:id="rId28"/>
    <p:sldId id="521" r:id="rId29"/>
    <p:sldId id="522" r:id="rId30"/>
    <p:sldId id="547" r:id="rId31"/>
    <p:sldId id="293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981E3A"/>
    <a:srgbClr val="000000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20" d="100"/>
          <a:sy n="120" d="100"/>
        </p:scale>
        <p:origin x="118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851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837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414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41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928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0004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4998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186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6741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7737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437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34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59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Intercultural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Communication</a:t>
            </a:r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Lecturer:</a:t>
            </a:r>
          </a:p>
          <a:p>
            <a:pPr lvl="0" algn="ctr"/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Ing. Patrik </a:t>
            </a:r>
            <a:r>
              <a:rPr lang="cs-CZ" b="1" dirty="0" err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Kajzar</a:t>
            </a: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, Ph.D.</a:t>
            </a:r>
          </a:p>
          <a:p>
            <a:pPr algn="ctr"/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327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71552"/>
            <a:ext cx="735808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Building</a:t>
            </a:r>
            <a:r>
              <a:rPr lang="sk-SK" sz="2000" b="1" dirty="0"/>
              <a:t> Trust</a:t>
            </a:r>
            <a:r>
              <a:rPr lang="en-US" sz="2000" b="1" dirty="0"/>
              <a:t>:</a:t>
            </a:r>
            <a:r>
              <a:rPr lang="en-US" sz="2000" dirty="0"/>
              <a:t> “Tell me what I can do to help.”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Demonstrating Concern</a:t>
            </a:r>
            <a:r>
              <a:rPr lang="en-US" sz="2000" dirty="0"/>
              <a:t>: “I am eager to help you; I know you are going through some tough challenges.” 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Paraphrasing</a:t>
            </a:r>
            <a:r>
              <a:rPr lang="en-US" sz="2000" dirty="0"/>
              <a:t>: “So, you think that we need to build up our social media marketing efforts.” 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Brief Verbal Affirmation</a:t>
            </a:r>
            <a:r>
              <a:rPr lang="en-US" sz="2000" dirty="0"/>
              <a:t>: “Thank you. I appreciate your time in speaking to me.”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Asking Open-Ended Questions:</a:t>
            </a:r>
            <a:r>
              <a:rPr lang="en-US" sz="2000" dirty="0"/>
              <a:t>“It’s clear that the current situation is intolerable for you. What changes would you like to see?”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techniques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/>
              <a:t> </a:t>
            </a:r>
            <a:r>
              <a:rPr lang="en-US" sz="2000" b="1" dirty="0"/>
              <a:t>Asking Specific Questions</a:t>
            </a:r>
            <a:r>
              <a:rPr lang="en-US" sz="2000" dirty="0"/>
              <a:t>: “What is your average rate of staff turnover?”</a:t>
            </a:r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/>
              <a:t>Waiting to Disclose Your Opinion</a:t>
            </a:r>
            <a:r>
              <a:rPr lang="en-US" sz="2000" dirty="0"/>
              <a:t>: “Tell me more about your proposal to reorganize the department.” “Can you please provide some history for me regarding your relationship with your former business partner?” 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b="1" dirty="0"/>
              <a:t>Disclosing Similar Situations:</a:t>
            </a:r>
            <a:r>
              <a:rPr lang="en-US" sz="2000" dirty="0"/>
              <a:t> “I was also very conflicted about returning to work after the birth of my son.”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/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Active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listening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presumes</a:t>
            </a:r>
            <a:r>
              <a:rPr lang="sk-SK" sz="2000" dirty="0">
                <a:solidFill>
                  <a:srgbClr val="981E3A"/>
                </a:solidFill>
              </a:rPr>
              <a:t>:</a:t>
            </a:r>
          </a:p>
          <a:p>
            <a:pPr marL="342900" indent="-342900" algn="just"/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Focus</a:t>
            </a:r>
            <a:r>
              <a:rPr lang="sk-SK" sz="2000" dirty="0"/>
              <a:t> on </a:t>
            </a:r>
            <a:r>
              <a:rPr lang="sk-SK" sz="2000" dirty="0" err="1"/>
              <a:t>yourself</a:t>
            </a:r>
            <a:r>
              <a:rPr lang="sk-SK" sz="2000" dirty="0"/>
              <a:t> (Are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ready</a:t>
            </a:r>
            <a:r>
              <a:rPr lang="sk-SK" sz="2000" dirty="0"/>
              <a:t> to </a:t>
            </a:r>
            <a:r>
              <a:rPr lang="sk-SK" sz="2000" dirty="0" err="1"/>
              <a:t>listen</a:t>
            </a:r>
            <a:r>
              <a:rPr lang="sk-SK" sz="2000" dirty="0"/>
              <a:t>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Listen</a:t>
            </a:r>
            <a:r>
              <a:rPr lang="sk-SK" sz="2000" dirty="0"/>
              <a:t> to </a:t>
            </a:r>
            <a:r>
              <a:rPr lang="sk-SK" sz="2000" dirty="0" err="1"/>
              <a:t>yourself</a:t>
            </a:r>
            <a:r>
              <a:rPr lang="sk-SK" sz="2000" dirty="0"/>
              <a:t> (</a:t>
            </a:r>
            <a:r>
              <a:rPr lang="sk-SK" sz="2000" dirty="0" err="1"/>
              <a:t>Where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mind</a:t>
            </a:r>
            <a:r>
              <a:rPr lang="sk-SK" sz="2000" dirty="0"/>
              <a:t> </a:t>
            </a:r>
            <a:r>
              <a:rPr lang="sk-SK" sz="2000" dirty="0" err="1"/>
              <a:t>today</a:t>
            </a:r>
            <a:r>
              <a:rPr lang="sk-SK" sz="2000" dirty="0"/>
              <a:t>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Make</a:t>
            </a:r>
            <a:r>
              <a:rPr lang="sk-SK" sz="2000" dirty="0"/>
              <a:t> </a:t>
            </a:r>
            <a:r>
              <a:rPr lang="sk-SK" sz="2000" dirty="0" err="1"/>
              <a:t>sure</a:t>
            </a:r>
            <a:r>
              <a:rPr lang="sk-SK" sz="2000" dirty="0"/>
              <a:t> </a:t>
            </a:r>
            <a:r>
              <a:rPr lang="sk-SK" sz="2000" dirty="0" err="1"/>
              <a:t>that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are JUST LISTENING!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dirty="0"/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Barriers</a:t>
            </a:r>
            <a:r>
              <a:rPr lang="sk-SK" sz="2000" dirty="0">
                <a:solidFill>
                  <a:srgbClr val="981E3A"/>
                </a:solidFill>
              </a:rPr>
              <a:t> to </a:t>
            </a:r>
            <a:r>
              <a:rPr lang="sk-SK" sz="2000" dirty="0" err="1">
                <a:solidFill>
                  <a:srgbClr val="981E3A"/>
                </a:solidFill>
              </a:rPr>
              <a:t>active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listening</a:t>
            </a:r>
            <a:r>
              <a:rPr lang="sk-SK" sz="2000" dirty="0">
                <a:solidFill>
                  <a:srgbClr val="981E3A"/>
                </a:solidFill>
              </a:rPr>
              <a:t>:</a:t>
            </a:r>
          </a:p>
          <a:p>
            <a:pPr marL="342900" indent="-342900" algn="just"/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Talker</a:t>
            </a:r>
            <a:r>
              <a:rPr lang="sk-SK" sz="2000" dirty="0"/>
              <a:t> </a:t>
            </a:r>
            <a:r>
              <a:rPr lang="sk-SK" sz="2000" dirty="0" err="1"/>
              <a:t>not</a:t>
            </a:r>
            <a:r>
              <a:rPr lang="sk-SK" sz="2000" dirty="0"/>
              <a:t> </a:t>
            </a:r>
            <a:r>
              <a:rPr lang="sk-SK" sz="2000" dirty="0" err="1"/>
              <a:t>speaking</a:t>
            </a:r>
            <a:r>
              <a:rPr lang="sk-SK" sz="2000" dirty="0"/>
              <a:t> </a:t>
            </a:r>
            <a:r>
              <a:rPr lang="sk-SK" sz="2000" dirty="0" err="1"/>
              <a:t>loudly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Room</a:t>
            </a:r>
            <a:r>
              <a:rPr lang="sk-SK" sz="2000" dirty="0"/>
              <a:t> </a:t>
            </a:r>
            <a:r>
              <a:rPr lang="sk-SK" sz="2000" dirty="0" err="1"/>
              <a:t>temperature</a:t>
            </a:r>
            <a:r>
              <a:rPr lang="sk-SK" sz="2000" dirty="0"/>
              <a:t> (hot or </a:t>
            </a:r>
            <a:r>
              <a:rPr lang="sk-SK" sz="2000" dirty="0" err="1"/>
              <a:t>cold</a:t>
            </a:r>
            <a:r>
              <a:rPr lang="sk-SK" sz="2000" dirty="0"/>
              <a:t>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Clock</a:t>
            </a:r>
            <a:r>
              <a:rPr lang="sk-SK" sz="2000" dirty="0"/>
              <a:t> </a:t>
            </a:r>
            <a:r>
              <a:rPr lang="sk-SK" sz="2000" dirty="0" err="1"/>
              <a:t>watching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Loud</a:t>
            </a:r>
            <a:r>
              <a:rPr lang="sk-SK" sz="2000" dirty="0"/>
              <a:t> </a:t>
            </a:r>
            <a:r>
              <a:rPr lang="sk-SK" sz="2000" dirty="0" err="1"/>
              <a:t>noises</a:t>
            </a:r>
            <a:r>
              <a:rPr lang="sk-SK" sz="20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Oral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Oral </a:t>
            </a:r>
            <a:r>
              <a:rPr lang="sk-SK" sz="2000" dirty="0" err="1">
                <a:solidFill>
                  <a:srgbClr val="981E3A"/>
                </a:solidFill>
              </a:rPr>
              <a:t>communication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Verbaly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transmiting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information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ideas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from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one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individual</a:t>
            </a:r>
            <a:r>
              <a:rPr lang="sk-SK" sz="2000" dirty="0">
                <a:solidFill>
                  <a:srgbClr val="307871"/>
                </a:solidFill>
              </a:rPr>
              <a:t> on </a:t>
            </a:r>
            <a:r>
              <a:rPr lang="sk-SK" sz="2000" dirty="0" err="1">
                <a:solidFill>
                  <a:srgbClr val="307871"/>
                </a:solidFill>
              </a:rPr>
              <a:t>group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another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Types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Informal</a:t>
            </a:r>
            <a:r>
              <a:rPr lang="sk-SK" sz="2000" dirty="0">
                <a:solidFill>
                  <a:srgbClr val="307871"/>
                </a:solidFill>
              </a:rPr>
              <a:t> –  </a:t>
            </a:r>
            <a:r>
              <a:rPr lang="sk-SK" sz="2000" dirty="0" err="1">
                <a:solidFill>
                  <a:srgbClr val="307871"/>
                </a:solidFill>
              </a:rPr>
              <a:t>face-to-face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conversation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telephone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conversation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discussion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take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place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business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meeting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Formal</a:t>
            </a:r>
            <a:r>
              <a:rPr lang="sk-SK" sz="2000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pressentations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business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meetings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classroom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lectures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speech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given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at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graduation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ceremony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307871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Modern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types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of</a:t>
            </a:r>
            <a:r>
              <a:rPr lang="sk-SK" sz="2000" dirty="0">
                <a:solidFill>
                  <a:srgbClr val="981E3A"/>
                </a:solidFill>
              </a:rPr>
              <a:t> oral </a:t>
            </a:r>
            <a:r>
              <a:rPr lang="sk-SK" sz="2000" dirty="0" err="1">
                <a:solidFill>
                  <a:srgbClr val="981E3A"/>
                </a:solidFill>
              </a:rPr>
              <a:t>communication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>
                <a:solidFill>
                  <a:srgbClr val="307871"/>
                </a:solidFill>
              </a:rPr>
              <a:t>Video </a:t>
            </a:r>
            <a:r>
              <a:rPr lang="sk-SK" sz="2000" dirty="0" err="1">
                <a:solidFill>
                  <a:srgbClr val="307871"/>
                </a:solidFill>
              </a:rPr>
              <a:t>phones</a:t>
            </a:r>
            <a:r>
              <a:rPr lang="sk-SK" sz="2000" dirty="0">
                <a:solidFill>
                  <a:srgbClr val="307871"/>
                </a:solidFill>
              </a:rPr>
              <a:t> and video </a:t>
            </a:r>
            <a:r>
              <a:rPr lang="sk-SK" sz="2000" dirty="0" err="1">
                <a:solidFill>
                  <a:srgbClr val="307871"/>
                </a:solidFill>
              </a:rPr>
              <a:t>conferences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podcast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voice</a:t>
            </a:r>
            <a:r>
              <a:rPr lang="sk-SK" sz="2000" dirty="0">
                <a:solidFill>
                  <a:srgbClr val="307871"/>
                </a:solidFill>
              </a:rPr>
              <a:t> over </a:t>
            </a:r>
            <a:r>
              <a:rPr lang="sk-SK" sz="2000" dirty="0" err="1">
                <a:solidFill>
                  <a:srgbClr val="307871"/>
                </a:solidFill>
              </a:rPr>
              <a:t>the</a:t>
            </a:r>
            <a:r>
              <a:rPr lang="sk-SK" sz="2000" dirty="0">
                <a:solidFill>
                  <a:srgbClr val="307871"/>
                </a:solidFill>
              </a:rPr>
              <a:t> internet </a:t>
            </a:r>
            <a:r>
              <a:rPr lang="sk-SK" sz="2000" dirty="0" err="1">
                <a:solidFill>
                  <a:srgbClr val="307871"/>
                </a:solidFill>
              </a:rPr>
              <a:t>protocol</a:t>
            </a:r>
            <a:r>
              <a:rPr lang="sk-SK" sz="2000" dirty="0">
                <a:solidFill>
                  <a:srgbClr val="307871"/>
                </a:solidFill>
              </a:rPr>
              <a:t> (</a:t>
            </a:r>
            <a:r>
              <a:rPr lang="sk-SK" sz="2000" dirty="0" err="1">
                <a:solidFill>
                  <a:srgbClr val="307871"/>
                </a:solidFill>
              </a:rPr>
              <a:t>skype</a:t>
            </a:r>
            <a:r>
              <a:rPr lang="sk-SK" sz="2000" dirty="0">
                <a:solidFill>
                  <a:srgbClr val="307871"/>
                </a:solidFill>
              </a:rPr>
              <a:t>). </a:t>
            </a: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89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Oral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152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Pronouncing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words</a:t>
            </a:r>
            <a:r>
              <a:rPr lang="sk-SK" sz="2000" dirty="0"/>
              <a:t> </a:t>
            </a:r>
            <a:r>
              <a:rPr lang="sk-SK" sz="2000" dirty="0" err="1"/>
              <a:t>clearly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an</a:t>
            </a:r>
            <a:r>
              <a:rPr lang="sk-SK" sz="2000" dirty="0"/>
              <a:t> </a:t>
            </a:r>
            <a:r>
              <a:rPr lang="sk-SK" sz="2000" dirty="0" err="1"/>
              <a:t>important</a:t>
            </a:r>
            <a:r>
              <a:rPr lang="sk-SK" sz="2000" dirty="0"/>
              <a:t> </a:t>
            </a:r>
            <a:r>
              <a:rPr lang="sk-SK" sz="2000" dirty="0" err="1"/>
              <a:t>thing</a:t>
            </a:r>
            <a:r>
              <a:rPr lang="sk-SK" sz="2000" dirty="0"/>
              <a:t> to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remembered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Words</a:t>
            </a:r>
            <a:r>
              <a:rPr lang="sk-SK" sz="2000" dirty="0"/>
              <a:t> </a:t>
            </a:r>
            <a:r>
              <a:rPr lang="sk-SK" sz="2000" dirty="0" err="1"/>
              <a:t>have</a:t>
            </a:r>
            <a:r>
              <a:rPr lang="sk-SK" sz="2000" dirty="0"/>
              <a:t> to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pronounced</a:t>
            </a:r>
            <a:r>
              <a:rPr lang="sk-SK" sz="2000" dirty="0"/>
              <a:t> by </a:t>
            </a:r>
            <a:r>
              <a:rPr lang="sk-SK" sz="2000" dirty="0" err="1"/>
              <a:t>changing</a:t>
            </a:r>
            <a:r>
              <a:rPr lang="sk-SK" sz="2000" dirty="0"/>
              <a:t> </a:t>
            </a:r>
            <a:r>
              <a:rPr lang="sk-SK" sz="2000" dirty="0" err="1"/>
              <a:t>their</a:t>
            </a:r>
            <a:r>
              <a:rPr lang="sk-SK" sz="2000" dirty="0"/>
              <a:t> </a:t>
            </a:r>
            <a:r>
              <a:rPr lang="sk-SK" sz="2000" dirty="0" err="1"/>
              <a:t>tones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Avoiding</a:t>
            </a:r>
            <a:r>
              <a:rPr lang="sk-SK" sz="2000" dirty="0"/>
              <a:t> </a:t>
            </a:r>
            <a:r>
              <a:rPr lang="sk-SK" sz="2000" dirty="0" err="1"/>
              <a:t>fillers</a:t>
            </a:r>
            <a:r>
              <a:rPr lang="sk-SK" sz="2000" dirty="0"/>
              <a:t> (,,um, ah, </a:t>
            </a:r>
            <a:r>
              <a:rPr lang="sk-SK" sz="2000" dirty="0" err="1"/>
              <a:t>hmm</a:t>
            </a:r>
            <a:r>
              <a:rPr lang="sk-SK" sz="2000" dirty="0"/>
              <a:t>, </a:t>
            </a:r>
            <a:r>
              <a:rPr lang="sk-SK" sz="2000" dirty="0" err="1"/>
              <a:t>etc</a:t>
            </a:r>
            <a:r>
              <a:rPr lang="sk-SK" sz="2000" dirty="0"/>
              <a:t>. ,,) </a:t>
            </a:r>
            <a:r>
              <a:rPr lang="sk-SK" sz="2000" dirty="0" err="1"/>
              <a:t>could</a:t>
            </a:r>
            <a:r>
              <a:rPr lang="sk-SK" sz="2000" dirty="0"/>
              <a:t>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irritating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listeners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Interrupting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speaker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considered</a:t>
            </a:r>
            <a:r>
              <a:rPr lang="sk-SK" sz="2000" dirty="0"/>
              <a:t> a </a:t>
            </a:r>
            <a:r>
              <a:rPr lang="sk-SK" sz="2000" dirty="0" err="1"/>
              <a:t>sing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poor </a:t>
            </a:r>
            <a:r>
              <a:rPr lang="sk-SK" sz="2000" dirty="0" err="1"/>
              <a:t>communication</a:t>
            </a:r>
            <a:r>
              <a:rPr lang="sk-SK" sz="2000" dirty="0"/>
              <a:t> in a </a:t>
            </a:r>
            <a:r>
              <a:rPr lang="sk-SK" sz="2000" dirty="0" err="1"/>
              <a:t>face-to-face</a:t>
            </a:r>
            <a:r>
              <a:rPr lang="sk-SK" sz="2000" dirty="0"/>
              <a:t> </a:t>
            </a:r>
            <a:r>
              <a:rPr lang="sk-SK" sz="2000" dirty="0" err="1"/>
              <a:t>conversation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Careful</a:t>
            </a:r>
            <a:r>
              <a:rPr lang="sk-SK" sz="2000" dirty="0"/>
              <a:t> </a:t>
            </a:r>
            <a:r>
              <a:rPr lang="sk-SK" sz="2000" dirty="0" err="1"/>
              <a:t>listening</a:t>
            </a:r>
            <a:r>
              <a:rPr lang="sk-SK" sz="2000" dirty="0"/>
              <a:t> and </a:t>
            </a:r>
            <a:r>
              <a:rPr lang="sk-SK" sz="2000" dirty="0" err="1"/>
              <a:t>speaking</a:t>
            </a:r>
            <a:r>
              <a:rPr lang="sk-SK" sz="2000" dirty="0"/>
              <a:t> </a:t>
            </a:r>
            <a:r>
              <a:rPr lang="sk-SK" sz="2000" dirty="0" err="1"/>
              <a:t>clearly</a:t>
            </a:r>
            <a:r>
              <a:rPr lang="sk-SK" sz="2000" dirty="0"/>
              <a:t> si </a:t>
            </a:r>
            <a:r>
              <a:rPr lang="sk-SK" sz="2000" dirty="0" err="1"/>
              <a:t>important</a:t>
            </a:r>
            <a:r>
              <a:rPr lang="sk-SK" sz="2000" dirty="0"/>
              <a:t> and </a:t>
            </a:r>
            <a:r>
              <a:rPr lang="sk-SK" sz="2000" dirty="0" err="1"/>
              <a:t>it</a:t>
            </a:r>
            <a:r>
              <a:rPr lang="sk-SK" sz="2000" dirty="0"/>
              <a:t> </a:t>
            </a:r>
            <a:r>
              <a:rPr lang="sk-SK" sz="2000" dirty="0" err="1"/>
              <a:t>helps</a:t>
            </a:r>
            <a:r>
              <a:rPr lang="sk-SK" sz="2000" dirty="0"/>
              <a:t> </a:t>
            </a:r>
            <a:r>
              <a:rPr lang="sk-SK" sz="2000" dirty="0" err="1"/>
              <a:t>respond</a:t>
            </a:r>
            <a:r>
              <a:rPr lang="sk-SK" sz="2000" dirty="0"/>
              <a:t> in a </a:t>
            </a:r>
            <a:r>
              <a:rPr lang="sk-SK" sz="2000" dirty="0" err="1"/>
              <a:t>proper</a:t>
            </a:r>
            <a:r>
              <a:rPr lang="sk-SK" sz="2000" dirty="0"/>
              <a:t> </a:t>
            </a:r>
            <a:r>
              <a:rPr lang="sk-SK" sz="2000" dirty="0" err="1"/>
              <a:t>manner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Always</a:t>
            </a:r>
            <a:r>
              <a:rPr lang="sk-SK" sz="2000" dirty="0"/>
              <a:t> </a:t>
            </a:r>
            <a:r>
              <a:rPr lang="sk-SK" sz="2000" dirty="0" err="1"/>
              <a:t>make</a:t>
            </a:r>
            <a:r>
              <a:rPr lang="sk-SK" sz="2000" dirty="0"/>
              <a:t> </a:t>
            </a:r>
            <a:r>
              <a:rPr lang="sk-SK" sz="2000" dirty="0" err="1"/>
              <a:t>an</a:t>
            </a:r>
            <a:r>
              <a:rPr lang="sk-SK" sz="2000" dirty="0"/>
              <a:t> </a:t>
            </a:r>
            <a:r>
              <a:rPr lang="sk-SK" sz="2000" dirty="0" err="1"/>
              <a:t>eye</a:t>
            </a:r>
            <a:r>
              <a:rPr lang="sk-SK" sz="2000" dirty="0"/>
              <a:t> </a:t>
            </a:r>
            <a:r>
              <a:rPr lang="sk-SK" sz="2000" dirty="0" err="1"/>
              <a:t>contact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listeners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Asking</a:t>
            </a:r>
            <a:r>
              <a:rPr lang="sk-SK" sz="2000" dirty="0"/>
              <a:t> </a:t>
            </a:r>
            <a:r>
              <a:rPr lang="sk-SK" sz="2000" dirty="0" err="1"/>
              <a:t>questions</a:t>
            </a:r>
            <a:r>
              <a:rPr lang="sk-SK" sz="2000" dirty="0"/>
              <a:t> and </a:t>
            </a:r>
            <a:r>
              <a:rPr lang="sk-SK" sz="2000" dirty="0" err="1"/>
              <a:t>answering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question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correct</a:t>
            </a:r>
            <a:r>
              <a:rPr lang="sk-SK" sz="2000" dirty="0"/>
              <a:t> </a:t>
            </a:r>
            <a:r>
              <a:rPr lang="sk-SK" sz="2000" dirty="0" err="1"/>
              <a:t>details</a:t>
            </a:r>
            <a:r>
              <a:rPr lang="sk-SK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Oral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77152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It is not advisable to carry on the communication process without understanding a particular point.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In a communication process, body language of a person is considered as important as the spoken words. 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dirty="0">
                <a:solidFill>
                  <a:srgbClr val="FF0000"/>
                </a:solidFill>
              </a:rPr>
              <a:t>     Oral </a:t>
            </a:r>
            <a:r>
              <a:rPr lang="sk-SK" sz="2000" dirty="0" err="1">
                <a:solidFill>
                  <a:srgbClr val="FF0000"/>
                </a:solidFill>
              </a:rPr>
              <a:t>communication</a:t>
            </a:r>
            <a:r>
              <a:rPr lang="sk-SK" sz="2000" dirty="0">
                <a:solidFill>
                  <a:srgbClr val="FF0000"/>
                </a:solidFill>
              </a:rPr>
              <a:t> </a:t>
            </a:r>
            <a:r>
              <a:rPr lang="sk-SK" sz="2000" dirty="0" err="1">
                <a:solidFill>
                  <a:srgbClr val="FF0000"/>
                </a:solidFill>
              </a:rPr>
              <a:t>skills</a:t>
            </a:r>
            <a:r>
              <a:rPr lang="sk-SK" sz="2000" dirty="0">
                <a:solidFill>
                  <a:srgbClr val="FF0000"/>
                </a:solidFill>
              </a:rPr>
              <a:t> are </a:t>
            </a:r>
            <a:r>
              <a:rPr lang="sk-SK" sz="2000" dirty="0" err="1">
                <a:solidFill>
                  <a:srgbClr val="FF0000"/>
                </a:solidFill>
              </a:rPr>
              <a:t>important</a:t>
            </a:r>
            <a:r>
              <a:rPr lang="sk-SK" sz="2000" dirty="0">
                <a:solidFill>
                  <a:srgbClr val="FF0000"/>
                </a:solidFill>
              </a:rPr>
              <a:t> </a:t>
            </a:r>
            <a:r>
              <a:rPr lang="sk-SK" sz="2000" dirty="0" err="1">
                <a:solidFill>
                  <a:srgbClr val="FF0000"/>
                </a:solidFill>
              </a:rPr>
              <a:t>for</a:t>
            </a:r>
            <a:endParaRPr lang="sk-SK" sz="2000" dirty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Managerial</a:t>
            </a:r>
            <a:r>
              <a:rPr lang="sk-SK" sz="2000" dirty="0">
                <a:solidFill>
                  <a:srgbClr val="307871"/>
                </a:solidFill>
              </a:rPr>
              <a:t> role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Work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place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success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Secure</a:t>
            </a:r>
            <a:r>
              <a:rPr lang="sk-SK" sz="2000" dirty="0">
                <a:solidFill>
                  <a:srgbClr val="307871"/>
                </a:solidFill>
              </a:rPr>
              <a:t> a new </a:t>
            </a:r>
            <a:r>
              <a:rPr lang="sk-SK" sz="2000" dirty="0" err="1">
                <a:solidFill>
                  <a:srgbClr val="307871"/>
                </a:solidFill>
              </a:rPr>
              <a:t>job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Advance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career</a:t>
            </a:r>
            <a:endParaRPr lang="en-US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3"/>
            <a:ext cx="78581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 </a:t>
            </a:r>
            <a:r>
              <a:rPr lang="sk-SK" sz="2000" dirty="0" err="1">
                <a:solidFill>
                  <a:srgbClr val="981E3A"/>
                </a:solidFill>
              </a:rPr>
              <a:t>Readers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use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strategies</a:t>
            </a:r>
            <a:r>
              <a:rPr lang="sk-SK" sz="2000" dirty="0">
                <a:solidFill>
                  <a:srgbClr val="981E3A"/>
                </a:solidFill>
              </a:rPr>
              <a:t> to </a:t>
            </a:r>
            <a:r>
              <a:rPr lang="sk-SK" sz="2000" dirty="0" err="1">
                <a:solidFill>
                  <a:srgbClr val="981E3A"/>
                </a:solidFill>
              </a:rPr>
              <a:t>understand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what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they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read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 </a:t>
            </a:r>
            <a:r>
              <a:rPr lang="sk-SK" sz="2000" dirty="0" err="1">
                <a:solidFill>
                  <a:srgbClr val="981E3A"/>
                </a:solidFill>
              </a:rPr>
              <a:t>Reading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strategy</a:t>
            </a:r>
            <a:r>
              <a:rPr lang="sk-SK" sz="2000" dirty="0">
                <a:solidFill>
                  <a:srgbClr val="981E3A"/>
                </a:solidFill>
              </a:rPr>
              <a:t> 1. – </a:t>
            </a:r>
            <a:r>
              <a:rPr lang="sk-SK" sz="2000" dirty="0" err="1">
                <a:solidFill>
                  <a:srgbClr val="981E3A"/>
                </a:solidFill>
              </a:rPr>
              <a:t>purposeful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reading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If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looking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for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answers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questions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General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understanding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of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topic</a:t>
            </a:r>
            <a:r>
              <a:rPr lang="sk-SK" sz="2000" dirty="0">
                <a:solidFill>
                  <a:srgbClr val="307871"/>
                </a:solidFill>
              </a:rPr>
              <a:t> or </a:t>
            </a:r>
            <a:r>
              <a:rPr lang="sk-SK" sz="2000" dirty="0" err="1">
                <a:solidFill>
                  <a:srgbClr val="307871"/>
                </a:solidFill>
              </a:rPr>
              <a:t>issue</a:t>
            </a:r>
            <a:endParaRPr lang="cs-CZ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>
                <a:solidFill>
                  <a:srgbClr val="307871"/>
                </a:solidFill>
              </a:rPr>
              <a:t>You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can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create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this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purpose</a:t>
            </a:r>
            <a:r>
              <a:rPr lang="cs-CZ" sz="2000" dirty="0">
                <a:solidFill>
                  <a:srgbClr val="307871"/>
                </a:solidFill>
              </a:rPr>
              <a:t>: - REFER TO (</a:t>
            </a:r>
            <a:r>
              <a:rPr lang="cs-CZ" sz="2000" dirty="0" err="1">
                <a:solidFill>
                  <a:srgbClr val="307871"/>
                </a:solidFill>
              </a:rPr>
              <a:t>assessment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tasks</a:t>
            </a:r>
            <a:r>
              <a:rPr lang="cs-CZ" sz="2000" dirty="0">
                <a:solidFill>
                  <a:srgbClr val="307871"/>
                </a:solidFill>
              </a:rPr>
              <a:t>, </a:t>
            </a:r>
            <a:r>
              <a:rPr lang="cs-CZ" sz="2000" dirty="0" err="1">
                <a:solidFill>
                  <a:srgbClr val="307871"/>
                </a:solidFill>
              </a:rPr>
              <a:t>lecture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slides</a:t>
            </a:r>
            <a:r>
              <a:rPr lang="cs-CZ" sz="2000" dirty="0">
                <a:solidFill>
                  <a:srgbClr val="307871"/>
                </a:solidFill>
              </a:rPr>
              <a:t>, </a:t>
            </a:r>
            <a:r>
              <a:rPr lang="cs-CZ" sz="2000" dirty="0" err="1">
                <a:solidFill>
                  <a:srgbClr val="307871"/>
                </a:solidFill>
              </a:rPr>
              <a:t>tutorial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questions</a:t>
            </a:r>
            <a:r>
              <a:rPr lang="cs-CZ" sz="2000" dirty="0">
                <a:solidFill>
                  <a:srgbClr val="307871"/>
                </a:solidFill>
              </a:rPr>
              <a:t>,, </a:t>
            </a:r>
            <a:r>
              <a:rPr lang="cs-CZ" sz="2000" dirty="0" err="1">
                <a:solidFill>
                  <a:srgbClr val="307871"/>
                </a:solidFill>
              </a:rPr>
              <a:t>textbook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questions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 marL="342900" indent="-342900" algn="just"/>
            <a:r>
              <a:rPr lang="cs-CZ" sz="2000" dirty="0">
                <a:solidFill>
                  <a:srgbClr val="307871"/>
                </a:solidFill>
              </a:rPr>
              <a:t>                                                       -  CREATE (</a:t>
            </a:r>
            <a:r>
              <a:rPr lang="cs-CZ" sz="2000" dirty="0" err="1">
                <a:solidFill>
                  <a:srgbClr val="307871"/>
                </a:solidFill>
              </a:rPr>
              <a:t>questions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based</a:t>
            </a:r>
            <a:r>
              <a:rPr lang="cs-CZ" sz="2000" dirty="0">
                <a:solidFill>
                  <a:srgbClr val="307871"/>
                </a:solidFill>
              </a:rPr>
              <a:t> on </a:t>
            </a:r>
            <a:r>
              <a:rPr lang="cs-CZ" sz="2000" dirty="0" err="1">
                <a:solidFill>
                  <a:srgbClr val="307871"/>
                </a:solidFill>
              </a:rPr>
              <a:t>lacture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slides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or</a:t>
            </a:r>
            <a:r>
              <a:rPr lang="cs-CZ" sz="2000" dirty="0">
                <a:solidFill>
                  <a:srgbClr val="307871"/>
                </a:solidFill>
              </a:rPr>
              <a:t> on </a:t>
            </a:r>
            <a:r>
              <a:rPr lang="cs-CZ" sz="2000" dirty="0" err="1">
                <a:solidFill>
                  <a:srgbClr val="307871"/>
                </a:solidFill>
              </a:rPr>
              <a:t>the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skim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of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the</a:t>
            </a:r>
            <a:r>
              <a:rPr lang="cs-CZ" sz="2000" dirty="0">
                <a:solidFill>
                  <a:srgbClr val="307871"/>
                </a:solidFill>
              </a:rPr>
              <a:t>  text..)</a:t>
            </a:r>
          </a:p>
          <a:p>
            <a:pPr marL="342900" indent="-342900" algn="just"/>
            <a:r>
              <a:rPr lang="cs-CZ" sz="2000" dirty="0">
                <a:solidFill>
                  <a:srgbClr val="307871"/>
                </a:solidFill>
              </a:rPr>
              <a:t>                                                       -  CONSIDER (</a:t>
            </a:r>
            <a:r>
              <a:rPr lang="cs-CZ" sz="2000" dirty="0" err="1">
                <a:solidFill>
                  <a:srgbClr val="307871"/>
                </a:solidFill>
              </a:rPr>
              <a:t>what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you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already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know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>
                <a:solidFill>
                  <a:srgbClr val="307871"/>
                </a:solidFill>
              </a:rPr>
              <a:t>Purposeful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reading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can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halp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you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read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faster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 err="1">
                <a:solidFill>
                  <a:srgbClr val="307871"/>
                </a:solidFill>
              </a:rPr>
              <a:t>and</a:t>
            </a:r>
            <a:r>
              <a:rPr lang="cs-CZ" sz="2000" dirty="0">
                <a:solidFill>
                  <a:srgbClr val="307871"/>
                </a:solidFill>
              </a:rPr>
              <a:t> more </a:t>
            </a:r>
            <a:r>
              <a:rPr lang="cs-CZ" sz="2000" dirty="0" err="1">
                <a:solidFill>
                  <a:srgbClr val="307871"/>
                </a:solidFill>
              </a:rPr>
              <a:t>selectively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sk-SK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857238"/>
            <a:ext cx="77867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Reading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strategy</a:t>
            </a:r>
            <a:r>
              <a:rPr lang="sk-SK" sz="2000" dirty="0">
                <a:solidFill>
                  <a:srgbClr val="981E3A"/>
                </a:solidFill>
              </a:rPr>
              <a:t> 2. – </a:t>
            </a:r>
            <a:r>
              <a:rPr lang="sk-SK" sz="2000" dirty="0" err="1">
                <a:solidFill>
                  <a:srgbClr val="981E3A"/>
                </a:solidFill>
              </a:rPr>
              <a:t>scanning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Reading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quickly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search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for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specific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information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Scanning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allow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</a:t>
            </a:r>
            <a:r>
              <a:rPr lang="sk-SK" sz="2000" dirty="0">
                <a:solidFill>
                  <a:srgbClr val="307871"/>
                </a:solidFill>
              </a:rPr>
              <a:t> to „</a:t>
            </a:r>
            <a:r>
              <a:rPr lang="sk-SK" sz="2000" dirty="0" err="1">
                <a:solidFill>
                  <a:srgbClr val="307871"/>
                </a:solidFill>
              </a:rPr>
              <a:t>read</a:t>
            </a:r>
            <a:r>
              <a:rPr lang="sk-SK" sz="2000" dirty="0">
                <a:solidFill>
                  <a:srgbClr val="307871"/>
                </a:solidFill>
              </a:rPr>
              <a:t>“  </a:t>
            </a:r>
            <a:r>
              <a:rPr lang="sk-SK" sz="2000" dirty="0" err="1">
                <a:solidFill>
                  <a:srgbClr val="307871"/>
                </a:solidFill>
              </a:rPr>
              <a:t>up</a:t>
            </a:r>
            <a:r>
              <a:rPr lang="sk-SK" sz="2000" dirty="0">
                <a:solidFill>
                  <a:srgbClr val="307871"/>
                </a:solidFill>
              </a:rPr>
              <a:t> to 1,500 </a:t>
            </a:r>
            <a:r>
              <a:rPr lang="sk-SK" sz="2000" dirty="0" err="1">
                <a:solidFill>
                  <a:srgbClr val="307871"/>
                </a:solidFill>
              </a:rPr>
              <a:t>words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minute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Reading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strategy</a:t>
            </a:r>
            <a:r>
              <a:rPr lang="sk-SK" sz="2000" dirty="0">
                <a:solidFill>
                  <a:srgbClr val="981E3A"/>
                </a:solidFill>
              </a:rPr>
              <a:t> 3. – </a:t>
            </a:r>
            <a:r>
              <a:rPr lang="sk-SK" sz="2000" dirty="0" err="1">
                <a:solidFill>
                  <a:srgbClr val="981E3A"/>
                </a:solidFill>
              </a:rPr>
              <a:t>skimming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As with scanning, skimming does not involve reading every word. Instead, you may skim by reading: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</a:t>
            </a:r>
            <a:r>
              <a:rPr lang="en-US" sz="2000" dirty="0"/>
              <a:t> • titles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</a:t>
            </a:r>
            <a:r>
              <a:rPr lang="en-US" sz="2000" dirty="0"/>
              <a:t> • subheadings 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 </a:t>
            </a:r>
            <a:r>
              <a:rPr lang="en-US" sz="2000" dirty="0"/>
              <a:t>• words in that are in bold, in italics or underlined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</a:t>
            </a:r>
            <a:r>
              <a:rPr lang="en-US" sz="2000" dirty="0"/>
              <a:t> • diagrams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 </a:t>
            </a:r>
            <a:r>
              <a:rPr lang="en-US" sz="2000" dirty="0"/>
              <a:t>• chapter objectives 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 </a:t>
            </a:r>
            <a:r>
              <a:rPr lang="en-US" sz="2000" dirty="0"/>
              <a:t>• chapter summaries</a:t>
            </a: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867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Reading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strategy</a:t>
            </a:r>
            <a:r>
              <a:rPr lang="sk-SK" sz="2000" dirty="0">
                <a:solidFill>
                  <a:srgbClr val="981E3A"/>
                </a:solidFill>
              </a:rPr>
              <a:t> 4.- </a:t>
            </a:r>
            <a:r>
              <a:rPr lang="sk-SK" sz="2000" dirty="0" err="1">
                <a:solidFill>
                  <a:srgbClr val="981E3A"/>
                </a:solidFill>
              </a:rPr>
              <a:t>information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words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This may require ability to conduct “surface reading”.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It is worth remembering that no more than 50% of the words in an average textbook are “information” words. 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If you concentrate on information words, you can read faster and with better comprehension. 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Look for the message, and the information words will emerge naturally.</a:t>
            </a: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99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Effective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915566"/>
            <a:ext cx="889248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/>
              <a:t>Good</a:t>
            </a:r>
            <a:r>
              <a:rPr lang="sk-SK" sz="1900" dirty="0"/>
              <a:t> </a:t>
            </a:r>
            <a:r>
              <a:rPr lang="sk-SK" sz="1900" dirty="0" err="1"/>
              <a:t>writing</a:t>
            </a:r>
            <a:r>
              <a:rPr lang="sk-SK" sz="1900" dirty="0"/>
              <a:t> </a:t>
            </a:r>
            <a:r>
              <a:rPr lang="sk-SK" sz="1900" dirty="0" err="1"/>
              <a:t>skills</a:t>
            </a:r>
            <a:r>
              <a:rPr lang="sk-SK" sz="1900" dirty="0"/>
              <a:t> are </a:t>
            </a:r>
            <a:r>
              <a:rPr lang="sk-SK" sz="1900" dirty="0" err="1"/>
              <a:t>bedrock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good</a:t>
            </a:r>
            <a:r>
              <a:rPr lang="sk-SK" sz="1900" dirty="0"/>
              <a:t> </a:t>
            </a:r>
            <a:r>
              <a:rPr lang="sk-SK" sz="1900" dirty="0" err="1"/>
              <a:t>commnication</a:t>
            </a:r>
            <a:r>
              <a:rPr lang="sk-SK" sz="1900" dirty="0"/>
              <a:t> and </a:t>
            </a:r>
            <a:r>
              <a:rPr lang="sk-SK" sz="1900" dirty="0" err="1"/>
              <a:t>could</a:t>
            </a:r>
            <a:r>
              <a:rPr lang="sk-SK" sz="1900" dirty="0"/>
              <a:t> </a:t>
            </a:r>
            <a:r>
              <a:rPr lang="sk-SK" sz="1900" dirty="0" err="1"/>
              <a:t>help</a:t>
            </a:r>
            <a:r>
              <a:rPr lang="sk-SK" sz="1900" dirty="0"/>
              <a:t> </a:t>
            </a:r>
            <a:r>
              <a:rPr lang="sk-SK" sz="1900" dirty="0" err="1"/>
              <a:t>you</a:t>
            </a:r>
            <a:r>
              <a:rPr lang="sk-SK" sz="1900" dirty="0"/>
              <a:t>  to </a:t>
            </a:r>
            <a:r>
              <a:rPr lang="sk-SK" sz="1900" dirty="0" err="1"/>
              <a:t>connect</a:t>
            </a:r>
            <a:r>
              <a:rPr lang="sk-SK" sz="1900" dirty="0"/>
              <a:t> </a:t>
            </a:r>
            <a:r>
              <a:rPr lang="sk-SK" sz="1900" dirty="0" err="1"/>
              <a:t>with</a:t>
            </a:r>
            <a:r>
              <a:rPr lang="sk-SK" sz="1900" dirty="0"/>
              <a:t> </a:t>
            </a:r>
            <a:r>
              <a:rPr lang="sk-SK" sz="1900" dirty="0" err="1"/>
              <a:t>people</a:t>
            </a:r>
            <a:r>
              <a:rPr lang="sk-SK" sz="19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/>
              <a:t>You</a:t>
            </a:r>
            <a:r>
              <a:rPr lang="sk-SK" sz="1900" dirty="0"/>
              <a:t> are </a:t>
            </a:r>
            <a:r>
              <a:rPr lang="sk-SK" sz="1900" dirty="0" err="1"/>
              <a:t>able</a:t>
            </a:r>
            <a:r>
              <a:rPr lang="sk-SK" sz="1900" dirty="0"/>
              <a:t> to </a:t>
            </a:r>
            <a:r>
              <a:rPr lang="sk-SK" sz="1900" dirty="0" err="1"/>
              <a:t>write</a:t>
            </a:r>
            <a:r>
              <a:rPr lang="sk-SK" sz="1900" dirty="0"/>
              <a:t> </a:t>
            </a:r>
            <a:r>
              <a:rPr lang="sk-SK" sz="1900" dirty="0" err="1"/>
              <a:t>cleary</a:t>
            </a:r>
            <a:r>
              <a:rPr lang="sk-SK" sz="1900" dirty="0"/>
              <a:t>, </a:t>
            </a:r>
            <a:r>
              <a:rPr lang="sk-SK" sz="1900" dirty="0" err="1"/>
              <a:t>concisely</a:t>
            </a:r>
            <a:r>
              <a:rPr lang="sk-SK" sz="1900" dirty="0"/>
              <a:t> and </a:t>
            </a:r>
            <a:r>
              <a:rPr lang="sk-SK" sz="1900" dirty="0" err="1"/>
              <a:t>correctly</a:t>
            </a:r>
            <a:endParaRPr lang="sk-SK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1900" dirty="0" err="1"/>
              <a:t>Bad</a:t>
            </a:r>
            <a:r>
              <a:rPr lang="sk-SK" sz="1900" dirty="0"/>
              <a:t> </a:t>
            </a:r>
            <a:r>
              <a:rPr lang="sk-SK" sz="1900" dirty="0" err="1"/>
              <a:t>writing</a:t>
            </a:r>
            <a:r>
              <a:rPr lang="sk-SK" sz="1900" dirty="0"/>
              <a:t> </a:t>
            </a:r>
            <a:r>
              <a:rPr lang="sk-SK" sz="1900" dirty="0" err="1"/>
              <a:t>creates</a:t>
            </a:r>
            <a:r>
              <a:rPr lang="sk-SK" sz="1900" dirty="0"/>
              <a:t> a </a:t>
            </a:r>
            <a:r>
              <a:rPr lang="sk-SK" sz="1900" dirty="0" err="1"/>
              <a:t>terrible</a:t>
            </a:r>
            <a:r>
              <a:rPr lang="sk-SK" sz="1900" dirty="0"/>
              <a:t> </a:t>
            </a:r>
            <a:r>
              <a:rPr lang="sk-SK" sz="1900" dirty="0" err="1"/>
              <a:t>impression</a:t>
            </a:r>
            <a:r>
              <a:rPr lang="sk-SK" sz="1900" dirty="0"/>
              <a:t> </a:t>
            </a:r>
          </a:p>
          <a:p>
            <a:pPr algn="just"/>
            <a:r>
              <a:rPr lang="en-US" sz="1900" dirty="0">
                <a:solidFill>
                  <a:srgbClr val="FF0000"/>
                </a:solidFill>
              </a:rPr>
              <a:t>Common methods at communication in workplace</a:t>
            </a:r>
            <a:endParaRPr lang="en-US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Email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Remember, there is a crucial element missing in this form of communication – tone of voice and facial expressions – and this cannot be fixed by using smiley faced emoticons!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To warm up the conversation, start on a personal note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Avoid using words with strong emotional connotations;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Keep it short and use simple sentences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1900" dirty="0"/>
              <a:t>Read your email twice to correct errors or rephrase parts of it</a:t>
            </a:r>
            <a:endParaRPr lang="sk-SK" sz="19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02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9990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1460" y="1273553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fr-FR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Verbal and non-verbal communication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6" y="2651800"/>
            <a:ext cx="311723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</a:t>
            </a:r>
          </a:p>
          <a:p>
            <a:pPr algn="r"/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Intercultural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přednáška byla vytvořena pro projekt „</a:t>
            </a:r>
            <a:r>
              <a:rPr lang="cs-CZ" dirty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9990" y="761114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503558"/>
            <a:ext cx="1463167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Effective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64383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/>
              <a:t>     </a:t>
            </a:r>
            <a:r>
              <a:rPr lang="en-US" sz="2000" b="1" dirty="0"/>
              <a:t>Report Writing</a:t>
            </a:r>
            <a:endParaRPr lang="sk-SK" sz="2000" b="1" dirty="0"/>
          </a:p>
          <a:p>
            <a:pPr marL="342900" indent="-342900" algn="just"/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It analyses a problem, discusses it, and makes recommendations for action.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F</a:t>
            </a:r>
            <a:r>
              <a:rPr lang="en-US" sz="2000" dirty="0" err="1"/>
              <a:t>ollow</a:t>
            </a:r>
            <a:r>
              <a:rPr lang="en-US" sz="2000" dirty="0"/>
              <a:t> a formal structure and break it down into headers and sub-headers.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Start with an introduction, follow that with the main body of the report, and end with a conclusion.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Also, prepare a page-long or even shorter summary or extract of your report.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N</a:t>
            </a:r>
            <a:r>
              <a:rPr lang="en-US" sz="2000" dirty="0"/>
              <a:t>ever use too much jargon</a:t>
            </a:r>
            <a:r>
              <a:rPr lang="sk-SK" sz="2000" dirty="0"/>
              <a:t>.</a:t>
            </a:r>
            <a:endParaRPr lang="en-US" sz="2000" dirty="0"/>
          </a:p>
          <a:p>
            <a:br>
              <a:rPr lang="en-US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029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Effective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5723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/>
              <a:t>     </a:t>
            </a:r>
            <a:r>
              <a:rPr lang="en-US" sz="2000" b="1" dirty="0"/>
              <a:t>Technical Writing</a:t>
            </a:r>
            <a:endParaRPr lang="sk-SK" sz="2000" b="1" dirty="0"/>
          </a:p>
          <a:p>
            <a:pPr marL="342900" indent="-342900" algn="just"/>
            <a:endParaRPr lang="sk-SK" sz="2000" b="1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C</a:t>
            </a:r>
            <a:r>
              <a:rPr lang="en-US" sz="2000" dirty="0"/>
              <a:t>raft and write documents such as product and service manuals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T</a:t>
            </a:r>
            <a:r>
              <a:rPr lang="en-US" sz="2000" dirty="0" err="1"/>
              <a:t>echnical</a:t>
            </a:r>
            <a:r>
              <a:rPr lang="en-US" sz="2000" dirty="0"/>
              <a:t> writer must do that while guiding a reader through a product or service that the latter is already having a problem with or attempting to become proficient in.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Technical writing skills include the ability to be crisp and crystal clear</a:t>
            </a:r>
            <a:r>
              <a:rPr lang="sk-SK" sz="2000" dirty="0"/>
              <a:t>.</a:t>
            </a:r>
            <a:endParaRPr lang="en-US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3902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sk-SK" dirty="0"/>
              <a:t>Introduction to </a:t>
            </a:r>
            <a:r>
              <a:rPr lang="sk-SK" dirty="0" err="1"/>
              <a:t>Non-Verbal</a:t>
            </a:r>
            <a:r>
              <a:rPr lang="sk-SK" dirty="0"/>
              <a:t> </a:t>
            </a:r>
            <a:r>
              <a:rPr lang="sk-SK" dirty="0" err="1"/>
              <a:t>Communication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85800"/>
            <a:ext cx="785814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People</a:t>
            </a:r>
            <a:r>
              <a:rPr lang="sk-SK" sz="2000" dirty="0"/>
              <a:t> </a:t>
            </a:r>
            <a:r>
              <a:rPr lang="sk-SK" sz="2000" dirty="0" err="1"/>
              <a:t>speaks</a:t>
            </a:r>
            <a:r>
              <a:rPr lang="sk-SK" sz="2000" dirty="0"/>
              <a:t> by </a:t>
            </a:r>
            <a:r>
              <a:rPr lang="sk-SK" sz="2000" dirty="0" err="1"/>
              <a:t>using</a:t>
            </a:r>
            <a:r>
              <a:rPr lang="sk-SK" sz="2000" dirty="0"/>
              <a:t> </a:t>
            </a:r>
            <a:r>
              <a:rPr lang="sk-SK" sz="2000" dirty="0" err="1"/>
              <a:t>their</a:t>
            </a:r>
            <a:r>
              <a:rPr lang="sk-SK" sz="2000" dirty="0"/>
              <a:t> </a:t>
            </a:r>
            <a:r>
              <a:rPr lang="sk-SK" sz="2000" dirty="0" err="1"/>
              <a:t>vocal</a:t>
            </a:r>
            <a:r>
              <a:rPr lang="sk-SK" sz="2000" dirty="0"/>
              <a:t> </a:t>
            </a:r>
            <a:r>
              <a:rPr lang="sk-SK" sz="2000" dirty="0" err="1"/>
              <a:t>chords</a:t>
            </a:r>
            <a:r>
              <a:rPr lang="sk-SK" sz="2000" dirty="0"/>
              <a:t>, </a:t>
            </a:r>
            <a:r>
              <a:rPr lang="sk-SK" sz="2000" dirty="0" err="1"/>
              <a:t>but</a:t>
            </a:r>
            <a:r>
              <a:rPr lang="sk-SK" sz="2000" dirty="0"/>
              <a:t> </a:t>
            </a:r>
            <a:r>
              <a:rPr lang="sk-SK" sz="2000" dirty="0" err="1"/>
              <a:t>they</a:t>
            </a:r>
            <a:r>
              <a:rPr lang="sk-SK" sz="2000" dirty="0"/>
              <a:t> </a:t>
            </a:r>
            <a:r>
              <a:rPr lang="sk-SK" sz="2000" dirty="0" err="1"/>
              <a:t>converse</a:t>
            </a:r>
            <a:r>
              <a:rPr lang="sk-SK" sz="2000" dirty="0"/>
              <a:t> </a:t>
            </a:r>
            <a:r>
              <a:rPr lang="sk-SK" sz="2000" dirty="0" err="1"/>
              <a:t>using</a:t>
            </a:r>
            <a:r>
              <a:rPr lang="sk-SK" sz="2000" dirty="0"/>
              <a:t> </a:t>
            </a:r>
            <a:r>
              <a:rPr lang="sk-SK" sz="2000" dirty="0" err="1"/>
              <a:t>their</a:t>
            </a:r>
            <a:r>
              <a:rPr lang="sk-SK" sz="2000" dirty="0"/>
              <a:t> </a:t>
            </a:r>
            <a:r>
              <a:rPr lang="sk-SK" sz="2000" dirty="0" err="1"/>
              <a:t>entire</a:t>
            </a:r>
            <a:r>
              <a:rPr lang="sk-SK" sz="2000" dirty="0"/>
              <a:t> </a:t>
            </a:r>
            <a:r>
              <a:rPr lang="sk-SK" sz="2000" dirty="0" err="1"/>
              <a:t>bodies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A </a:t>
            </a:r>
            <a:r>
              <a:rPr lang="sk-SK" sz="2000" dirty="0" err="1"/>
              <a:t>great</a:t>
            </a:r>
            <a:r>
              <a:rPr lang="sk-SK" sz="2000" dirty="0"/>
              <a:t> </a:t>
            </a:r>
            <a:r>
              <a:rPr lang="sk-SK" sz="2000" dirty="0" err="1"/>
              <a:t>amount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human</a:t>
            </a:r>
            <a:r>
              <a:rPr lang="sk-SK" sz="2000" dirty="0"/>
              <a:t> </a:t>
            </a:r>
            <a:r>
              <a:rPr lang="sk-SK" sz="2000" dirty="0" err="1"/>
              <a:t>behavior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emphasized</a:t>
            </a:r>
            <a:r>
              <a:rPr lang="sk-SK" sz="2000" dirty="0"/>
              <a:t> </a:t>
            </a:r>
            <a:r>
              <a:rPr lang="sk-SK" sz="2000" dirty="0" err="1"/>
              <a:t>through</a:t>
            </a:r>
            <a:r>
              <a:rPr lang="sk-SK" sz="2000" dirty="0"/>
              <a:t> </a:t>
            </a:r>
            <a:r>
              <a:rPr lang="sk-SK" sz="2000" dirty="0" err="1"/>
              <a:t>non-verbal</a:t>
            </a:r>
            <a:r>
              <a:rPr lang="sk-SK" sz="2000" dirty="0"/>
              <a:t> </a:t>
            </a:r>
            <a:r>
              <a:rPr lang="sk-SK" sz="2000" dirty="0" err="1"/>
              <a:t>signals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Over 70%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all</a:t>
            </a:r>
            <a:r>
              <a:rPr lang="sk-SK" sz="2000" dirty="0"/>
              <a:t> </a:t>
            </a:r>
            <a:r>
              <a:rPr lang="sk-SK" sz="2000" dirty="0" err="1"/>
              <a:t>communication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non-verbal</a:t>
            </a:r>
            <a:r>
              <a:rPr lang="sk-SK" sz="20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4 </a:t>
            </a:r>
            <a:r>
              <a:rPr lang="sk-SK" sz="2000" dirty="0" err="1">
                <a:solidFill>
                  <a:srgbClr val="981E3A"/>
                </a:solidFill>
              </a:rPr>
              <a:t>categories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of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non-verbal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communication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>
                <a:solidFill>
                  <a:srgbClr val="307871"/>
                </a:solidFill>
              </a:rPr>
              <a:t>Aesthetic</a:t>
            </a:r>
            <a:r>
              <a:rPr lang="sk-SK" sz="2000" b="1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involves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cretive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expression</a:t>
            </a:r>
            <a:r>
              <a:rPr lang="sk-SK" sz="2000" dirty="0">
                <a:solidFill>
                  <a:srgbClr val="307871"/>
                </a:solidFill>
              </a:rPr>
              <a:t> (</a:t>
            </a:r>
            <a:r>
              <a:rPr lang="sk-SK" sz="2000" dirty="0" err="1">
                <a:solidFill>
                  <a:srgbClr val="307871"/>
                </a:solidFill>
              </a:rPr>
              <a:t>dance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music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theater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etc</a:t>
            </a:r>
            <a:r>
              <a:rPr lang="sk-SK" sz="2000" dirty="0">
                <a:solidFill>
                  <a:srgbClr val="307871"/>
                </a:solidFill>
              </a:rPr>
              <a:t>,...)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>
                <a:solidFill>
                  <a:srgbClr val="307871"/>
                </a:solidFill>
              </a:rPr>
              <a:t>Physical</a:t>
            </a:r>
            <a:r>
              <a:rPr lang="sk-SK" sz="2000" b="1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involves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bodily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movements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used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during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social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interactions</a:t>
            </a:r>
            <a:r>
              <a:rPr lang="sk-SK" sz="2000" dirty="0">
                <a:solidFill>
                  <a:srgbClr val="307871"/>
                </a:solidFill>
              </a:rPr>
              <a:t> (</a:t>
            </a:r>
            <a:r>
              <a:rPr lang="sk-SK" sz="2000" dirty="0" err="1">
                <a:solidFill>
                  <a:srgbClr val="307871"/>
                </a:solidFill>
              </a:rPr>
              <a:t>smile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frown,wink</a:t>
            </a:r>
            <a:r>
              <a:rPr lang="sk-SK" sz="2000" dirty="0">
                <a:solidFill>
                  <a:srgbClr val="307871"/>
                </a:solidFill>
              </a:rPr>
              <a:t>,...)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>
                <a:solidFill>
                  <a:srgbClr val="307871"/>
                </a:solidFill>
              </a:rPr>
              <a:t>Signs</a:t>
            </a:r>
            <a:r>
              <a:rPr lang="sk-SK" sz="2000" b="1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include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any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signals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that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used</a:t>
            </a:r>
            <a:r>
              <a:rPr lang="sk-SK" sz="2000" dirty="0">
                <a:solidFill>
                  <a:srgbClr val="307871"/>
                </a:solidFill>
              </a:rPr>
              <a:t> or </a:t>
            </a:r>
            <a:r>
              <a:rPr lang="sk-SK" sz="2000" dirty="0" err="1">
                <a:solidFill>
                  <a:srgbClr val="307871"/>
                </a:solidFill>
              </a:rPr>
              <a:t>displayed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communicate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message</a:t>
            </a:r>
            <a:r>
              <a:rPr lang="sk-SK" sz="2000" dirty="0">
                <a:solidFill>
                  <a:srgbClr val="307871"/>
                </a:solidFill>
              </a:rPr>
              <a:t> or </a:t>
            </a:r>
            <a:r>
              <a:rPr lang="sk-SK" sz="2000" dirty="0" err="1">
                <a:solidFill>
                  <a:srgbClr val="307871"/>
                </a:solidFill>
              </a:rPr>
              <a:t>that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have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special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meaning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>
                <a:solidFill>
                  <a:srgbClr val="307871"/>
                </a:solidFill>
              </a:rPr>
              <a:t>Symbols</a:t>
            </a:r>
            <a:r>
              <a:rPr lang="sk-SK" sz="2000" b="1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any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material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objects</a:t>
            </a:r>
            <a:r>
              <a:rPr lang="sk-SK" sz="2000" dirty="0">
                <a:solidFill>
                  <a:srgbClr val="307871"/>
                </a:solidFill>
              </a:rPr>
              <a:t> (</a:t>
            </a:r>
            <a:r>
              <a:rPr lang="sk-SK" sz="2000" dirty="0" err="1">
                <a:solidFill>
                  <a:srgbClr val="307871"/>
                </a:solidFill>
              </a:rPr>
              <a:t>jewelry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cars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clothing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etc</a:t>
            </a:r>
            <a:r>
              <a:rPr lang="sk-SK" sz="2000" dirty="0">
                <a:solidFill>
                  <a:srgbClr val="307871"/>
                </a:solidFill>
              </a:rPr>
              <a:t>,...)</a:t>
            </a:r>
            <a:endParaRPr lang="cs-CZ" sz="20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Personal Appearance, gestures, and postures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6438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Personal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appearance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Is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own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image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give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out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other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people</a:t>
            </a:r>
            <a:r>
              <a:rPr lang="sk-SK" sz="2000" dirty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en-US" sz="2000" dirty="0"/>
              <a:t>undeniably significant to what people think of you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It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important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look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clean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tidy</a:t>
            </a:r>
            <a:r>
              <a:rPr lang="sk-SK" sz="2000" dirty="0">
                <a:solidFill>
                  <a:srgbClr val="307871"/>
                </a:solidFill>
              </a:rPr>
              <a:t> 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First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impression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could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be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about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attitude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well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dress</a:t>
            </a:r>
            <a:r>
              <a:rPr lang="sk-SK" sz="2000" dirty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Gestures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Common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gestures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waving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pointing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using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fingers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handshake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Other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gestures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arbitrary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realted</a:t>
            </a:r>
            <a:r>
              <a:rPr lang="sk-SK" sz="2000" dirty="0">
                <a:solidFill>
                  <a:srgbClr val="307871"/>
                </a:solidFill>
              </a:rPr>
              <a:t> to </a:t>
            </a:r>
            <a:r>
              <a:rPr lang="sk-SK" sz="2000" dirty="0" err="1">
                <a:solidFill>
                  <a:srgbClr val="307871"/>
                </a:solidFill>
              </a:rPr>
              <a:t>culture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>
                <a:solidFill>
                  <a:srgbClr val="307871"/>
                </a:solidFill>
              </a:rPr>
              <a:t>Gestural</a:t>
            </a:r>
            <a:r>
              <a:rPr lang="sk-SK" sz="2000" b="1" dirty="0">
                <a:solidFill>
                  <a:srgbClr val="307871"/>
                </a:solidFill>
              </a:rPr>
              <a:t> </a:t>
            </a:r>
            <a:r>
              <a:rPr lang="sk-SK" sz="2000" b="1" dirty="0" err="1">
                <a:solidFill>
                  <a:srgbClr val="307871"/>
                </a:solidFill>
              </a:rPr>
              <a:t>language</a:t>
            </a:r>
            <a:r>
              <a:rPr lang="sk-SK" sz="2000" b="1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for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those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who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cannot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speak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oraly</a:t>
            </a:r>
            <a:r>
              <a:rPr lang="sk-SK" sz="2000" dirty="0">
                <a:solidFill>
                  <a:srgbClr val="307871"/>
                </a:solidFill>
              </a:rPr>
              <a:t> (</a:t>
            </a:r>
            <a:r>
              <a:rPr lang="sk-SK" sz="2000" dirty="0" err="1">
                <a:solidFill>
                  <a:srgbClr val="307871"/>
                </a:solidFill>
              </a:rPr>
              <a:t>hand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gestures</a:t>
            </a:r>
            <a:r>
              <a:rPr lang="sk-SK" sz="2000" dirty="0">
                <a:solidFill>
                  <a:srgbClr val="307871"/>
                </a:solidFill>
              </a:rPr>
              <a:t>)</a:t>
            </a:r>
            <a:endParaRPr lang="sk-SK" sz="2000" b="1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Personal Appearance, gestures, and postures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214428"/>
            <a:ext cx="40004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981E3A"/>
                </a:solidFill>
              </a:rPr>
              <a:t>Postures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How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move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your</a:t>
            </a:r>
            <a:r>
              <a:rPr lang="sk-SK" sz="2000" dirty="0">
                <a:solidFill>
                  <a:srgbClr val="307871"/>
                </a:solidFill>
              </a:rPr>
              <a:t>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Posture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can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reflect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people´s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emotions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attitudes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intentions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How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people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stant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could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say</a:t>
            </a:r>
            <a:r>
              <a:rPr lang="sk-SK" sz="2000" dirty="0">
                <a:solidFill>
                  <a:srgbClr val="307871"/>
                </a:solidFill>
              </a:rPr>
              <a:t> a </a:t>
            </a:r>
            <a:r>
              <a:rPr lang="sk-SK" sz="2000" dirty="0" err="1">
                <a:solidFill>
                  <a:srgbClr val="307871"/>
                </a:solidFill>
              </a:rPr>
              <a:t>lot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about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what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they</a:t>
            </a:r>
            <a:r>
              <a:rPr lang="sk-SK" sz="2000" dirty="0">
                <a:solidFill>
                  <a:srgbClr val="307871"/>
                </a:solidFill>
              </a:rPr>
              <a:t> are </a:t>
            </a:r>
            <a:r>
              <a:rPr lang="sk-SK" sz="2000" dirty="0" err="1">
                <a:solidFill>
                  <a:srgbClr val="307871"/>
                </a:solidFill>
              </a:rPr>
              <a:t>thinking</a:t>
            </a:r>
            <a:r>
              <a:rPr lang="sk-SK" sz="2000" dirty="0">
                <a:solidFill>
                  <a:srgbClr val="307871"/>
                </a:solidFill>
              </a:rPr>
              <a:t> and </a:t>
            </a:r>
            <a:r>
              <a:rPr lang="sk-SK" sz="2000" dirty="0" err="1">
                <a:solidFill>
                  <a:srgbClr val="307871"/>
                </a:solidFill>
              </a:rPr>
              <a:t>feeling</a:t>
            </a:r>
            <a:endParaRPr lang="sk-SK" sz="2000" dirty="0">
              <a:solidFill>
                <a:srgbClr val="30787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307871"/>
              </a:solidFill>
            </a:endParaRPr>
          </a:p>
        </p:txBody>
      </p:sp>
      <p:pic>
        <p:nvPicPr>
          <p:cNvPr id="62466" name="Picture 2" descr="VÃ½sledok vyhÄ¾adÃ¡vania obrÃ¡zkov pre dopyt postures nonverbal communic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785932"/>
            <a:ext cx="4143404" cy="2471755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4283968" y="415592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Source: https://theartofcharm.com/art-of-dating/the-art-of-body-posture-how-to-project-confidence-with-one-simple-change/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91391" y="1241362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Fig.1: </a:t>
            </a:r>
            <a:r>
              <a:rPr lang="cs-CZ" sz="1200" dirty="0" err="1"/>
              <a:t>Postures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6471373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Body 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714362"/>
            <a:ext cx="20716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Body </a:t>
            </a:r>
            <a:r>
              <a:rPr lang="sk-SK" sz="2000" dirty="0" err="1">
                <a:solidFill>
                  <a:srgbClr val="981E3A"/>
                </a:solidFill>
              </a:rPr>
              <a:t>language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People in the workplace can convey a great deal of information without even speaking</a:t>
            </a:r>
            <a:r>
              <a:rPr lang="sk-SK" sz="2000" dirty="0"/>
              <a:t>.</a:t>
            </a:r>
            <a:endParaRPr lang="cs-CZ" sz="2000" dirty="0">
              <a:solidFill>
                <a:srgbClr val="30787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615474" y="86388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Fig.2: Body </a:t>
            </a:r>
            <a:r>
              <a:rPr lang="cs-CZ" sz="1200" dirty="0" err="1"/>
              <a:t>language</a:t>
            </a: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9432" t="22430" r="10265" b="2773"/>
          <a:stretch/>
        </p:blipFill>
        <p:spPr>
          <a:xfrm>
            <a:off x="2615474" y="1203598"/>
            <a:ext cx="3816424" cy="280831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37258" y="4011910"/>
            <a:ext cx="62552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://www.researchgate.net/post/What_is_the_percentage_ratio_of_using_your_body_language_in_expressing_your_academic_idea</a:t>
            </a:r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Body 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7152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en-US" sz="2000" dirty="0">
                <a:solidFill>
                  <a:srgbClr val="981E3A"/>
                </a:solidFill>
              </a:rPr>
              <a:t>T</a:t>
            </a:r>
            <a:r>
              <a:rPr lang="sk-SK" sz="2000" dirty="0" err="1">
                <a:solidFill>
                  <a:srgbClr val="981E3A"/>
                </a:solidFill>
              </a:rPr>
              <a:t>ypes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of</a:t>
            </a:r>
            <a:r>
              <a:rPr lang="sk-SK" sz="2000" dirty="0">
                <a:solidFill>
                  <a:srgbClr val="981E3A"/>
                </a:solidFill>
              </a:rPr>
              <a:t> body </a:t>
            </a:r>
            <a:r>
              <a:rPr lang="sk-SK" sz="2000" dirty="0" err="1">
                <a:solidFill>
                  <a:srgbClr val="981E3A"/>
                </a:solidFill>
              </a:rPr>
              <a:t>language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1. </a:t>
            </a:r>
            <a:r>
              <a:rPr lang="sk-SK" sz="2000" dirty="0" err="1"/>
              <a:t>Parts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2.Intent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PARTS OF THE BODY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/>
              <a:t>The</a:t>
            </a:r>
            <a:r>
              <a:rPr lang="sk-SK" sz="2000" b="1" dirty="0"/>
              <a:t> </a:t>
            </a:r>
            <a:r>
              <a:rPr lang="sk-SK" sz="2000" b="1" dirty="0" err="1"/>
              <a:t>head</a:t>
            </a:r>
            <a:r>
              <a:rPr lang="sk-SK" sz="2000" b="1" dirty="0"/>
              <a:t> </a:t>
            </a:r>
            <a:r>
              <a:rPr lang="sk-SK" sz="2000" dirty="0"/>
              <a:t>– </a:t>
            </a:r>
            <a:r>
              <a:rPr lang="sk-SK" sz="2000" dirty="0" err="1"/>
              <a:t>side</a:t>
            </a:r>
            <a:r>
              <a:rPr lang="sk-SK" sz="2000" dirty="0"/>
              <a:t> to </a:t>
            </a:r>
            <a:r>
              <a:rPr lang="sk-SK" sz="2000" dirty="0" err="1"/>
              <a:t>side</a:t>
            </a:r>
            <a:r>
              <a:rPr lang="sk-SK" sz="2000" dirty="0"/>
              <a:t>, </a:t>
            </a:r>
            <a:r>
              <a:rPr lang="sk-SK" sz="2000" dirty="0" err="1"/>
              <a:t>shaking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hair</a:t>
            </a:r>
            <a:r>
              <a:rPr lang="sk-SK" sz="2000" dirty="0"/>
              <a:t>, </a:t>
            </a:r>
            <a:r>
              <a:rPr lang="sk-SK" sz="2000" dirty="0" err="1"/>
              <a:t>back</a:t>
            </a:r>
            <a:r>
              <a:rPr lang="sk-SK" sz="2000" dirty="0"/>
              <a:t> to front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/>
              <a:t>Facial</a:t>
            </a:r>
            <a:r>
              <a:rPr lang="sk-SK" sz="2000" b="1" dirty="0"/>
              <a:t> </a:t>
            </a:r>
            <a:r>
              <a:rPr lang="sk-SK" sz="2000" b="1" dirty="0" err="1"/>
              <a:t>expressions</a:t>
            </a:r>
            <a:r>
              <a:rPr lang="sk-SK" sz="2000" b="1" dirty="0"/>
              <a:t> </a:t>
            </a:r>
            <a:r>
              <a:rPr lang="sk-SK" sz="2000" dirty="0"/>
              <a:t>– </a:t>
            </a:r>
            <a:r>
              <a:rPr lang="sk-SK" sz="2000" dirty="0" err="1"/>
              <a:t>Eyebrows</a:t>
            </a:r>
            <a:r>
              <a:rPr lang="sk-SK" sz="2000" dirty="0"/>
              <a:t>, </a:t>
            </a:r>
            <a:r>
              <a:rPr lang="sk-SK" sz="2000" dirty="0" err="1"/>
              <a:t>eyes</a:t>
            </a:r>
            <a:r>
              <a:rPr lang="sk-SK" sz="2000" dirty="0"/>
              <a:t>, nose, </a:t>
            </a:r>
            <a:r>
              <a:rPr lang="sk-SK" sz="2000" dirty="0" err="1"/>
              <a:t>lips</a:t>
            </a:r>
            <a:r>
              <a:rPr lang="sk-SK" sz="2000" dirty="0"/>
              <a:t>, </a:t>
            </a:r>
            <a:r>
              <a:rPr lang="sk-SK" sz="2000" dirty="0" err="1"/>
              <a:t>tongue</a:t>
            </a:r>
            <a:r>
              <a:rPr lang="sk-SK" sz="2000" dirty="0"/>
              <a:t>, </a:t>
            </a:r>
            <a:r>
              <a:rPr lang="sk-SK" sz="2000" dirty="0" err="1"/>
              <a:t>jaw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/>
              <a:t>Body </a:t>
            </a:r>
            <a:r>
              <a:rPr lang="sk-SK" sz="2000" b="1" dirty="0" err="1"/>
              <a:t>posture</a:t>
            </a:r>
            <a:r>
              <a:rPr lang="sk-SK" sz="2000" b="1" dirty="0"/>
              <a:t> </a:t>
            </a:r>
            <a:r>
              <a:rPr lang="sk-SK" sz="2000" dirty="0"/>
              <a:t>– Body </a:t>
            </a:r>
            <a:r>
              <a:rPr lang="sk-SK" sz="2000" dirty="0" err="1"/>
              <a:t>proximity</a:t>
            </a:r>
            <a:r>
              <a:rPr lang="sk-SK" sz="2000" dirty="0"/>
              <a:t> (</a:t>
            </a:r>
            <a:r>
              <a:rPr lang="sk-SK" sz="2000" dirty="0" err="1"/>
              <a:t>how</a:t>
            </a:r>
            <a:r>
              <a:rPr lang="sk-SK" sz="2000" dirty="0"/>
              <a:t> </a:t>
            </a:r>
            <a:r>
              <a:rPr lang="sk-SK" sz="2000" dirty="0" err="1"/>
              <a:t>far</a:t>
            </a:r>
            <a:r>
              <a:rPr lang="sk-SK" sz="2000" dirty="0"/>
              <a:t> or </a:t>
            </a:r>
            <a:r>
              <a:rPr lang="sk-SK" sz="2000" dirty="0" err="1"/>
              <a:t>close</a:t>
            </a:r>
            <a:r>
              <a:rPr lang="sk-SK" sz="2000" dirty="0"/>
              <a:t> to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orher</a:t>
            </a:r>
            <a:r>
              <a:rPr lang="sk-SK" sz="2000" dirty="0"/>
              <a:t> person), </a:t>
            </a:r>
            <a:r>
              <a:rPr lang="sk-SK" sz="2000" dirty="0" err="1"/>
              <a:t>shoulder</a:t>
            </a:r>
            <a:r>
              <a:rPr lang="sk-SK" sz="2000" dirty="0"/>
              <a:t> </a:t>
            </a:r>
            <a:r>
              <a:rPr lang="sk-SK" sz="2000" dirty="0" err="1"/>
              <a:t>movements</a:t>
            </a:r>
            <a:r>
              <a:rPr lang="sk-SK" sz="2000" dirty="0"/>
              <a:t>, </a:t>
            </a:r>
            <a:r>
              <a:rPr lang="sk-SK" sz="2000" dirty="0" err="1"/>
              <a:t>arm</a:t>
            </a:r>
            <a:r>
              <a:rPr lang="sk-SK" sz="2000" dirty="0"/>
              <a:t> </a:t>
            </a:r>
            <a:r>
              <a:rPr lang="sk-SK" sz="2000" dirty="0" err="1"/>
              <a:t>placement</a:t>
            </a:r>
            <a:r>
              <a:rPr lang="sk-SK" sz="2000" dirty="0"/>
              <a:t>, leg and </a:t>
            </a:r>
            <a:r>
              <a:rPr lang="sk-SK" sz="2000" dirty="0" err="1"/>
              <a:t>feet</a:t>
            </a:r>
            <a:r>
              <a:rPr lang="sk-SK" sz="2000" dirty="0"/>
              <a:t> </a:t>
            </a:r>
            <a:r>
              <a:rPr lang="sk-SK" sz="2000" dirty="0" err="1"/>
              <a:t>placement</a:t>
            </a:r>
            <a:r>
              <a:rPr lang="sk-SK" sz="2000" dirty="0"/>
              <a:t>,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 err="1"/>
              <a:t>Hand</a:t>
            </a:r>
            <a:r>
              <a:rPr lang="sk-SK" sz="2000" b="1" dirty="0"/>
              <a:t> and </a:t>
            </a:r>
            <a:r>
              <a:rPr lang="sk-SK" sz="2000" b="1" dirty="0" err="1"/>
              <a:t>finger</a:t>
            </a:r>
            <a:r>
              <a:rPr lang="sk-SK" sz="2000" b="1" dirty="0"/>
              <a:t> </a:t>
            </a:r>
            <a:r>
              <a:rPr lang="sk-SK" sz="2000" b="1" dirty="0" err="1"/>
              <a:t>gestures</a:t>
            </a:r>
            <a:r>
              <a:rPr lang="sk-SK" sz="2000" b="1" dirty="0"/>
              <a:t> </a:t>
            </a:r>
            <a:r>
              <a:rPr lang="sk-SK" sz="2000" dirty="0"/>
              <a:t>– </a:t>
            </a:r>
            <a:r>
              <a:rPr lang="sk-SK" sz="2000" dirty="0" err="1"/>
              <a:t>move</a:t>
            </a:r>
            <a:r>
              <a:rPr lang="sk-SK" sz="2000" dirty="0"/>
              <a:t> </a:t>
            </a:r>
            <a:r>
              <a:rPr lang="sk-SK" sz="2000" dirty="0" err="1"/>
              <a:t>your</a:t>
            </a:r>
            <a:r>
              <a:rPr lang="sk-SK" sz="2000" dirty="0"/>
              <a:t> </a:t>
            </a:r>
            <a:r>
              <a:rPr lang="sk-SK" sz="2000" dirty="0" err="1"/>
              <a:t>hands</a:t>
            </a:r>
            <a:r>
              <a:rPr lang="sk-SK" sz="2000" dirty="0"/>
              <a:t> and </a:t>
            </a:r>
            <a:r>
              <a:rPr lang="sk-SK" sz="2000" dirty="0" err="1"/>
              <a:t>fingers</a:t>
            </a:r>
            <a:r>
              <a:rPr lang="sk-SK" sz="2000" dirty="0"/>
              <a:t>, </a:t>
            </a:r>
            <a:r>
              <a:rPr lang="sk-SK" sz="2000" dirty="0" err="1"/>
              <a:t>handlings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objects</a:t>
            </a:r>
            <a:r>
              <a:rPr lang="sk-SK" sz="2000" dirty="0"/>
              <a:t> (</a:t>
            </a:r>
            <a:r>
              <a:rPr lang="sk-SK" sz="2000" dirty="0" err="1"/>
              <a:t>pen</a:t>
            </a:r>
            <a:r>
              <a:rPr lang="sk-SK" sz="2000" dirty="0"/>
              <a:t>, </a:t>
            </a:r>
            <a:r>
              <a:rPr lang="sk-SK" sz="2000" dirty="0" err="1"/>
              <a:t>paper</a:t>
            </a:r>
            <a:r>
              <a:rPr lang="sk-SK" sz="2000" dirty="0"/>
              <a:t>, </a:t>
            </a:r>
            <a:r>
              <a:rPr lang="sk-SK" sz="2000" dirty="0" err="1"/>
              <a:t>etc</a:t>
            </a:r>
            <a:r>
              <a:rPr lang="sk-SK" sz="2000" dirty="0"/>
              <a:t>,..)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Body and time language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142990"/>
            <a:ext cx="79295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Time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language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E</a:t>
            </a:r>
            <a:r>
              <a:rPr lang="en-US" sz="2000" dirty="0" err="1"/>
              <a:t>asy</a:t>
            </a:r>
            <a:r>
              <a:rPr lang="en-US" sz="2000" dirty="0"/>
              <a:t> to use that anyone in the world is the common language. 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is the common language of the world. Time Language is the world's languages. </a:t>
            </a:r>
            <a:endParaRPr lang="sk-SK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/>
              <a:t>Time Language is a language that can be used by anyone.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627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Facial expression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927" y="856641"/>
            <a:ext cx="87484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All facial organs on human face indicates facially expressive message.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These are hair, forehead, eyebrows, eyes, mouth, chin, nose, lips, ears, teethe, tongue etc.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Facial expressions comes naturally hence it is beyond the control of speaker</a:t>
            </a:r>
            <a:r>
              <a:rPr lang="sk-SK" sz="2000" dirty="0"/>
              <a:t>.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355726"/>
            <a:ext cx="4840213" cy="194973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339752" y="207872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Fig.3: </a:t>
            </a:r>
            <a:r>
              <a:rPr lang="cs-CZ" sz="1200" dirty="0" err="1"/>
              <a:t>Facial</a:t>
            </a:r>
            <a:r>
              <a:rPr lang="cs-CZ" sz="1200" dirty="0"/>
              <a:t> </a:t>
            </a:r>
            <a:r>
              <a:rPr lang="cs-CZ" sz="1200" dirty="0" err="1"/>
              <a:t>expression</a:t>
            </a:r>
            <a:endParaRPr lang="cs-CZ" sz="1200" dirty="0"/>
          </a:p>
        </p:txBody>
      </p:sp>
      <p:sp>
        <p:nvSpPr>
          <p:cNvPr id="8" name="Obdélník 7"/>
          <p:cNvSpPr/>
          <p:nvPr/>
        </p:nvSpPr>
        <p:spPr>
          <a:xfrm>
            <a:off x="2353968" y="4305458"/>
            <a:ext cx="5475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://www.researchgate.net/figure/Samples-of-eight-facial-expressions-of-the-extended-Cohn-Kanade-database_fig4_319567060</a:t>
            </a:r>
          </a:p>
        </p:txBody>
      </p:sp>
    </p:spTree>
    <p:extLst>
      <p:ext uri="{BB962C8B-B14F-4D97-AF65-F5344CB8AC3E}">
        <p14:creationId xmlns:p14="http://schemas.microsoft.com/office/powerpoint/2010/main" val="583567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 Eye contacts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857238"/>
            <a:ext cx="59293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Eye contact has very much in face-to-face communication.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Absence of eye contact shows lack of interest &amp; understanding.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We look faster than listen or talk.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Eyes are human windows except them there is no life.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The speaker must look in to the eyes of the audience from right to left &amp; left to right this will built up the confidence &amp; eliminate the nervousness.</a:t>
            </a: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000" dirty="0"/>
              <a:t>• It build the rapport between the speaker &amp; the listener</a:t>
            </a:r>
            <a:endParaRPr lang="cs-CZ" sz="2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1707654"/>
            <a:ext cx="2736304" cy="253992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6077152" y="1430655"/>
            <a:ext cx="13131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/>
              <a:t>Fig.4: </a:t>
            </a:r>
            <a:r>
              <a:rPr lang="cs-CZ" sz="1200" dirty="0" err="1"/>
              <a:t>Eye</a:t>
            </a:r>
            <a:r>
              <a:rPr lang="cs-CZ" sz="1200" dirty="0"/>
              <a:t> </a:t>
            </a:r>
            <a:r>
              <a:rPr lang="cs-CZ" sz="1200" dirty="0" err="1"/>
              <a:t>contact</a:t>
            </a:r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6084168" y="4217962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err="1"/>
              <a:t>Source:https</a:t>
            </a:r>
            <a:r>
              <a:rPr lang="cs-CZ" sz="1200" dirty="0"/>
              <a:t>://www.aksent.org.in/blog/6-ways-to-improve-eye-contact-skills/</a:t>
            </a:r>
          </a:p>
        </p:txBody>
      </p:sp>
    </p:spTree>
    <p:extLst>
      <p:ext uri="{BB962C8B-B14F-4D97-AF65-F5344CB8AC3E}">
        <p14:creationId xmlns:p14="http://schemas.microsoft.com/office/powerpoint/2010/main" val="1306760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297632" y="328070"/>
            <a:ext cx="3789526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297632" y="527392"/>
            <a:ext cx="3627756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Verbal and non-</a:t>
            </a:r>
            <a:r>
              <a:rPr lang="cs-CZ" sz="3000" b="1" cap="all" dirty="0" err="1">
                <a:solidFill>
                  <a:schemeClr val="bg1"/>
                </a:solidFill>
              </a:rPr>
              <a:t>verbal</a:t>
            </a:r>
            <a:r>
              <a:rPr lang="cs-CZ" sz="3000" b="1" cap="all" dirty="0">
                <a:solidFill>
                  <a:schemeClr val="bg1"/>
                </a:solidFill>
              </a:rPr>
              <a:t> </a:t>
            </a:r>
            <a:r>
              <a:rPr lang="cs-CZ" sz="3000" b="1" cap="all" dirty="0" err="1">
                <a:solidFill>
                  <a:schemeClr val="bg1"/>
                </a:solidFill>
              </a:rPr>
              <a:t>communication</a:t>
            </a:r>
            <a:endParaRPr lang="cs-CZ" sz="3000" b="1" cap="all" dirty="0">
              <a:solidFill>
                <a:schemeClr val="bg1"/>
              </a:solidFill>
            </a:endParaRPr>
          </a:p>
          <a:p>
            <a:pPr lvl="0"/>
            <a:endParaRPr lang="cs-CZ" sz="3000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52788"/>
            <a:ext cx="3604568" cy="23471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100" b="1" i="1" dirty="0" err="1">
                <a:solidFill>
                  <a:srgbClr val="008080"/>
                </a:solidFill>
              </a:rPr>
              <a:t>The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aim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of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the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lecture</a:t>
            </a:r>
            <a:r>
              <a:rPr lang="cs-CZ" sz="2100" b="1" i="1" dirty="0">
                <a:solidFill>
                  <a:srgbClr val="008080"/>
                </a:solidFill>
              </a:rPr>
              <a:t> </a:t>
            </a:r>
            <a:r>
              <a:rPr lang="cs-CZ" sz="2100" b="1" i="1" dirty="0" err="1">
                <a:solidFill>
                  <a:srgbClr val="008080"/>
                </a:solidFill>
              </a:rPr>
              <a:t>is</a:t>
            </a:r>
            <a:r>
              <a:rPr lang="cs-CZ" sz="2100" b="1" i="1" dirty="0">
                <a:solidFill>
                  <a:srgbClr val="008080"/>
                </a:solidFill>
              </a:rPr>
              <a:t> to </a:t>
            </a:r>
            <a:r>
              <a:rPr lang="en-US" sz="2100" b="1" i="1" dirty="0">
                <a:solidFill>
                  <a:srgbClr val="008080"/>
                </a:solidFill>
              </a:rPr>
              <a:t>briefly tackles the verbal and non-verbal communication and its importance for business communication.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193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3260417" y="146615"/>
            <a:ext cx="164660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7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Summary</a:t>
            </a:r>
            <a:endParaRPr lang="en-GB" sz="27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988516"/>
            <a:ext cx="8712968" cy="36471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Communication and communication skills are one of the most important human abilities.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The three different types of communication are verbal, nonverbal and visual.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Verbal communication skills we can divided in to: Listening skills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Oral communication skills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Reading skills 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and </a:t>
            </a:r>
            <a:r>
              <a:rPr lang="cs-CZ" sz="2100" dirty="0" err="1">
                <a:solidFill>
                  <a:srgbClr val="008080"/>
                </a:solidFill>
                <a:cs typeface="Arial" panose="020B0604020202020204" pitchFamily="34" charset="0"/>
              </a:rPr>
              <a:t>Writting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100" dirty="0" err="1">
                <a:solidFill>
                  <a:srgbClr val="008080"/>
                </a:solidFill>
                <a:cs typeface="Arial" panose="020B0604020202020204" pitchFamily="34" charset="0"/>
              </a:rPr>
              <a:t>skills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Non-verbal communication or body language is based on the use of so-called non-verbal means.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The ability to read and interpret a person's attitude can lead to gaining a lot of information about the other person. </a:t>
            </a:r>
            <a:endParaRPr lang="cs-CZ" sz="2100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S</a:t>
            </a:r>
            <a:r>
              <a:rPr lang="en-US" sz="2100" dirty="0" err="1">
                <a:solidFill>
                  <a:srgbClr val="008080"/>
                </a:solidFill>
                <a:cs typeface="Arial" panose="020B0604020202020204" pitchFamily="34" charset="0"/>
              </a:rPr>
              <a:t>ignals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 of non – verbal communication: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Aesthetic Physical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Signs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, </a:t>
            </a:r>
            <a:r>
              <a:rPr lang="en-US" sz="2100" dirty="0">
                <a:solidFill>
                  <a:srgbClr val="008080"/>
                </a:solidFill>
                <a:cs typeface="Arial" panose="020B0604020202020204" pitchFamily="34" charset="0"/>
              </a:rPr>
              <a:t>Symbols</a:t>
            </a:r>
            <a:r>
              <a:rPr lang="cs-CZ" sz="2100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968" y="7122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9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605214" y="2283718"/>
            <a:ext cx="5634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dirty="0"/>
              <a:t>T</a:t>
            </a:r>
            <a:r>
              <a:rPr lang="en-US" sz="3600" dirty="0"/>
              <a:t>hank you for your attention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7460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467543" y="873903"/>
            <a:ext cx="3663087" cy="2135429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r>
              <a:rPr lang="en-US" sz="3225" b="1" cap="all" dirty="0">
                <a:solidFill>
                  <a:schemeClr val="bg1"/>
                </a:solidFill>
              </a:rPr>
              <a:t>Verbal and non-verbal communication</a:t>
            </a:r>
            <a:endParaRPr lang="cs-CZ" sz="3225" b="1" cap="all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187694" y="1798542"/>
            <a:ext cx="4848802" cy="28614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Introduction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to Verbal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Types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of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verbal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Introduction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to Non-Verbal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Types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of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Non-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verbal</a:t>
            </a:r>
            <a:r>
              <a:rPr lang="cs-CZ" sz="2300" b="1" dirty="0">
                <a:solidFill>
                  <a:srgbClr val="008080"/>
                </a:solidFill>
                <a:cs typeface="Arial" panose="020B0604020202020204" pitchFamily="34" charset="0"/>
              </a:rPr>
              <a:t> </a:t>
            </a:r>
            <a:r>
              <a:rPr lang="cs-CZ" sz="2300" b="1" dirty="0" err="1">
                <a:solidFill>
                  <a:srgbClr val="008080"/>
                </a:solidFill>
                <a:cs typeface="Arial" panose="020B0604020202020204" pitchFamily="34" charset="0"/>
              </a:rPr>
              <a:t>communication</a:t>
            </a:r>
            <a:endParaRPr lang="cs-CZ" sz="23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808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76166" y="3314301"/>
            <a:ext cx="270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>
                <a:solidFill>
                  <a:schemeClr val="bg1"/>
                </a:solidFill>
              </a:rPr>
              <a:t>Overview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0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en-US" dirty="0"/>
              <a:t>Introduction to</a:t>
            </a:r>
            <a:r>
              <a:rPr lang="cs-CZ" dirty="0"/>
              <a:t> Verbal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8924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Almost every job requires workers to use verbal communication skills. That’s why verbal skills are highly ranked on the candidate evaluation checklists used by many job interviewers.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Effective verbal communication skills include more than just talking. Verbal communication encompasses both how you deliver messages and how you receive them. Communication is a soft skill, and it’s one that is important to every employer. </a:t>
            </a:r>
            <a:endParaRPr lang="cs-CZ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The three different types of communication are verbal, nonverbal and visual</a:t>
            </a:r>
            <a:r>
              <a:rPr lang="cs-CZ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dirty="0"/>
              <a:t>The two major forms of verbal communication are written (or typed) and oral.</a:t>
            </a:r>
            <a:endParaRPr lang="sk-SK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/>
              <a:t>Consists</a:t>
            </a:r>
            <a:r>
              <a:rPr lang="sk-SK" dirty="0"/>
              <a:t> of </a:t>
            </a:r>
            <a:r>
              <a:rPr lang="sk-SK" dirty="0" err="1"/>
              <a:t>words</a:t>
            </a:r>
            <a:r>
              <a:rPr lang="sk-SK" dirty="0"/>
              <a:t>, </a:t>
            </a:r>
            <a:r>
              <a:rPr lang="sk-SK" dirty="0" err="1"/>
              <a:t>sentences</a:t>
            </a:r>
            <a:r>
              <a:rPr lang="sk-SK" dirty="0"/>
              <a:t> and </a:t>
            </a:r>
            <a:r>
              <a:rPr lang="sk-SK" dirty="0" err="1"/>
              <a:t>phrases</a:t>
            </a:r>
            <a:r>
              <a:rPr lang="sk-SK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/>
              <a:t>Acts</a:t>
            </a:r>
            <a:r>
              <a:rPr lang="sk-SK" dirty="0"/>
              <a:t> </a:t>
            </a:r>
            <a:r>
              <a:rPr lang="sk-SK" dirty="0" err="1"/>
              <a:t>as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primary</a:t>
            </a:r>
            <a:r>
              <a:rPr lang="sk-SK" dirty="0"/>
              <a:t> </a:t>
            </a:r>
            <a:r>
              <a:rPr lang="sk-SK" dirty="0" err="1"/>
              <a:t>tool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expression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two</a:t>
            </a:r>
            <a:r>
              <a:rPr lang="sk-SK" dirty="0"/>
              <a:t> or more </a:t>
            </a:r>
            <a:r>
              <a:rPr lang="sk-SK" dirty="0" err="1"/>
              <a:t>people</a:t>
            </a:r>
            <a:r>
              <a:rPr lang="sk-SK" dirty="0"/>
              <a:t> 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sharign</a:t>
            </a:r>
            <a:r>
              <a:rPr lang="sk-SK" dirty="0"/>
              <a:t> </a:t>
            </a:r>
            <a:r>
              <a:rPr lang="sk-SK" dirty="0" err="1"/>
              <a:t>of</a:t>
            </a:r>
            <a:r>
              <a:rPr lang="sk-SK" dirty="0"/>
              <a:t> </a:t>
            </a:r>
            <a:r>
              <a:rPr lang="sk-SK" dirty="0" err="1"/>
              <a:t>information</a:t>
            </a:r>
            <a:r>
              <a:rPr lang="sk-SK" dirty="0"/>
              <a:t> </a:t>
            </a:r>
            <a:r>
              <a:rPr lang="sk-SK" dirty="0" err="1"/>
              <a:t>between</a:t>
            </a:r>
            <a:r>
              <a:rPr lang="sk-SK" dirty="0"/>
              <a:t> </a:t>
            </a:r>
            <a:r>
              <a:rPr lang="sk-SK" dirty="0" err="1"/>
              <a:t>individuals</a:t>
            </a:r>
            <a:r>
              <a:rPr lang="sk-SK" dirty="0"/>
              <a:t> by </a:t>
            </a:r>
            <a:r>
              <a:rPr lang="sk-SK" dirty="0" err="1"/>
              <a:t>using</a:t>
            </a:r>
            <a:r>
              <a:rPr lang="sk-SK" dirty="0"/>
              <a:t> </a:t>
            </a:r>
            <a:r>
              <a:rPr lang="sk-SK" dirty="0" err="1"/>
              <a:t>speech</a:t>
            </a:r>
            <a:r>
              <a:rPr lang="sk-SK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depends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speaking</a:t>
            </a:r>
            <a:r>
              <a:rPr lang="cs-CZ" dirty="0"/>
              <a:t> </a:t>
            </a:r>
            <a:r>
              <a:rPr lang="cs-CZ" dirty="0" err="1"/>
              <a:t>ablitity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skills</a:t>
            </a:r>
            <a:r>
              <a:rPr lang="cs-CZ" dirty="0"/>
              <a:t>. 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30585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Types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verbal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 </a:t>
            </a:r>
            <a:r>
              <a:rPr lang="sk-SK" sz="2000" dirty="0" err="1">
                <a:solidFill>
                  <a:srgbClr val="981E3A"/>
                </a:solidFill>
              </a:rPr>
              <a:t>Four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types</a:t>
            </a:r>
            <a:r>
              <a:rPr lang="sk-SK" sz="2000" dirty="0">
                <a:solidFill>
                  <a:srgbClr val="981E3A"/>
                </a:solidFill>
              </a:rPr>
              <a:t> of </a:t>
            </a:r>
            <a:r>
              <a:rPr lang="sk-SK" sz="2000" dirty="0" err="1">
                <a:solidFill>
                  <a:srgbClr val="981E3A"/>
                </a:solidFill>
              </a:rPr>
              <a:t>verbal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communication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1. </a:t>
            </a:r>
            <a:r>
              <a:rPr lang="sk-SK" sz="2000" b="1" dirty="0" err="1"/>
              <a:t>Intrapersonal</a:t>
            </a:r>
            <a:r>
              <a:rPr lang="sk-SK" sz="2000" b="1" dirty="0"/>
              <a:t> </a:t>
            </a:r>
            <a:r>
              <a:rPr lang="sk-SK" sz="2000" b="1" dirty="0" err="1"/>
              <a:t>communication</a:t>
            </a:r>
            <a:r>
              <a:rPr lang="sk-SK" sz="2000" b="1" dirty="0"/>
              <a:t>: </a:t>
            </a:r>
          </a:p>
          <a:p>
            <a:pPr marL="342900" indent="-342900" algn="just"/>
            <a:r>
              <a:rPr lang="sk-SK" sz="2000" dirty="0"/>
              <a:t>          </a:t>
            </a:r>
            <a:r>
              <a:rPr lang="sk-SK" sz="2000" dirty="0" err="1"/>
              <a:t>This</a:t>
            </a:r>
            <a:r>
              <a:rPr lang="sk-SK" sz="2000" dirty="0"/>
              <a:t> type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conversations</a:t>
            </a:r>
            <a:r>
              <a:rPr lang="sk-SK" sz="2000" dirty="0"/>
              <a:t> are </a:t>
            </a:r>
            <a:r>
              <a:rPr lang="sk-SK" sz="2000" dirty="0" err="1"/>
              <a:t>extremly</a:t>
            </a:r>
            <a:r>
              <a:rPr lang="sk-SK" sz="2000" dirty="0"/>
              <a:t> </a:t>
            </a:r>
            <a:r>
              <a:rPr lang="sk-SK" sz="2000" dirty="0" err="1"/>
              <a:t>private</a:t>
            </a:r>
            <a:r>
              <a:rPr lang="sk-SK" sz="2000" dirty="0"/>
              <a:t>,  </a:t>
            </a:r>
            <a:r>
              <a:rPr lang="sk-SK" sz="2000" dirty="0" err="1"/>
              <a:t>silent</a:t>
            </a:r>
            <a:r>
              <a:rPr lang="sk-SK" sz="2000" dirty="0"/>
              <a:t> </a:t>
            </a:r>
            <a:r>
              <a:rPr lang="sk-SK" sz="2000" dirty="0" err="1"/>
              <a:t>conversations</a:t>
            </a:r>
            <a:r>
              <a:rPr lang="sk-SK" sz="2000" dirty="0"/>
              <a:t> </a:t>
            </a:r>
            <a:r>
              <a:rPr lang="sk-SK" sz="2000" dirty="0" err="1"/>
              <a:t>we</a:t>
            </a:r>
            <a:r>
              <a:rPr lang="sk-SK" sz="2000" dirty="0"/>
              <a:t> </a:t>
            </a:r>
            <a:r>
              <a:rPr lang="sk-SK" sz="2000" dirty="0" err="1"/>
              <a:t>have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ourself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/>
              <a:t>2</a:t>
            </a:r>
            <a:r>
              <a:rPr lang="sk-SK" sz="2000" b="1" dirty="0"/>
              <a:t>. </a:t>
            </a:r>
            <a:r>
              <a:rPr lang="sk-SK" sz="2000" b="1" dirty="0" err="1"/>
              <a:t>Interpersonal</a:t>
            </a:r>
            <a:r>
              <a:rPr lang="sk-SK" sz="2000" b="1" dirty="0"/>
              <a:t> </a:t>
            </a:r>
            <a:r>
              <a:rPr lang="sk-SK" sz="2000" b="1" dirty="0" err="1"/>
              <a:t>communication</a:t>
            </a:r>
            <a:r>
              <a:rPr lang="sk-SK" sz="2000" b="1" dirty="0"/>
              <a:t>:</a:t>
            </a:r>
          </a:p>
          <a:p>
            <a:pPr marL="342900" indent="-342900" algn="just"/>
            <a:r>
              <a:rPr lang="sk-SK" sz="2000" dirty="0"/>
              <a:t>         </a:t>
            </a:r>
            <a:r>
              <a:rPr lang="sk-SK" sz="2000" dirty="0" err="1"/>
              <a:t>Between</a:t>
            </a:r>
            <a:r>
              <a:rPr lang="sk-SK" sz="2000" dirty="0"/>
              <a:t> </a:t>
            </a:r>
            <a:r>
              <a:rPr lang="sk-SK" sz="2000" dirty="0" err="1"/>
              <a:t>two</a:t>
            </a:r>
            <a:r>
              <a:rPr lang="sk-SK" sz="2000" dirty="0"/>
              <a:t> </a:t>
            </a:r>
            <a:r>
              <a:rPr lang="sk-SK" sz="2000" dirty="0" err="1"/>
              <a:t>individuals</a:t>
            </a:r>
            <a:r>
              <a:rPr lang="sk-SK" sz="2000" dirty="0"/>
              <a:t>, </a:t>
            </a:r>
            <a:r>
              <a:rPr lang="sk-SK" sz="2000" dirty="0" err="1"/>
              <a:t>one-on-one</a:t>
            </a:r>
            <a:r>
              <a:rPr lang="sk-SK" sz="2000" dirty="0"/>
              <a:t> </a:t>
            </a:r>
            <a:r>
              <a:rPr lang="sk-SK" sz="2000" dirty="0" err="1"/>
              <a:t>conversation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/>
              <a:t>3.Small </a:t>
            </a:r>
            <a:r>
              <a:rPr lang="sk-SK" sz="2000" b="1" dirty="0" err="1"/>
              <a:t>group</a:t>
            </a:r>
            <a:r>
              <a:rPr lang="sk-SK" sz="2000" b="1" dirty="0"/>
              <a:t> </a:t>
            </a:r>
            <a:r>
              <a:rPr lang="sk-SK" sz="2000" b="1" dirty="0" err="1"/>
              <a:t>comunication</a:t>
            </a:r>
            <a:r>
              <a:rPr lang="sk-SK" sz="2000" b="1" dirty="0"/>
              <a:t>:</a:t>
            </a:r>
          </a:p>
          <a:p>
            <a:pPr marL="342900" indent="-342900" algn="just"/>
            <a:r>
              <a:rPr lang="sk-SK" sz="2000" dirty="0"/>
              <a:t>         More </a:t>
            </a:r>
            <a:r>
              <a:rPr lang="sk-SK" sz="2000" dirty="0" err="1"/>
              <a:t>than</a:t>
            </a:r>
            <a:r>
              <a:rPr lang="sk-SK" sz="2000" dirty="0"/>
              <a:t> </a:t>
            </a:r>
            <a:r>
              <a:rPr lang="sk-SK" sz="2000" dirty="0" err="1"/>
              <a:t>two</a:t>
            </a:r>
            <a:r>
              <a:rPr lang="sk-SK" sz="2000" dirty="0"/>
              <a:t> </a:t>
            </a:r>
            <a:r>
              <a:rPr lang="sk-SK" sz="2000" dirty="0" err="1"/>
              <a:t>people</a:t>
            </a:r>
            <a:r>
              <a:rPr lang="sk-SK" sz="2000" dirty="0"/>
              <a:t> </a:t>
            </a:r>
            <a:r>
              <a:rPr lang="sk-SK" sz="2000" dirty="0" err="1"/>
              <a:t>involved</a:t>
            </a:r>
            <a:r>
              <a:rPr lang="sk-SK" sz="2000" dirty="0"/>
              <a:t> (</a:t>
            </a:r>
            <a:r>
              <a:rPr lang="sk-SK" sz="2000" dirty="0" err="1"/>
              <a:t>board</a:t>
            </a:r>
            <a:r>
              <a:rPr lang="sk-SK" sz="2000" dirty="0"/>
              <a:t> </a:t>
            </a:r>
            <a:r>
              <a:rPr lang="sk-SK" sz="2000" dirty="0" err="1"/>
              <a:t>meetings</a:t>
            </a:r>
            <a:r>
              <a:rPr lang="sk-SK" sz="2000" dirty="0"/>
              <a:t>, team </a:t>
            </a:r>
            <a:r>
              <a:rPr lang="sk-SK" sz="2000" dirty="0" err="1"/>
              <a:t>meetigns</a:t>
            </a:r>
            <a:r>
              <a:rPr lang="sk-SK" sz="2000" dirty="0"/>
              <a:t>)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b="1" dirty="0"/>
              <a:t>4.Public </a:t>
            </a:r>
            <a:r>
              <a:rPr lang="sk-SK" sz="2000" b="1" dirty="0" err="1"/>
              <a:t>communication</a:t>
            </a:r>
            <a:r>
              <a:rPr lang="sk-SK" sz="2000" b="1" dirty="0"/>
              <a:t>:</a:t>
            </a:r>
            <a:endParaRPr lang="sk-SK" sz="2000" dirty="0"/>
          </a:p>
          <a:p>
            <a:pPr marL="342900" indent="-342900" algn="just"/>
            <a:r>
              <a:rPr lang="sk-SK" sz="2000" dirty="0"/>
              <a:t>         </a:t>
            </a:r>
            <a:r>
              <a:rPr lang="sk-SK" sz="2000" dirty="0" err="1"/>
              <a:t>One</a:t>
            </a:r>
            <a:r>
              <a:rPr lang="sk-SK" sz="2000" dirty="0"/>
              <a:t> </a:t>
            </a:r>
            <a:r>
              <a:rPr lang="sk-SK" sz="2000" dirty="0" err="1"/>
              <a:t>individual</a:t>
            </a:r>
            <a:r>
              <a:rPr lang="sk-SK" sz="2000" dirty="0"/>
              <a:t> </a:t>
            </a:r>
            <a:r>
              <a:rPr lang="sk-SK" sz="2000" dirty="0" err="1"/>
              <a:t>addresses</a:t>
            </a:r>
            <a:r>
              <a:rPr lang="sk-SK" sz="2000" dirty="0"/>
              <a:t> a </a:t>
            </a:r>
            <a:r>
              <a:rPr lang="sk-SK" sz="2000" dirty="0" err="1"/>
              <a:t>large</a:t>
            </a:r>
            <a:r>
              <a:rPr lang="sk-SK" sz="2000" dirty="0"/>
              <a:t> </a:t>
            </a:r>
            <a:r>
              <a:rPr lang="sk-SK" sz="2000" dirty="0" err="1"/>
              <a:t>gathering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people</a:t>
            </a:r>
            <a:r>
              <a:rPr lang="sk-SK" sz="2000" dirty="0"/>
              <a:t> (</a:t>
            </a:r>
            <a:r>
              <a:rPr lang="sk-SK" sz="2000" dirty="0" err="1"/>
              <a:t>public</a:t>
            </a:r>
            <a:r>
              <a:rPr lang="sk-SK" sz="2000" dirty="0"/>
              <a:t> </a:t>
            </a:r>
            <a:r>
              <a:rPr lang="sk-SK" sz="2000" dirty="0" err="1"/>
              <a:t>speeches</a:t>
            </a:r>
            <a:r>
              <a:rPr lang="sk-SK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/>
              <a:t>Verbal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People</a:t>
            </a:r>
            <a:r>
              <a:rPr lang="sk-SK" sz="2000" dirty="0"/>
              <a:t> </a:t>
            </a:r>
            <a:r>
              <a:rPr lang="sk-SK" sz="2000" dirty="0" err="1"/>
              <a:t>who</a:t>
            </a:r>
            <a:r>
              <a:rPr lang="sk-SK" sz="2000" dirty="0"/>
              <a:t> </a:t>
            </a:r>
            <a:r>
              <a:rPr lang="sk-SK" sz="2000" dirty="0" err="1"/>
              <a:t>communicte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a </a:t>
            </a:r>
            <a:r>
              <a:rPr lang="sk-SK" sz="2000" dirty="0" err="1"/>
              <a:t>friendly</a:t>
            </a:r>
            <a:r>
              <a:rPr lang="sk-SK" sz="2000" dirty="0"/>
              <a:t> tone and </a:t>
            </a:r>
            <a:r>
              <a:rPr lang="sk-SK" sz="2000" dirty="0" err="1"/>
              <a:t>smile</a:t>
            </a:r>
            <a:r>
              <a:rPr lang="sk-SK" sz="2000" dirty="0"/>
              <a:t> </a:t>
            </a:r>
            <a:r>
              <a:rPr lang="sk-SK" sz="2000" dirty="0" err="1"/>
              <a:t>always</a:t>
            </a:r>
            <a:r>
              <a:rPr lang="sk-SK" sz="2000" dirty="0"/>
              <a:t> </a:t>
            </a:r>
            <a:r>
              <a:rPr lang="sk-SK" sz="2000" dirty="0" err="1"/>
              <a:t>have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adge</a:t>
            </a:r>
            <a:r>
              <a:rPr lang="sk-SK" sz="2000" dirty="0"/>
              <a:t>.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friendly</a:t>
            </a:r>
            <a:r>
              <a:rPr lang="sk-SK" sz="2000" dirty="0"/>
              <a:t> to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others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Think</a:t>
            </a:r>
            <a:r>
              <a:rPr lang="sk-SK" sz="2000" dirty="0"/>
              <a:t> </a:t>
            </a:r>
            <a:r>
              <a:rPr lang="sk-SK" sz="2000" dirty="0" err="1"/>
              <a:t>before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speak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clear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Don´t</a:t>
            </a:r>
            <a:r>
              <a:rPr lang="sk-SK" sz="2000" dirty="0"/>
              <a:t> </a:t>
            </a:r>
            <a:r>
              <a:rPr lang="sk-SK" sz="2000" dirty="0" err="1"/>
              <a:t>talk</a:t>
            </a:r>
            <a:r>
              <a:rPr lang="sk-SK" sz="2000" dirty="0"/>
              <a:t> </a:t>
            </a:r>
            <a:r>
              <a:rPr lang="sk-SK" sz="2000" dirty="0" err="1"/>
              <a:t>too</a:t>
            </a:r>
            <a:r>
              <a:rPr lang="sk-SK" sz="2000" dirty="0"/>
              <a:t> </a:t>
            </a:r>
            <a:r>
              <a:rPr lang="sk-SK" sz="2000" dirty="0" err="1"/>
              <a:t>much</a:t>
            </a:r>
            <a:r>
              <a:rPr lang="sk-SK" sz="2000" dirty="0"/>
              <a:t>, </a:t>
            </a:r>
            <a:r>
              <a:rPr lang="sk-SK" sz="2000" dirty="0" err="1"/>
              <a:t>be</a:t>
            </a:r>
            <a:r>
              <a:rPr lang="sk-SK" sz="2000" dirty="0"/>
              <a:t> </a:t>
            </a:r>
            <a:r>
              <a:rPr lang="sk-SK" sz="2000" dirty="0" err="1"/>
              <a:t>consise</a:t>
            </a:r>
            <a:r>
              <a:rPr lang="sk-SK" sz="20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Speak</a:t>
            </a:r>
            <a:r>
              <a:rPr lang="sk-SK" sz="2000" dirty="0"/>
              <a:t> </a:t>
            </a:r>
            <a:r>
              <a:rPr lang="sk-SK" sz="2000" dirty="0" err="1"/>
              <a:t>with</a:t>
            </a:r>
            <a:r>
              <a:rPr lang="sk-SK" sz="2000" dirty="0"/>
              <a:t> </a:t>
            </a:r>
            <a:r>
              <a:rPr lang="sk-SK" sz="2000" dirty="0" err="1"/>
              <a:t>confidence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Focuse</a:t>
            </a:r>
            <a:r>
              <a:rPr lang="sk-SK" sz="2000" dirty="0"/>
              <a:t> on </a:t>
            </a:r>
            <a:r>
              <a:rPr lang="sk-SK" sz="2000" dirty="0" err="1"/>
              <a:t>your</a:t>
            </a:r>
            <a:r>
              <a:rPr lang="sk-SK" sz="2000" dirty="0"/>
              <a:t> body </a:t>
            </a:r>
            <a:r>
              <a:rPr lang="sk-SK" sz="2000" dirty="0" err="1"/>
              <a:t>language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</a:t>
            </a:r>
            <a:r>
              <a:rPr lang="cs-CZ" dirty="0" err="1"/>
              <a:t>skills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73580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Listening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key</a:t>
            </a:r>
            <a:r>
              <a:rPr lang="sk-SK" sz="2000" dirty="0"/>
              <a:t> to </a:t>
            </a:r>
            <a:r>
              <a:rPr lang="sk-SK" sz="2000" dirty="0" err="1"/>
              <a:t>all</a:t>
            </a:r>
            <a:r>
              <a:rPr lang="sk-SK" sz="2000" dirty="0"/>
              <a:t> </a:t>
            </a:r>
            <a:r>
              <a:rPr lang="sk-SK" sz="2000" dirty="0" err="1"/>
              <a:t>effective</a:t>
            </a:r>
            <a:r>
              <a:rPr lang="sk-SK" sz="2000" dirty="0"/>
              <a:t> </a:t>
            </a:r>
            <a:r>
              <a:rPr lang="sk-SK" sz="2000" dirty="0" err="1"/>
              <a:t>communication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Messages</a:t>
            </a:r>
            <a:r>
              <a:rPr lang="sk-SK" sz="2000" dirty="0"/>
              <a:t> are </a:t>
            </a:r>
            <a:r>
              <a:rPr lang="sk-SK" sz="2000" dirty="0" err="1"/>
              <a:t>easily</a:t>
            </a:r>
            <a:r>
              <a:rPr lang="sk-SK" sz="2000" dirty="0"/>
              <a:t> </a:t>
            </a:r>
            <a:r>
              <a:rPr lang="sk-SK" sz="2000" dirty="0" err="1"/>
              <a:t>misunderstood</a:t>
            </a:r>
            <a:r>
              <a:rPr lang="sk-SK" sz="2000" dirty="0"/>
              <a:t> </a:t>
            </a:r>
            <a:r>
              <a:rPr lang="sk-SK" sz="2000" dirty="0" err="1"/>
              <a:t>without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ability</a:t>
            </a:r>
            <a:r>
              <a:rPr lang="sk-SK" sz="2000" dirty="0"/>
              <a:t> to </a:t>
            </a:r>
            <a:r>
              <a:rPr lang="sk-SK" sz="2000" dirty="0" err="1"/>
              <a:t>listen</a:t>
            </a:r>
            <a:r>
              <a:rPr lang="sk-SK" sz="2000" dirty="0"/>
              <a:t> </a:t>
            </a:r>
            <a:r>
              <a:rPr lang="sk-SK" sz="2000" dirty="0" err="1"/>
              <a:t>effectively</a:t>
            </a:r>
            <a:r>
              <a:rPr lang="sk-SK" sz="2000" dirty="0"/>
              <a:t>.</a:t>
            </a:r>
          </a:p>
          <a:p>
            <a:pPr marL="342900" indent="-342900" algn="just"/>
            <a:r>
              <a:rPr lang="sk-SK" sz="20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Many</a:t>
            </a:r>
            <a:r>
              <a:rPr lang="sk-SK" sz="2000" dirty="0"/>
              <a:t> top </a:t>
            </a:r>
            <a:r>
              <a:rPr lang="sk-SK" sz="2000" dirty="0" err="1"/>
              <a:t>empoyers</a:t>
            </a:r>
            <a:r>
              <a:rPr lang="sk-SK" sz="2000" dirty="0"/>
              <a:t> </a:t>
            </a:r>
            <a:r>
              <a:rPr lang="sk-SK" sz="2000" dirty="0" err="1"/>
              <a:t>provide</a:t>
            </a:r>
            <a:r>
              <a:rPr lang="sk-SK" sz="2000" dirty="0"/>
              <a:t> </a:t>
            </a:r>
            <a:r>
              <a:rPr lang="sk-SK" sz="2000" dirty="0" err="1"/>
              <a:t>listening</a:t>
            </a:r>
            <a:r>
              <a:rPr lang="sk-SK" sz="2000" dirty="0"/>
              <a:t> </a:t>
            </a:r>
            <a:r>
              <a:rPr lang="sk-SK" sz="2000" dirty="0" err="1"/>
              <a:t>skills</a:t>
            </a:r>
            <a:r>
              <a:rPr lang="sk-SK" sz="2000" dirty="0"/>
              <a:t> </a:t>
            </a:r>
            <a:r>
              <a:rPr lang="sk-SK" sz="2000" dirty="0" err="1"/>
              <a:t>training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their</a:t>
            </a:r>
            <a:r>
              <a:rPr lang="sk-SK" sz="2000" dirty="0"/>
              <a:t> </a:t>
            </a:r>
            <a:r>
              <a:rPr lang="sk-SK" sz="2000" dirty="0" err="1"/>
              <a:t>empoyees</a:t>
            </a:r>
            <a:r>
              <a:rPr lang="sk-SK" sz="2000" dirty="0"/>
              <a:t> </a:t>
            </a:r>
            <a:r>
              <a:rPr lang="sk-SK" sz="2000" dirty="0" err="1"/>
              <a:t>because</a:t>
            </a:r>
            <a:r>
              <a:rPr lang="sk-SK" sz="2000" dirty="0"/>
              <a:t> </a:t>
            </a:r>
            <a:r>
              <a:rPr lang="sk-SK" sz="2000" dirty="0" err="1"/>
              <a:t>it´s</a:t>
            </a:r>
            <a:r>
              <a:rPr lang="sk-SK" sz="2000" dirty="0"/>
              <a:t> </a:t>
            </a:r>
            <a:r>
              <a:rPr lang="sk-SK" sz="2000" dirty="0" err="1"/>
              <a:t>very</a:t>
            </a:r>
            <a:r>
              <a:rPr lang="sk-SK" sz="2000" dirty="0"/>
              <a:t> </a:t>
            </a:r>
            <a:r>
              <a:rPr lang="sk-SK" sz="2000" dirty="0" err="1"/>
              <a:t>importatnt</a:t>
            </a:r>
            <a:r>
              <a:rPr lang="sk-SK" sz="2000" dirty="0"/>
              <a:t>.</a:t>
            </a:r>
          </a:p>
          <a:p>
            <a:pPr marL="342900" indent="-342900" algn="just"/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Listening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not</a:t>
            </a:r>
            <a:r>
              <a:rPr lang="sk-SK" sz="2000" dirty="0"/>
              <a:t>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same</a:t>
            </a:r>
            <a:r>
              <a:rPr lang="sk-SK" sz="2000" dirty="0"/>
              <a:t> </a:t>
            </a:r>
            <a:r>
              <a:rPr lang="sk-SK" sz="2000" dirty="0" err="1"/>
              <a:t>as</a:t>
            </a:r>
            <a:r>
              <a:rPr lang="sk-SK" sz="2000" dirty="0"/>
              <a:t> </a:t>
            </a:r>
            <a:r>
              <a:rPr lang="sk-SK" sz="2000" dirty="0" err="1"/>
              <a:t>hearing</a:t>
            </a:r>
            <a:r>
              <a:rPr lang="cs-CZ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requires</a:t>
            </a:r>
            <a:r>
              <a:rPr lang="cs-CZ" sz="2000" dirty="0"/>
              <a:t> </a:t>
            </a:r>
            <a:r>
              <a:rPr lang="cs-CZ" sz="2000" dirty="0" err="1"/>
              <a:t>focus</a:t>
            </a:r>
            <a:r>
              <a:rPr lang="cs-CZ" sz="2000" dirty="0"/>
              <a:t> </a:t>
            </a:r>
            <a:r>
              <a:rPr lang="cs-CZ" sz="2000" dirty="0" err="1"/>
              <a:t>and</a:t>
            </a:r>
            <a:r>
              <a:rPr lang="cs-CZ" sz="2000" dirty="0"/>
              <a:t> </a:t>
            </a:r>
            <a:r>
              <a:rPr lang="cs-CZ" sz="2000" dirty="0" err="1"/>
              <a:t>concentrated</a:t>
            </a:r>
            <a:r>
              <a:rPr lang="cs-CZ" sz="2000" dirty="0"/>
              <a:t> </a:t>
            </a:r>
            <a:r>
              <a:rPr lang="cs-CZ" sz="2000" dirty="0" err="1"/>
              <a:t>effort</a:t>
            </a:r>
            <a:r>
              <a:rPr lang="cs-CZ" sz="2000" dirty="0"/>
              <a:t>.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br>
              <a:rPr lang="cs-CZ" dirty="0"/>
            </a:b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0" y="1059582"/>
            <a:ext cx="87484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Active</a:t>
            </a:r>
            <a:r>
              <a:rPr lang="sk-SK" sz="2000" dirty="0"/>
              <a:t> </a:t>
            </a:r>
            <a:r>
              <a:rPr lang="sk-SK" sz="2000" dirty="0" err="1"/>
              <a:t>listening</a:t>
            </a:r>
            <a:r>
              <a:rPr lang="sk-SK" sz="2000" dirty="0"/>
              <a:t> </a:t>
            </a:r>
            <a:r>
              <a:rPr lang="sk-SK" sz="2000" dirty="0" err="1"/>
              <a:t>is</a:t>
            </a:r>
            <a:r>
              <a:rPr lang="sk-SK" sz="2000" dirty="0"/>
              <a:t> </a:t>
            </a:r>
            <a:r>
              <a:rPr lang="sk-SK" sz="2000" dirty="0" err="1"/>
              <a:t>helpful</a:t>
            </a:r>
            <a:r>
              <a:rPr lang="sk-SK" sz="2000" dirty="0"/>
              <a:t> </a:t>
            </a:r>
            <a:r>
              <a:rPr lang="sk-SK" sz="2000" dirty="0" err="1"/>
              <a:t>skill</a:t>
            </a:r>
            <a:r>
              <a:rPr lang="sk-SK" sz="2000" dirty="0"/>
              <a:t> </a:t>
            </a:r>
            <a:r>
              <a:rPr lang="sk-SK" sz="2000" dirty="0" err="1"/>
              <a:t>for</a:t>
            </a:r>
            <a:r>
              <a:rPr lang="sk-SK" sz="2000" dirty="0"/>
              <a:t> </a:t>
            </a:r>
            <a:r>
              <a:rPr lang="sk-SK" sz="2000" dirty="0" err="1"/>
              <a:t>any</a:t>
            </a:r>
            <a:r>
              <a:rPr lang="sk-SK" sz="2000" dirty="0"/>
              <a:t> </a:t>
            </a:r>
            <a:r>
              <a:rPr lang="sk-SK" sz="2000" dirty="0" err="1"/>
              <a:t>worker</a:t>
            </a:r>
            <a:r>
              <a:rPr lang="sk-SK" sz="2000" dirty="0"/>
              <a:t> to </a:t>
            </a:r>
            <a:r>
              <a:rPr lang="sk-SK" sz="2000" dirty="0" err="1"/>
              <a:t>develop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It</a:t>
            </a:r>
            <a:r>
              <a:rPr lang="sk-SK" sz="2000" dirty="0"/>
              <a:t> </a:t>
            </a:r>
            <a:r>
              <a:rPr lang="sk-SK" sz="2000" dirty="0" err="1"/>
              <a:t>helps</a:t>
            </a:r>
            <a:r>
              <a:rPr lang="sk-SK" sz="2000" dirty="0"/>
              <a:t> </a:t>
            </a:r>
            <a:r>
              <a:rPr lang="sk-SK" sz="2000" dirty="0" err="1"/>
              <a:t>you</a:t>
            </a:r>
            <a:r>
              <a:rPr lang="sk-SK" sz="2000" dirty="0"/>
              <a:t> </a:t>
            </a:r>
            <a:r>
              <a:rPr lang="sk-SK" sz="2000" dirty="0" err="1"/>
              <a:t>truly</a:t>
            </a:r>
            <a:r>
              <a:rPr lang="sk-SK" sz="2000" dirty="0"/>
              <a:t> </a:t>
            </a:r>
            <a:r>
              <a:rPr lang="sk-SK" sz="2000" dirty="0" err="1"/>
              <a:t>understand</a:t>
            </a:r>
            <a:r>
              <a:rPr lang="sk-SK" sz="2000" dirty="0"/>
              <a:t> </a:t>
            </a:r>
            <a:r>
              <a:rPr lang="sk-SK" sz="2000" dirty="0" err="1"/>
              <a:t>what</a:t>
            </a:r>
            <a:r>
              <a:rPr lang="sk-SK" sz="2000" dirty="0"/>
              <a:t> </a:t>
            </a:r>
            <a:r>
              <a:rPr lang="sk-SK" sz="2000" dirty="0" err="1"/>
              <a:t>people</a:t>
            </a:r>
            <a:r>
              <a:rPr lang="sk-SK" sz="2000" dirty="0"/>
              <a:t> are </a:t>
            </a:r>
            <a:r>
              <a:rPr lang="sk-SK" sz="2000" dirty="0" err="1"/>
              <a:t>saying</a:t>
            </a:r>
            <a:r>
              <a:rPr lang="sk-SK" sz="2000" dirty="0"/>
              <a:t> in </a:t>
            </a:r>
            <a:r>
              <a:rPr lang="sk-SK" sz="2000" dirty="0" err="1"/>
              <a:t>conversations</a:t>
            </a:r>
            <a:r>
              <a:rPr lang="sk-SK" sz="2000" dirty="0"/>
              <a:t> and </a:t>
            </a:r>
            <a:r>
              <a:rPr lang="sk-SK" sz="2000" dirty="0" err="1"/>
              <a:t>meetings</a:t>
            </a:r>
            <a:r>
              <a:rPr lang="sk-SK" sz="2000" dirty="0"/>
              <a:t>.</a:t>
            </a: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Why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is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this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important</a:t>
            </a:r>
            <a:r>
              <a:rPr lang="sk-SK" sz="2000" dirty="0">
                <a:solidFill>
                  <a:srgbClr val="981E3A"/>
                </a:solidFill>
              </a:rPr>
              <a:t>?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Because</a:t>
            </a:r>
            <a:r>
              <a:rPr lang="sk-SK" sz="2000" dirty="0"/>
              <a:t> </a:t>
            </a:r>
            <a:r>
              <a:rPr lang="sk-SK" sz="2000" dirty="0" err="1"/>
              <a:t>it</a:t>
            </a:r>
            <a:r>
              <a:rPr lang="sk-SK" sz="2000" dirty="0"/>
              <a:t> </a:t>
            </a:r>
            <a:r>
              <a:rPr lang="sk-SK" sz="2000" dirty="0" err="1"/>
              <a:t>means</a:t>
            </a:r>
            <a:r>
              <a:rPr lang="sk-SK" sz="2000" dirty="0"/>
              <a:t> </a:t>
            </a:r>
            <a:r>
              <a:rPr lang="sk-SK" sz="2000" dirty="0" err="1"/>
              <a:t>focusing</a:t>
            </a:r>
            <a:r>
              <a:rPr lang="sk-SK" sz="2000" dirty="0"/>
              <a:t> </a:t>
            </a:r>
            <a:r>
              <a:rPr lang="sk-SK" sz="2000" dirty="0" err="1"/>
              <a:t>fully</a:t>
            </a:r>
            <a:r>
              <a:rPr lang="sk-SK" sz="2000" dirty="0"/>
              <a:t> on </a:t>
            </a:r>
            <a:r>
              <a:rPr lang="sk-SK" sz="2000" dirty="0" err="1"/>
              <a:t>the</a:t>
            </a:r>
            <a:r>
              <a:rPr lang="sk-SK" sz="2000" dirty="0"/>
              <a:t> </a:t>
            </a:r>
            <a:r>
              <a:rPr lang="sk-SK" sz="2000" dirty="0" err="1"/>
              <a:t>speech</a:t>
            </a:r>
            <a:r>
              <a:rPr lang="sk-SK" sz="2000" dirty="0"/>
              <a:t> </a:t>
            </a:r>
            <a:r>
              <a:rPr lang="sk-SK" sz="2000" dirty="0" err="1"/>
              <a:t>but</a:t>
            </a:r>
            <a:r>
              <a:rPr lang="sk-SK" sz="2000" dirty="0"/>
              <a:t> </a:t>
            </a:r>
            <a:r>
              <a:rPr lang="sk-SK" sz="2000" dirty="0" err="1"/>
              <a:t>also</a:t>
            </a:r>
            <a:r>
              <a:rPr lang="sk-SK" sz="2000" dirty="0"/>
              <a:t> </a:t>
            </a:r>
            <a:r>
              <a:rPr lang="sk-SK" sz="2000" dirty="0" err="1"/>
              <a:t>actively</a:t>
            </a:r>
            <a:r>
              <a:rPr lang="sk-SK" sz="2000" dirty="0"/>
              <a:t> </a:t>
            </a:r>
            <a:r>
              <a:rPr lang="sk-SK" sz="2000" dirty="0" err="1"/>
              <a:t>showing</a:t>
            </a:r>
            <a:r>
              <a:rPr lang="sk-SK" sz="2000" dirty="0"/>
              <a:t> </a:t>
            </a:r>
            <a:r>
              <a:rPr lang="sk-SK" sz="2000" dirty="0" err="1"/>
              <a:t>verbal</a:t>
            </a:r>
            <a:r>
              <a:rPr lang="sk-SK" sz="2000" dirty="0"/>
              <a:t> and </a:t>
            </a:r>
            <a:r>
              <a:rPr lang="sk-SK" sz="2000" dirty="0" err="1"/>
              <a:t>non-verbal</a:t>
            </a:r>
            <a:r>
              <a:rPr lang="sk-SK" sz="2000" dirty="0"/>
              <a:t> </a:t>
            </a:r>
            <a:r>
              <a:rPr lang="sk-SK" sz="2000" dirty="0" err="1"/>
              <a:t>sing</a:t>
            </a:r>
            <a:r>
              <a:rPr lang="sk-SK" sz="2000" dirty="0"/>
              <a:t> </a:t>
            </a:r>
            <a:r>
              <a:rPr lang="sk-SK" sz="2000" dirty="0" err="1"/>
              <a:t>of</a:t>
            </a:r>
            <a:r>
              <a:rPr lang="sk-SK" sz="2000" dirty="0"/>
              <a:t> </a:t>
            </a:r>
            <a:r>
              <a:rPr lang="sk-SK" sz="2000" dirty="0" err="1"/>
              <a:t>listening</a:t>
            </a:r>
            <a:r>
              <a:rPr lang="sk-SK" sz="2000" dirty="0"/>
              <a:t>.</a:t>
            </a:r>
          </a:p>
          <a:p>
            <a:pPr marL="342900" indent="-342900" algn="just"/>
            <a:r>
              <a:rPr lang="sk-SK" sz="2000" dirty="0">
                <a:solidFill>
                  <a:srgbClr val="981E3A"/>
                </a:solidFill>
              </a:rPr>
              <a:t>     </a:t>
            </a:r>
            <a:r>
              <a:rPr lang="sk-SK" sz="2000" dirty="0" err="1">
                <a:solidFill>
                  <a:srgbClr val="981E3A"/>
                </a:solidFill>
              </a:rPr>
              <a:t>Sings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of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active</a:t>
            </a:r>
            <a:r>
              <a:rPr lang="sk-SK" sz="2000" dirty="0">
                <a:solidFill>
                  <a:srgbClr val="981E3A"/>
                </a:solidFill>
              </a:rPr>
              <a:t> </a:t>
            </a:r>
            <a:r>
              <a:rPr lang="sk-SK" sz="2000" dirty="0" err="1">
                <a:solidFill>
                  <a:srgbClr val="981E3A"/>
                </a:solidFill>
              </a:rPr>
              <a:t>listening</a:t>
            </a:r>
            <a:endParaRPr lang="sk-SK" sz="2000" dirty="0">
              <a:solidFill>
                <a:srgbClr val="981E3A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/>
              <a:t>Non-verbal</a:t>
            </a:r>
            <a:r>
              <a:rPr lang="sk-SK" sz="2000" dirty="0"/>
              <a:t> </a:t>
            </a:r>
            <a:r>
              <a:rPr lang="sk-SK" sz="2000" dirty="0" err="1"/>
              <a:t>sings</a:t>
            </a:r>
            <a:r>
              <a:rPr lang="sk-SK" sz="2000" dirty="0"/>
              <a:t> – </a:t>
            </a:r>
            <a:r>
              <a:rPr lang="sk-SK" sz="2000" dirty="0" err="1"/>
              <a:t>smile</a:t>
            </a:r>
            <a:r>
              <a:rPr lang="sk-SK" sz="2000" dirty="0"/>
              <a:t>, </a:t>
            </a:r>
            <a:r>
              <a:rPr lang="sk-SK" sz="2000" dirty="0" err="1"/>
              <a:t>eye-contact</a:t>
            </a:r>
            <a:r>
              <a:rPr lang="sk-SK" sz="2000" dirty="0"/>
              <a:t>, </a:t>
            </a:r>
            <a:r>
              <a:rPr lang="sk-SK" sz="2000" dirty="0" err="1"/>
              <a:t>posture</a:t>
            </a:r>
            <a:r>
              <a:rPr lang="sk-SK" sz="2000" dirty="0"/>
              <a:t>, </a:t>
            </a:r>
            <a:r>
              <a:rPr lang="sk-SK" sz="2000" dirty="0" err="1"/>
              <a:t>mirroring</a:t>
            </a:r>
            <a:r>
              <a:rPr lang="sk-SK" sz="2000" dirty="0"/>
              <a:t>, </a:t>
            </a:r>
            <a:r>
              <a:rPr lang="sk-SK" sz="2000" dirty="0" err="1"/>
              <a:t>distraction</a:t>
            </a:r>
            <a:r>
              <a:rPr lang="sk-SK" sz="2000" dirty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sk-SK" sz="2000" dirty="0" err="1">
                <a:solidFill>
                  <a:srgbClr val="307871"/>
                </a:solidFill>
              </a:rPr>
              <a:t>Verbal</a:t>
            </a:r>
            <a:r>
              <a:rPr lang="sk-SK" sz="2000" dirty="0">
                <a:solidFill>
                  <a:srgbClr val="307871"/>
                </a:solidFill>
              </a:rPr>
              <a:t> </a:t>
            </a:r>
            <a:r>
              <a:rPr lang="sk-SK" sz="2000" dirty="0" err="1">
                <a:solidFill>
                  <a:srgbClr val="307871"/>
                </a:solidFill>
              </a:rPr>
              <a:t>sings</a:t>
            </a:r>
            <a:r>
              <a:rPr lang="sk-SK" sz="2000" dirty="0">
                <a:solidFill>
                  <a:srgbClr val="307871"/>
                </a:solidFill>
              </a:rPr>
              <a:t> – </a:t>
            </a:r>
            <a:r>
              <a:rPr lang="sk-SK" sz="2000" dirty="0" err="1">
                <a:solidFill>
                  <a:srgbClr val="307871"/>
                </a:solidFill>
              </a:rPr>
              <a:t>remembering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reflection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clarification</a:t>
            </a:r>
            <a:r>
              <a:rPr lang="sk-SK" sz="2000" dirty="0">
                <a:solidFill>
                  <a:srgbClr val="307871"/>
                </a:solidFill>
              </a:rPr>
              <a:t>, </a:t>
            </a:r>
            <a:r>
              <a:rPr lang="sk-SK" sz="2000" dirty="0" err="1">
                <a:solidFill>
                  <a:srgbClr val="307871"/>
                </a:solidFill>
              </a:rPr>
              <a:t>summarisation</a:t>
            </a:r>
            <a:r>
              <a:rPr lang="sk-SK" sz="2000" dirty="0">
                <a:solidFill>
                  <a:srgbClr val="30787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/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390290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4453</TotalTime>
  <Words>2301</Words>
  <Application>Microsoft Office PowerPoint</Application>
  <PresentationFormat>Předvádění na obrazovce (16:9)</PresentationFormat>
  <Paragraphs>286</Paragraphs>
  <Slides>31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SLU</vt:lpstr>
      <vt:lpstr>Název prezentace</vt:lpstr>
      <vt:lpstr>5. Verbal and non-verbal communication      </vt:lpstr>
      <vt:lpstr>Prezentace aplikace PowerPoint</vt:lpstr>
      <vt:lpstr>Prezentace aplikace PowerPoint</vt:lpstr>
      <vt:lpstr>Introduction to Verbal Communication </vt:lpstr>
      <vt:lpstr>Types of verbal communication </vt:lpstr>
      <vt:lpstr>Verbal communication skills </vt:lpstr>
      <vt:lpstr>Listening skills </vt:lpstr>
      <vt:lpstr>Active listening </vt:lpstr>
      <vt:lpstr>Active listening techniques </vt:lpstr>
      <vt:lpstr>Active listening techniques </vt:lpstr>
      <vt:lpstr>Active listening </vt:lpstr>
      <vt:lpstr>Oral communication  </vt:lpstr>
      <vt:lpstr>Oral communication skills </vt:lpstr>
      <vt:lpstr>Oral communication skills </vt:lpstr>
      <vt:lpstr>Reading skills </vt:lpstr>
      <vt:lpstr>Reading skills </vt:lpstr>
      <vt:lpstr>Reading skills </vt:lpstr>
      <vt:lpstr>Effective writing skills </vt:lpstr>
      <vt:lpstr>Effective writing skills </vt:lpstr>
      <vt:lpstr>Effective writing skills </vt:lpstr>
      <vt:lpstr>Introduction to Non-Verbal Communication</vt:lpstr>
      <vt:lpstr> Personal Appearance, gestures, and postures</vt:lpstr>
      <vt:lpstr> Personal Appearance, gestures, and postures</vt:lpstr>
      <vt:lpstr> Body and time language</vt:lpstr>
      <vt:lpstr> Body and time language</vt:lpstr>
      <vt:lpstr> Body and time language</vt:lpstr>
      <vt:lpstr> Facial expression</vt:lpstr>
      <vt:lpstr> Eye contacts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Patrik Kajzar</cp:lastModifiedBy>
  <cp:revision>222</cp:revision>
  <dcterms:created xsi:type="dcterms:W3CDTF">2016-07-06T15:42:34Z</dcterms:created>
  <dcterms:modified xsi:type="dcterms:W3CDTF">2022-10-11T13:21:21Z</dcterms:modified>
</cp:coreProperties>
</file>