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519" r:id="rId2"/>
    <p:sldId id="256" r:id="rId3"/>
    <p:sldId id="442" r:id="rId4"/>
    <p:sldId id="506" r:id="rId5"/>
    <p:sldId id="500" r:id="rId6"/>
    <p:sldId id="507" r:id="rId7"/>
    <p:sldId id="508" r:id="rId8"/>
    <p:sldId id="501" r:id="rId9"/>
    <p:sldId id="502" r:id="rId10"/>
    <p:sldId id="509" r:id="rId11"/>
    <p:sldId id="503" r:id="rId12"/>
    <p:sldId id="510" r:id="rId13"/>
    <p:sldId id="512" r:id="rId14"/>
    <p:sldId id="513" r:id="rId15"/>
    <p:sldId id="514" r:id="rId16"/>
    <p:sldId id="515" r:id="rId17"/>
    <p:sldId id="504" r:id="rId18"/>
    <p:sldId id="516" r:id="rId19"/>
    <p:sldId id="517" r:id="rId20"/>
    <p:sldId id="518" r:id="rId21"/>
    <p:sldId id="480" r:id="rId22"/>
    <p:sldId id="293" r:id="rId23"/>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8" d="100"/>
          <a:sy n="78" d="100"/>
        </p:scale>
        <p:origin x="117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28.3.2018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42818466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134784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9352333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2533347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28009536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28098409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3524748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5497927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478150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3927137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15460530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801708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1217513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119894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1418685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1329887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1444149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2193669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smtClean="0">
                <a:ln w="0"/>
                <a:solidFill>
                  <a:schemeClr val="bg1"/>
                </a:solidFill>
                <a:effectLst>
                  <a:outerShdw blurRad="38100" dist="19050" dir="2700000" algn="tl" rotWithShape="0">
                    <a:schemeClr val="dk1">
                      <a:alpha val="40000"/>
                    </a:schemeClr>
                  </a:outerShdw>
                </a:effectLst>
              </a:rPr>
              <a:t>Prezentace předmětu:</a:t>
            </a:r>
          </a:p>
          <a:p>
            <a:pPr algn="ctr"/>
            <a:r>
              <a:rPr lang="cs-CZ" b="1" dirty="0" smtClean="0">
                <a:ln w="0"/>
                <a:solidFill>
                  <a:schemeClr val="bg1"/>
                </a:solidFill>
                <a:effectLst>
                  <a:outerShdw blurRad="38100" dist="19050" dir="2700000" algn="tl" rotWithShape="0">
                    <a:schemeClr val="dk1">
                      <a:alpha val="40000"/>
                    </a:schemeClr>
                  </a:outerShdw>
                </a:effectLst>
              </a:rPr>
              <a:t>Společenský a diplomatický protokol</a:t>
            </a: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smtClean="0">
                <a:ln w="0"/>
                <a:solidFill>
                  <a:schemeClr val="bg1"/>
                </a:solidFill>
                <a:effectLst>
                  <a:outerShdw blurRad="38100" dist="19050" dir="2700000" algn="tl" rotWithShape="0">
                    <a:schemeClr val="dk1">
                      <a:alpha val="40000"/>
                    </a:schemeClr>
                  </a:outerShdw>
                </a:effectLst>
              </a:rPr>
              <a:t>Vyučující:</a:t>
            </a:r>
          </a:p>
          <a:p>
            <a:pPr algn="ctr"/>
            <a:r>
              <a:rPr lang="cs-CZ" b="1" smtClean="0">
                <a:ln w="0"/>
                <a:solidFill>
                  <a:schemeClr val="bg1"/>
                </a:solidFill>
                <a:effectLst>
                  <a:outerShdw blurRad="38100" dist="19050" dir="2700000" algn="tl" rotWithShape="0">
                    <a:schemeClr val="dk1">
                      <a:alpha val="40000"/>
                    </a:schemeClr>
                  </a:outerShdw>
                </a:effectLst>
              </a:rPr>
              <a:t>Ing</a:t>
            </a:r>
            <a:r>
              <a:rPr lang="cs-CZ" b="1" dirty="0">
                <a:ln w="0"/>
                <a:solidFill>
                  <a:schemeClr val="bg1"/>
                </a:solidFill>
                <a:effectLst>
                  <a:outerShdw blurRad="38100" dist="19050" dir="2700000" algn="tl" rotWithShape="0">
                    <a:schemeClr val="dk1">
                      <a:alpha val="40000"/>
                    </a:schemeClr>
                  </a:outerShdw>
                </a:effectLst>
              </a:rPr>
              <a:t>. Patrik Kajzar, Ph.D.</a:t>
            </a:r>
            <a:endParaRPr lang="cs-CZ" b="1" dirty="0">
              <a:ln w="0"/>
              <a:solidFill>
                <a:schemeClr val="bg1"/>
              </a:solidFill>
              <a:effectLst>
                <a:outerShdw blurRad="38100" dist="19050" dir="2700000" algn="tl" rotWithShape="0">
                  <a:schemeClr val="dk1">
                    <a:alpha val="40000"/>
                  </a:schemeClr>
                </a:outerShdw>
              </a:effectLst>
            </a:endParaRP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Název</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prezentace</a:t>
            </a:r>
            <a:endParaRPr lang="cs-CZ" sz="4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xmlns="" val="3755197986"/>
                    </a:ext>
                  </a:extLst>
                </a:gridCol>
                <a:gridCol w="4213804">
                  <a:extLst>
                    <a:ext uri="{9D8B030D-6E8A-4147-A177-3AD203B41FA5}">
                      <a16:colId xmlns:a16="http://schemas.microsoft.com/office/drawing/2014/main" xmlns=""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xmlns=""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27763441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 na vernisáži</a:t>
            </a:r>
            <a:r>
              <a:rPr lang="cs-CZ" dirty="0"/>
              <a:t/>
            </a:r>
            <a:br>
              <a:rPr lang="cs-CZ" dirty="0"/>
            </a:br>
            <a:endParaRPr lang="cs-CZ" dirty="0"/>
          </a:p>
        </p:txBody>
      </p:sp>
      <p:sp>
        <p:nvSpPr>
          <p:cNvPr id="2" name="Obdélník 1"/>
          <p:cNvSpPr/>
          <p:nvPr/>
        </p:nvSpPr>
        <p:spPr>
          <a:xfrm>
            <a:off x="11540" y="1131590"/>
            <a:ext cx="8885584" cy="3370153"/>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Na </a:t>
            </a:r>
            <a:r>
              <a:rPr lang="cs-CZ" sz="2000" dirty="0">
                <a:latin typeface="Times New Roman" panose="02020603050405020304" pitchFamily="18" charset="0"/>
                <a:ea typeface="Calibri" panose="020F0502020204030204" pitchFamily="34" charset="0"/>
              </a:rPr>
              <a:t>základě pozvánky na vernisáž obyčejně můžeme přijít s partnerem/partnerkou či kolegou/kolegyní. Hosté po celou dobu vernisáže stojí a jejich oblečení bývá méně formální, vernisáže probíhají v jakoukoli denní dobu, jen zřídkakdy večer.</a:t>
            </a:r>
          </a:p>
          <a:p>
            <a:pPr marL="285750" indent="-285750" algn="just">
              <a:spcBef>
                <a:spcPts val="600"/>
              </a:spcBef>
              <a:spcAft>
                <a:spcPts val="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Je vhodné vystavujícímu umělci po prohlídce jeho děl blahopřát a obdarovat květinami, obzvláště pokud se jedná o našeho dobrého přítele</a:t>
            </a:r>
            <a:r>
              <a:rPr lang="cs-CZ" sz="2000" dirty="0" smtClean="0">
                <a:latin typeface="Times New Roman" panose="02020603050405020304" pitchFamily="18" charset="0"/>
                <a:ea typeface="Calibri" panose="020F0502020204030204" pitchFamily="34" charset="0"/>
              </a:rPr>
              <a:t>.</a:t>
            </a:r>
          </a:p>
          <a:p>
            <a:pPr marL="285750" indent="-285750" algn="just">
              <a:spcBef>
                <a:spcPts val="600"/>
              </a:spcBef>
              <a:spcAft>
                <a:spcPts val="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Vernisáži se velice podobá křest knihy, obvykle pohovoří nakladatel, potom literární vědec a na řadu přijde i autor samotného díla. Velmi často jsou přizvány celebrity, aby </a:t>
            </a:r>
            <a:r>
              <a:rPr lang="cs-CZ" sz="2000" dirty="0" err="1">
                <a:latin typeface="Times New Roman" panose="02020603050405020304" pitchFamily="18" charset="0"/>
                <a:ea typeface="Calibri" panose="020F0502020204030204" pitchFamily="34" charset="0"/>
              </a:rPr>
              <a:t>cédečko</a:t>
            </a:r>
            <a:r>
              <a:rPr lang="cs-CZ" sz="2000" dirty="0">
                <a:latin typeface="Times New Roman" panose="02020603050405020304" pitchFamily="18" charset="0"/>
                <a:ea typeface="Calibri" panose="020F0502020204030204" pitchFamily="34" charset="0"/>
              </a:rPr>
              <a:t> či knihu pokřtily sektem. Po proslovech nastává autogramiáda. Konec bývá zakončen přípitkem.</a:t>
            </a:r>
          </a:p>
          <a:p>
            <a:pPr algn="just">
              <a:spcBef>
                <a:spcPts val="600"/>
              </a:spcBef>
              <a:spcAft>
                <a:spcPts val="450"/>
              </a:spcAft>
            </a:pPr>
            <a:r>
              <a:rPr lang="cs-CZ" b="1" dirty="0">
                <a:latin typeface="Times New Roman" panose="02020603050405020304" pitchFamily="18" charset="0"/>
                <a:ea typeface="Calibri" panose="020F0502020204030204" pitchFamily="34" charset="0"/>
              </a:rPr>
              <a:t> </a:t>
            </a:r>
            <a:endParaRPr lang="cs-CZ"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650524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  na koncertě, plese, </a:t>
            </a:r>
            <a:r>
              <a:rPr lang="cs-CZ" dirty="0"/>
              <a:t>taneční </a:t>
            </a:r>
            <a:r>
              <a:rPr lang="cs-CZ" dirty="0" smtClean="0"/>
              <a:t>zábavě</a:t>
            </a:r>
            <a:r>
              <a:rPr lang="cs-CZ" dirty="0"/>
              <a:t/>
            </a:r>
            <a:br>
              <a:rPr lang="cs-CZ" dirty="0"/>
            </a:br>
            <a:endParaRPr lang="cs-CZ" dirty="0"/>
          </a:p>
        </p:txBody>
      </p:sp>
      <p:sp>
        <p:nvSpPr>
          <p:cNvPr id="2" name="Obdélník 1"/>
          <p:cNvSpPr/>
          <p:nvPr/>
        </p:nvSpPr>
        <p:spPr>
          <a:xfrm>
            <a:off x="11540" y="1131590"/>
            <a:ext cx="8885584" cy="3118803"/>
          </a:xfrm>
          <a:prstGeom prst="rect">
            <a:avLst/>
          </a:prstGeom>
        </p:spPr>
        <p:txBody>
          <a:bodyPr wrap="square">
            <a:spAutoFit/>
          </a:bodyPr>
          <a:lstStyle/>
          <a:p>
            <a:pPr marL="285750" indent="-285750" algn="just">
              <a:spcBef>
                <a:spcPts val="600"/>
              </a:spcBef>
              <a:spcAft>
                <a:spcPts val="45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Pro </a:t>
            </a:r>
            <a:r>
              <a:rPr lang="cs-CZ" sz="2000" dirty="0">
                <a:latin typeface="Times New Roman" panose="02020603050405020304" pitchFamily="18" charset="0"/>
                <a:ea typeface="Calibri" panose="020F0502020204030204" pitchFamily="34" charset="0"/>
              </a:rPr>
              <a:t>návštěvu koncertů platí obdobné obecné zásady jako pro divadlo. </a:t>
            </a:r>
            <a:endParaRPr lang="cs-CZ" sz="2000" dirty="0" smtClean="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Vyvarujeme </a:t>
            </a:r>
            <a:r>
              <a:rPr lang="cs-CZ" sz="2000" dirty="0">
                <a:latin typeface="Times New Roman" panose="02020603050405020304" pitchFamily="18" charset="0"/>
                <a:ea typeface="Calibri" panose="020F0502020204030204" pitchFamily="34" charset="0"/>
              </a:rPr>
              <a:t>se ovšem jakýchkoli projevů během produkce. </a:t>
            </a:r>
            <a:endParaRPr lang="cs-CZ" sz="2000" dirty="0" smtClean="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Jsme-li </a:t>
            </a:r>
            <a:r>
              <a:rPr lang="cs-CZ" sz="2000" dirty="0">
                <a:latin typeface="Times New Roman" panose="02020603050405020304" pitchFamily="18" charset="0"/>
                <a:ea typeface="Calibri" panose="020F0502020204030204" pitchFamily="34" charset="0"/>
              </a:rPr>
              <a:t>nachlazeni, kýcháme nebo kašleme, na koncert nechodíme. </a:t>
            </a:r>
            <a:endParaRPr lang="cs-CZ" sz="2000" dirty="0" smtClean="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Bereme-li </a:t>
            </a:r>
            <a:r>
              <a:rPr lang="cs-CZ" sz="2000" dirty="0">
                <a:latin typeface="Times New Roman" panose="02020603050405020304" pitchFamily="18" charset="0"/>
                <a:ea typeface="Calibri" panose="020F0502020204030204" pitchFamily="34" charset="0"/>
              </a:rPr>
              <a:t>s sebou děti, musíme mít jistotu, že jsou opravdu slušně vychované a disciplinované a dokáží sedět, často více než dvě hodiny, v klidu. </a:t>
            </a:r>
            <a:endParaRPr lang="cs-CZ" sz="2000" dirty="0" smtClean="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Na </a:t>
            </a:r>
            <a:r>
              <a:rPr lang="cs-CZ" sz="2000" dirty="0">
                <a:latin typeface="Times New Roman" panose="02020603050405020304" pitchFamily="18" charset="0"/>
                <a:ea typeface="Calibri" panose="020F0502020204030204" pitchFamily="34" charset="0"/>
              </a:rPr>
              <a:t>koncertě se tleská po provedení celého díla, ne po jednotlivých větách skladby. Při obzvlášť vydařených, strhujících koncertech jsou společensky tolerovány temperamentnější projevy uznání</a:t>
            </a:r>
            <a:r>
              <a:rPr lang="cs-CZ" sz="2000" dirty="0" smtClean="0">
                <a:latin typeface="Times New Roman" panose="02020603050405020304" pitchFamily="18" charset="0"/>
                <a:ea typeface="Calibri" panose="020F0502020204030204" pitchFamily="34" charset="0"/>
              </a:rPr>
              <a:t>, např</a:t>
            </a:r>
            <a:r>
              <a:rPr lang="cs-CZ" sz="2000" dirty="0">
                <a:latin typeface="Times New Roman" panose="02020603050405020304" pitchFamily="18" charset="0"/>
                <a:ea typeface="Calibri" panose="020F0502020204030204" pitchFamily="34" charset="0"/>
              </a:rPr>
              <a:t>. volání bravo, dupání.</a:t>
            </a:r>
            <a:endParaRPr lang="cs-CZ"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851183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  na koncertě, plese, </a:t>
            </a:r>
            <a:r>
              <a:rPr lang="cs-CZ" dirty="0"/>
              <a:t>taneční </a:t>
            </a:r>
            <a:r>
              <a:rPr lang="cs-CZ" dirty="0" smtClean="0"/>
              <a:t>zábavě</a:t>
            </a:r>
            <a:r>
              <a:rPr lang="cs-CZ" dirty="0"/>
              <a:t/>
            </a:r>
            <a:br>
              <a:rPr lang="cs-CZ" dirty="0"/>
            </a:br>
            <a:endParaRPr lang="cs-CZ" dirty="0"/>
          </a:p>
        </p:txBody>
      </p:sp>
      <p:sp>
        <p:nvSpPr>
          <p:cNvPr id="2" name="Obdélník 1"/>
          <p:cNvSpPr/>
          <p:nvPr/>
        </p:nvSpPr>
        <p:spPr>
          <a:xfrm>
            <a:off x="11540" y="1131590"/>
            <a:ext cx="8885584" cy="2528897"/>
          </a:xfrm>
          <a:prstGeom prst="rect">
            <a:avLst/>
          </a:prstGeom>
        </p:spPr>
        <p:txBody>
          <a:bodyPr wrap="square">
            <a:spAutoFit/>
          </a:bodyPr>
          <a:lstStyle/>
          <a:p>
            <a:pPr marL="285750" indent="-285750" algn="just">
              <a:spcBef>
                <a:spcPts val="600"/>
              </a:spcBef>
              <a:spcAft>
                <a:spcPts val="45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Na koncertě třeba filharmonie tleskáme až po skončení celého díla, ne po jednotlivých větách nebo částech. </a:t>
            </a:r>
            <a:endParaRPr lang="cs-CZ" sz="2000" dirty="0" smtClean="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Tímto </a:t>
            </a:r>
            <a:r>
              <a:rPr lang="cs-CZ" sz="2000" dirty="0">
                <a:latin typeface="Times New Roman" panose="02020603050405020304" pitchFamily="18" charset="0"/>
                <a:ea typeface="Calibri" panose="020F0502020204030204" pitchFamily="34" charset="0"/>
              </a:rPr>
              <a:t>bychom mohli rušit hudebníky ze soustředění. V programu máme jednotlivé věty pojmenovány, to podle rytmu a nálady skladby. </a:t>
            </a:r>
            <a:endParaRPr lang="cs-CZ" sz="2000" dirty="0" smtClean="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Spočítáme </a:t>
            </a:r>
            <a:r>
              <a:rPr lang="cs-CZ" sz="2000" dirty="0">
                <a:latin typeface="Times New Roman" panose="02020603050405020304" pitchFamily="18" charset="0"/>
                <a:ea typeface="Calibri" panose="020F0502020204030204" pitchFamily="34" charset="0"/>
              </a:rPr>
              <a:t>si, kolik jich je, a když jsou všechny, pustíme se do potlesku</a:t>
            </a:r>
            <a:r>
              <a:rPr lang="cs-CZ" sz="2000" dirty="0" smtClean="0">
                <a:latin typeface="Times New Roman" panose="02020603050405020304" pitchFamily="18" charset="0"/>
                <a:ea typeface="Calibri" panose="020F0502020204030204" pitchFamily="34" charset="0"/>
              </a:rPr>
              <a:t>. Některé </a:t>
            </a:r>
            <a:r>
              <a:rPr lang="cs-CZ" sz="2000" dirty="0">
                <a:latin typeface="Times New Roman" panose="02020603050405020304" pitchFamily="18" charset="0"/>
                <a:ea typeface="Calibri" panose="020F0502020204030204" pitchFamily="34" charset="0"/>
              </a:rPr>
              <a:t>národy tleskání vůbec neznají</a:t>
            </a:r>
            <a:r>
              <a:rPr lang="cs-CZ" sz="2000" dirty="0" smtClean="0">
                <a:latin typeface="Times New Roman" panose="02020603050405020304" pitchFamily="18" charset="0"/>
                <a:ea typeface="Calibri" panose="020F0502020204030204" pitchFamily="34" charset="0"/>
              </a:rPr>
              <a:t>. Hluchoněmí </a:t>
            </a:r>
            <a:r>
              <a:rPr lang="cs-CZ" sz="2000" dirty="0">
                <a:latin typeface="Times New Roman" panose="02020603050405020304" pitchFamily="18" charset="0"/>
                <a:ea typeface="Calibri" panose="020F0502020204030204" pitchFamily="34" charset="0"/>
              </a:rPr>
              <a:t>tleskají tím , že otáčejí dlaněmi obou rukou. Během děkovačky neodcházíme, je to nezdvořilé vůči těm kteří účinkovali</a:t>
            </a:r>
            <a:r>
              <a:rPr lang="cs-CZ" sz="2000" dirty="0" smtClean="0">
                <a:latin typeface="Times New Roman" panose="02020603050405020304" pitchFamily="18" charset="0"/>
                <a:ea typeface="Calibri" panose="020F0502020204030204" pitchFamily="34" charset="0"/>
              </a:rPr>
              <a:t>.</a:t>
            </a:r>
            <a:endParaRPr lang="cs-CZ"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652536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  na koncertě, plese, </a:t>
            </a:r>
            <a:r>
              <a:rPr lang="cs-CZ" dirty="0"/>
              <a:t>taneční </a:t>
            </a:r>
            <a:r>
              <a:rPr lang="cs-CZ" dirty="0" smtClean="0"/>
              <a:t>zábavě</a:t>
            </a:r>
            <a:endParaRPr lang="cs-CZ" dirty="0"/>
          </a:p>
        </p:txBody>
      </p:sp>
      <p:sp>
        <p:nvSpPr>
          <p:cNvPr id="2" name="Obdélník 1"/>
          <p:cNvSpPr/>
          <p:nvPr/>
        </p:nvSpPr>
        <p:spPr>
          <a:xfrm>
            <a:off x="11540" y="1131590"/>
            <a:ext cx="9132460" cy="3285515"/>
          </a:xfrm>
          <a:prstGeom prst="rect">
            <a:avLst/>
          </a:prstGeom>
        </p:spPr>
        <p:txBody>
          <a:bodyPr wrap="square">
            <a:spAutoFit/>
          </a:bodyPr>
          <a:lstStyle/>
          <a:p>
            <a:pPr marL="285750" indent="-285750" algn="just">
              <a:spcBef>
                <a:spcPts val="600"/>
              </a:spcBef>
              <a:spcAft>
                <a:spcPts val="45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Ples je zároveň společenskou událostí i nejvyšší formou taneční zábavy. Na ples tedy nejdeme, nemáme-li v úmyslu tančit; s tímto odhodláním tam může jít pouze gardedáma. (Ani ona by však neměla odmítnout, požádá-liji o tanec nejčastější tanečník její svěřenkyně</a:t>
            </a:r>
            <a:r>
              <a:rPr lang="cs-CZ" dirty="0" smtClean="0">
                <a:latin typeface="Times New Roman" panose="02020603050405020304" pitchFamily="18" charset="0"/>
                <a:ea typeface="Calibri" panose="020F0502020204030204" pitchFamily="34" charset="0"/>
              </a:rPr>
              <a:t>.)</a:t>
            </a:r>
            <a:endParaRPr lang="cs-CZ" dirty="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Na ples žena jde buď s větší společností nebo v doprovodu alespoň jedné další osoby; tedy nejčastěji s partnerem, dívka s gardedámou, méně obvyklé je, jdou-li dvě přítelkyně. </a:t>
            </a:r>
            <a:endParaRPr lang="cs-CZ" dirty="0" smtClean="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Sama </a:t>
            </a:r>
            <a:r>
              <a:rPr lang="cs-CZ" dirty="0">
                <a:latin typeface="Times New Roman" panose="02020603050405020304" pitchFamily="18" charset="0"/>
                <a:ea typeface="Calibri" panose="020F0502020204030204" pitchFamily="34" charset="0"/>
              </a:rPr>
              <a:t>se může na ples vydat dáma jedině v případě, je-li si jista, že se tam setká se známými, s kterými je předem domluvena</a:t>
            </a:r>
            <a:r>
              <a:rPr lang="cs-CZ" dirty="0" smtClean="0">
                <a:latin typeface="Times New Roman" panose="02020603050405020304" pitchFamily="18" charset="0"/>
                <a:ea typeface="Calibri" panose="020F0502020204030204" pitchFamily="34" charset="0"/>
              </a:rPr>
              <a:t>.</a:t>
            </a:r>
          </a:p>
          <a:p>
            <a:pPr marL="285750" indent="-285750" algn="just">
              <a:spcBef>
                <a:spcPts val="600"/>
              </a:spcBef>
              <a:spcAft>
                <a:spcPts val="45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Žena, která přišla na ples pouze s partnerem, by měla odmítnout nabídky jiných mužů k tanci. Stačí věta </a:t>
            </a:r>
            <a:r>
              <a:rPr lang="cs-CZ" dirty="0" smtClean="0">
                <a:latin typeface="Times New Roman" panose="02020603050405020304" pitchFamily="18" charset="0"/>
                <a:ea typeface="Calibri" panose="020F0502020204030204" pitchFamily="34" charset="0"/>
              </a:rPr>
              <a:t>-„</a:t>
            </a:r>
            <a:r>
              <a:rPr lang="cs-CZ" dirty="0">
                <a:latin typeface="Times New Roman" panose="02020603050405020304" pitchFamily="18" charset="0"/>
                <a:ea typeface="Calibri" panose="020F0502020204030204" pitchFamily="34" charset="0"/>
              </a:rPr>
              <a:t>Promiňte, jsem zadaná,“ Přijmout pozvání k tanci může tehdy, jestliže jde o muže, kterého oba dva znají.</a:t>
            </a:r>
          </a:p>
        </p:txBody>
      </p:sp>
    </p:spTree>
    <p:extLst>
      <p:ext uri="{BB962C8B-B14F-4D97-AF65-F5344CB8AC3E}">
        <p14:creationId xmlns:p14="http://schemas.microsoft.com/office/powerpoint/2010/main" val="19525330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  na koncertě, plese, </a:t>
            </a:r>
            <a:r>
              <a:rPr lang="cs-CZ" dirty="0"/>
              <a:t>taneční </a:t>
            </a:r>
            <a:r>
              <a:rPr lang="cs-CZ" dirty="0" smtClean="0"/>
              <a:t>zábavě</a:t>
            </a:r>
            <a:endParaRPr lang="cs-CZ" dirty="0"/>
          </a:p>
        </p:txBody>
      </p:sp>
      <p:sp>
        <p:nvSpPr>
          <p:cNvPr id="2" name="Obdélník 1"/>
          <p:cNvSpPr/>
          <p:nvPr/>
        </p:nvSpPr>
        <p:spPr>
          <a:xfrm>
            <a:off x="11540" y="1131590"/>
            <a:ext cx="8885584" cy="2080057"/>
          </a:xfrm>
          <a:prstGeom prst="rect">
            <a:avLst/>
          </a:prstGeom>
        </p:spPr>
        <p:txBody>
          <a:bodyPr wrap="square">
            <a:spAutoFit/>
          </a:bodyPr>
          <a:lstStyle/>
          <a:p>
            <a:pPr marL="285750" indent="-285750" algn="just">
              <a:spcBef>
                <a:spcPts val="600"/>
              </a:spcBef>
              <a:spcAft>
                <a:spcPts val="45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Na ples chodíme zásadně ve večerním. Pro pány je povinný přinejmenším tmavý oblek, Při reprezentativních plesech by měla mít dáma vždy velkou večerní toaletu, její partner by měl mít frak, přípustný je i smoking</a:t>
            </a:r>
            <a:r>
              <a:rPr lang="cs-CZ" sz="2000" dirty="0" smtClean="0">
                <a:latin typeface="Times New Roman" panose="02020603050405020304" pitchFamily="18" charset="0"/>
                <a:ea typeface="Calibri" panose="020F0502020204030204" pitchFamily="34" charset="0"/>
              </a:rPr>
              <a:t>.</a:t>
            </a:r>
            <a:endParaRPr lang="cs-CZ" sz="2000" dirty="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Jdeme-li ve skupině, pak je povinností pánů požádat o tanec všechny dámy z tohoto okruhu. Přirozeně, že své partnerce se věnujeme nejvíce a nevyznamenáváme svou přízní některou z dalších dam.</a:t>
            </a:r>
          </a:p>
        </p:txBody>
      </p:sp>
    </p:spTree>
    <p:extLst>
      <p:ext uri="{BB962C8B-B14F-4D97-AF65-F5344CB8AC3E}">
        <p14:creationId xmlns:p14="http://schemas.microsoft.com/office/powerpoint/2010/main" val="9333566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  na koncertě, plese, </a:t>
            </a:r>
            <a:r>
              <a:rPr lang="cs-CZ" dirty="0"/>
              <a:t>taneční </a:t>
            </a:r>
            <a:r>
              <a:rPr lang="cs-CZ" dirty="0" smtClean="0"/>
              <a:t>zábavě</a:t>
            </a:r>
            <a:endParaRPr lang="cs-CZ" dirty="0"/>
          </a:p>
        </p:txBody>
      </p:sp>
      <p:sp>
        <p:nvSpPr>
          <p:cNvPr id="2" name="Obdélník 1"/>
          <p:cNvSpPr/>
          <p:nvPr/>
        </p:nvSpPr>
        <p:spPr>
          <a:xfrm>
            <a:off x="11540" y="1131590"/>
            <a:ext cx="9132460" cy="3703578"/>
          </a:xfrm>
          <a:prstGeom prst="rect">
            <a:avLst/>
          </a:prstGeom>
        </p:spPr>
        <p:txBody>
          <a:bodyPr wrap="square">
            <a:spAutoFit/>
          </a:bodyPr>
          <a:lstStyle/>
          <a:p>
            <a:pPr marL="285750" indent="-285750" algn="just">
              <a:spcBef>
                <a:spcPts val="600"/>
              </a:spcBef>
              <a:spcAft>
                <a:spcPts val="45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Po skončení tance doprovodí tanečník partnerku na místo a za tanec poděkuje</a:t>
            </a:r>
            <a:r>
              <a:rPr lang="cs-CZ" dirty="0" smtClean="0">
                <a:latin typeface="Times New Roman" panose="02020603050405020304" pitchFamily="18" charset="0"/>
                <a:ea typeface="Calibri" panose="020F0502020204030204" pitchFamily="34" charset="0"/>
              </a:rPr>
              <a:t>.</a:t>
            </a:r>
          </a:p>
          <a:p>
            <a:pPr marL="285750" indent="-285750" algn="just">
              <a:spcBef>
                <a:spcPts val="600"/>
              </a:spcBef>
              <a:spcAft>
                <a:spcPts val="45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 </a:t>
            </a:r>
            <a:r>
              <a:rPr lang="cs-CZ" dirty="0">
                <a:latin typeface="Times New Roman" panose="02020603050405020304" pitchFamily="18" charset="0"/>
                <a:ea typeface="Calibri" panose="020F0502020204030204" pitchFamily="34" charset="0"/>
              </a:rPr>
              <a:t>Opustit partnerku na parketu je naprosto neomluvitelné, i kdybychom byli sebevíc zklamáni</a:t>
            </a:r>
            <a:r>
              <a:rPr lang="cs-CZ" dirty="0" smtClean="0">
                <a:latin typeface="Times New Roman" panose="02020603050405020304" pitchFamily="18" charset="0"/>
                <a:ea typeface="Calibri" panose="020F0502020204030204" pitchFamily="34" charset="0"/>
              </a:rPr>
              <a:t>.</a:t>
            </a:r>
          </a:p>
          <a:p>
            <a:pPr marL="285750" indent="-285750" algn="just">
              <a:spcBef>
                <a:spcPts val="600"/>
              </a:spcBef>
              <a:spcAft>
                <a:spcPts val="45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 </a:t>
            </a:r>
            <a:r>
              <a:rPr lang="cs-CZ" dirty="0">
                <a:latin typeface="Times New Roman" panose="02020603050405020304" pitchFamily="18" charset="0"/>
                <a:ea typeface="Calibri" panose="020F0502020204030204" pitchFamily="34" charset="0"/>
              </a:rPr>
              <a:t>Gentleman ovšem zklamání nedá nikdy najevo, a to ani mrknutím oka</a:t>
            </a:r>
            <a:r>
              <a:rPr lang="cs-CZ" dirty="0" smtClean="0">
                <a:latin typeface="Times New Roman" panose="02020603050405020304" pitchFamily="18" charset="0"/>
                <a:ea typeface="Calibri" panose="020F0502020204030204" pitchFamily="34" charset="0"/>
              </a:rPr>
              <a:t>.</a:t>
            </a:r>
          </a:p>
          <a:p>
            <a:pPr marL="285750" indent="-285750" algn="just">
              <a:spcBef>
                <a:spcPts val="600"/>
              </a:spcBef>
              <a:spcAft>
                <a:spcPts val="45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Na </a:t>
            </a:r>
            <a:r>
              <a:rPr lang="cs-CZ" dirty="0">
                <a:latin typeface="Times New Roman" panose="02020603050405020304" pitchFamily="18" charset="0"/>
                <a:ea typeface="Calibri" panose="020F0502020204030204" pitchFamily="34" charset="0"/>
              </a:rPr>
              <a:t>jiných tanečních zábavách než je ples (v kavárnách s tancem, vinárnách, odpoledních čajích, tanečních večírcích apod.) je povoleno méně obřadné chování. Můžete požádat o tanec cizí ženu, dovolíte se ovšem její společností.</a:t>
            </a:r>
            <a:endParaRPr lang="cs-CZ" dirty="0" smtClean="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b="1" dirty="0">
                <a:latin typeface="Times New Roman" panose="02020603050405020304" pitchFamily="18" charset="0"/>
                <a:ea typeface="Calibri" panose="020F0502020204030204" pitchFamily="34" charset="0"/>
              </a:rPr>
              <a:t>Plesy gala </a:t>
            </a:r>
            <a:r>
              <a:rPr lang="cs-CZ" dirty="0">
                <a:latin typeface="Times New Roman" panose="02020603050405020304" pitchFamily="18" charset="0"/>
                <a:ea typeface="Calibri" panose="020F0502020204030204" pitchFamily="34" charset="0"/>
              </a:rPr>
              <a:t>jsou nejvyšší formou společenské zábavy. Vstup pouze pozvaní hosté na základě pozvánky. Pánské oblečení smoking či frak. Dámy velká večerní toaleta či dlouhé šaty doplněné o rukavice. K tanci a poslechu hraje orchestr hrající všechny žánry společenského tance. Cílem je těchto gala večerů je navázat společenské styky, zábava a tanec. Plesy končí kolem druhé hodiny ranní.</a:t>
            </a:r>
          </a:p>
        </p:txBody>
      </p:sp>
    </p:spTree>
    <p:extLst>
      <p:ext uri="{BB962C8B-B14F-4D97-AF65-F5344CB8AC3E}">
        <p14:creationId xmlns:p14="http://schemas.microsoft.com/office/powerpoint/2010/main" val="14248830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  na koncertě, plese, </a:t>
            </a:r>
            <a:r>
              <a:rPr lang="cs-CZ" dirty="0"/>
              <a:t>taneční </a:t>
            </a:r>
            <a:r>
              <a:rPr lang="cs-CZ" dirty="0" smtClean="0"/>
              <a:t>zábavě</a:t>
            </a:r>
            <a:endParaRPr lang="cs-CZ" dirty="0"/>
          </a:p>
        </p:txBody>
      </p:sp>
      <p:sp>
        <p:nvSpPr>
          <p:cNvPr id="2" name="Obdélník 1"/>
          <p:cNvSpPr/>
          <p:nvPr/>
        </p:nvSpPr>
        <p:spPr>
          <a:xfrm>
            <a:off x="11540" y="1131590"/>
            <a:ext cx="9132460" cy="3452227"/>
          </a:xfrm>
          <a:prstGeom prst="rect">
            <a:avLst/>
          </a:prstGeom>
        </p:spPr>
        <p:txBody>
          <a:bodyPr wrap="square">
            <a:spAutoFit/>
          </a:bodyPr>
          <a:lstStyle/>
          <a:p>
            <a:pPr marL="285750" indent="-285750" algn="just">
              <a:spcBef>
                <a:spcPts val="600"/>
              </a:spcBef>
              <a:spcAft>
                <a:spcPts val="450"/>
              </a:spcAft>
              <a:buFont typeface="Wingdings" panose="05000000000000000000" pitchFamily="2" charset="2"/>
              <a:buChar char="q"/>
            </a:pPr>
            <a:r>
              <a:rPr lang="cs-CZ" sz="2000" b="1" dirty="0">
                <a:latin typeface="Times New Roman" panose="02020603050405020304" pitchFamily="18" charset="0"/>
                <a:ea typeface="Calibri" panose="020F0502020204030204" pitchFamily="34" charset="0"/>
              </a:rPr>
              <a:t>Taneční bary, vinárny </a:t>
            </a:r>
            <a:r>
              <a:rPr lang="cs-CZ" sz="2000" dirty="0">
                <a:latin typeface="Times New Roman" panose="02020603050405020304" pitchFamily="18" charset="0"/>
                <a:ea typeface="Calibri" panose="020F0502020204030204" pitchFamily="34" charset="0"/>
              </a:rPr>
              <a:t>k tanci hraje menší skupina hudebníků či reprodukovaná hudba. Cílem je dobře se pobavit a uvolnit. Oblečení volíme dle dané akce..</a:t>
            </a:r>
            <a:endParaRPr lang="cs-CZ" sz="2000" dirty="0" smtClean="0">
              <a:latin typeface="Times New Roman" panose="02020603050405020304" pitchFamily="18" charset="0"/>
              <a:ea typeface="Calibri" panose="020F0502020204030204" pitchFamily="34" charset="0"/>
            </a:endParaRPr>
          </a:p>
          <a:p>
            <a:pPr marL="285750" indent="-285750" algn="just">
              <a:spcBef>
                <a:spcPts val="600"/>
              </a:spcBef>
              <a:spcAft>
                <a:spcPts val="45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 </a:t>
            </a:r>
            <a:r>
              <a:rPr lang="cs-CZ" sz="2000" b="1" dirty="0">
                <a:latin typeface="Times New Roman" panose="02020603050405020304" pitchFamily="18" charset="0"/>
                <a:ea typeface="Calibri" panose="020F0502020204030204" pitchFamily="34" charset="0"/>
              </a:rPr>
              <a:t>Diskotéka </a:t>
            </a:r>
            <a:r>
              <a:rPr lang="cs-CZ" sz="2000" dirty="0">
                <a:latin typeface="Times New Roman" panose="02020603050405020304" pitchFamily="18" charset="0"/>
                <a:ea typeface="Calibri" panose="020F0502020204030204" pitchFamily="34" charset="0"/>
              </a:rPr>
              <a:t>je určitý druh taneční zábavy určený především pro mladší veřejnost. Podle svého vkusu si volte oblečení. Vše záleží také na druhu odehrávané hudby ( disko, </a:t>
            </a:r>
            <a:r>
              <a:rPr lang="cs-CZ" sz="2000" dirty="0" err="1">
                <a:latin typeface="Times New Roman" panose="02020603050405020304" pitchFamily="18" charset="0"/>
                <a:ea typeface="Calibri" panose="020F0502020204030204" pitchFamily="34" charset="0"/>
              </a:rPr>
              <a:t>dance</a:t>
            </a:r>
            <a:r>
              <a:rPr lang="cs-CZ" sz="2000" dirty="0">
                <a:latin typeface="Times New Roman" panose="02020603050405020304" pitchFamily="18" charset="0"/>
                <a:ea typeface="Calibri" panose="020F0502020204030204" pitchFamily="34" charset="0"/>
              </a:rPr>
              <a:t>, rap, techno, </a:t>
            </a:r>
            <a:r>
              <a:rPr lang="cs-CZ" sz="2000" dirty="0" err="1">
                <a:latin typeface="Times New Roman" panose="02020603050405020304" pitchFamily="18" charset="0"/>
                <a:ea typeface="Calibri" panose="020F0502020204030204" pitchFamily="34" charset="0"/>
              </a:rPr>
              <a:t>haus</a:t>
            </a:r>
            <a:r>
              <a:rPr lang="cs-CZ" sz="2000" dirty="0">
                <a:latin typeface="Times New Roman" panose="02020603050405020304" pitchFamily="18" charset="0"/>
                <a:ea typeface="Calibri" panose="020F0502020204030204" pitchFamily="34" charset="0"/>
              </a:rPr>
              <a:t>, </a:t>
            </a:r>
            <a:r>
              <a:rPr lang="cs-CZ" sz="2000" dirty="0" err="1">
                <a:latin typeface="Times New Roman" panose="02020603050405020304" pitchFamily="18" charset="0"/>
                <a:ea typeface="Calibri" panose="020F0502020204030204" pitchFamily="34" charset="0"/>
              </a:rPr>
              <a:t>oldies</a:t>
            </a:r>
            <a:r>
              <a:rPr lang="cs-CZ" sz="2000" dirty="0">
                <a:latin typeface="Times New Roman" panose="02020603050405020304" pitchFamily="18" charset="0"/>
                <a:ea typeface="Calibri" panose="020F0502020204030204" pitchFamily="34" charset="0"/>
              </a:rPr>
              <a:t>, rock). Tanec nemá předepsané kreace, všichni tančí dle vlastních pocitů</a:t>
            </a:r>
            <a:r>
              <a:rPr lang="cs-CZ" sz="2000" dirty="0" smtClean="0">
                <a:latin typeface="Times New Roman" panose="02020603050405020304" pitchFamily="18" charset="0"/>
                <a:ea typeface="Calibri" panose="020F0502020204030204" pitchFamily="34" charset="0"/>
              </a:rPr>
              <a:t>.</a:t>
            </a:r>
          </a:p>
          <a:p>
            <a:pPr marL="285750" indent="-285750" algn="just">
              <a:spcBef>
                <a:spcPts val="600"/>
              </a:spcBef>
              <a:spcAft>
                <a:spcPts val="450"/>
              </a:spcAft>
              <a:buFont typeface="Wingdings" panose="05000000000000000000" pitchFamily="2" charset="2"/>
              <a:buChar char="q"/>
            </a:pPr>
            <a:r>
              <a:rPr lang="cs-CZ" sz="2000" b="1" dirty="0">
                <a:latin typeface="Times New Roman" panose="02020603050405020304" pitchFamily="18" charset="0"/>
                <a:ea typeface="Calibri" panose="020F0502020204030204" pitchFamily="34" charset="0"/>
              </a:rPr>
              <a:t>Taneční zábavy lidového rázu </a:t>
            </a:r>
            <a:r>
              <a:rPr lang="cs-CZ" sz="2000" dirty="0">
                <a:latin typeface="Times New Roman" panose="02020603050405020304" pitchFamily="18" charset="0"/>
                <a:ea typeface="Calibri" panose="020F0502020204030204" pitchFamily="34" charset="0"/>
              </a:rPr>
              <a:t>jsou určeny pro širokou veřejnost za účelem tance, zábavy a bývá zde i tombola. Kapela hraje i směsi různých tanců. Je zde možnost i hrát na přání hostů. Zúčastnění přicházejí ve většině případů na uvedenou dobu zahájení, odcházejí v pozdních nočních hodinách.</a:t>
            </a:r>
          </a:p>
        </p:txBody>
      </p:sp>
    </p:spTree>
    <p:extLst>
      <p:ext uri="{BB962C8B-B14F-4D97-AF65-F5344CB8AC3E}">
        <p14:creationId xmlns:p14="http://schemas.microsoft.com/office/powerpoint/2010/main" val="7596560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na promocích</a:t>
            </a:r>
            <a:r>
              <a:rPr lang="cs-CZ" dirty="0"/>
              <a:t/>
            </a:r>
            <a:br>
              <a:rPr lang="cs-CZ" dirty="0"/>
            </a:br>
            <a:endParaRPr lang="cs-CZ" dirty="0"/>
          </a:p>
        </p:txBody>
      </p:sp>
      <p:sp>
        <p:nvSpPr>
          <p:cNvPr id="2" name="Obdélník 1"/>
          <p:cNvSpPr/>
          <p:nvPr/>
        </p:nvSpPr>
        <p:spPr>
          <a:xfrm>
            <a:off x="35935" y="987574"/>
            <a:ext cx="9132460" cy="3754874"/>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Z latinského </a:t>
            </a:r>
            <a:r>
              <a:rPr lang="cs-CZ" dirty="0" err="1">
                <a:latin typeface="Times New Roman" panose="02020603050405020304" pitchFamily="18" charset="0"/>
                <a:ea typeface="Calibri" panose="020F0502020204030204" pitchFamily="34" charset="0"/>
              </a:rPr>
              <a:t>promotio</a:t>
            </a:r>
            <a:r>
              <a:rPr lang="cs-CZ" dirty="0">
                <a:latin typeface="Times New Roman" panose="02020603050405020304" pitchFamily="18" charset="0"/>
                <a:ea typeface="Calibri" panose="020F0502020204030204" pitchFamily="34" charset="0"/>
              </a:rPr>
              <a:t>, od pro - </a:t>
            </a:r>
            <a:r>
              <a:rPr lang="cs-CZ" dirty="0" err="1">
                <a:latin typeface="Times New Roman" panose="02020603050405020304" pitchFamily="18" charset="0"/>
                <a:ea typeface="Calibri" panose="020F0502020204030204" pitchFamily="34" charset="0"/>
              </a:rPr>
              <a:t>moveo</a:t>
            </a:r>
            <a:r>
              <a:rPr lang="cs-CZ" dirty="0">
                <a:latin typeface="Times New Roman" panose="02020603050405020304" pitchFamily="18" charset="0"/>
                <a:ea typeface="Calibri" panose="020F0502020204030204" pitchFamily="34" charset="0"/>
              </a:rPr>
              <a:t>, postrčit, </a:t>
            </a:r>
            <a:r>
              <a:rPr lang="cs-CZ" dirty="0" smtClean="0">
                <a:latin typeface="Times New Roman" panose="02020603050405020304" pitchFamily="18" charset="0"/>
                <a:ea typeface="Calibri" panose="020F0502020204030204" pitchFamily="34" charset="0"/>
              </a:rPr>
              <a:t>podpořit.</a:t>
            </a:r>
          </a:p>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Patří </a:t>
            </a:r>
            <a:r>
              <a:rPr lang="cs-CZ" dirty="0">
                <a:latin typeface="Times New Roman" panose="02020603050405020304" pitchFamily="18" charset="0"/>
                <a:ea typeface="Calibri" panose="020F0502020204030204" pitchFamily="34" charset="0"/>
              </a:rPr>
              <a:t>mezi mimořádné rodinné události a společenské akce. Promoce je slavnostní předání diplomů a završuje univerzitní studium nebo další akademické či vědecké </a:t>
            </a:r>
            <a:r>
              <a:rPr lang="cs-CZ" dirty="0" smtClean="0">
                <a:latin typeface="Times New Roman" panose="02020603050405020304" pitchFamily="18" charset="0"/>
                <a:ea typeface="Calibri" panose="020F0502020204030204" pitchFamily="34" charset="0"/>
              </a:rPr>
              <a:t>tituly.</a:t>
            </a:r>
          </a:p>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Místo </a:t>
            </a:r>
            <a:r>
              <a:rPr lang="cs-CZ" dirty="0">
                <a:latin typeface="Times New Roman" panose="02020603050405020304" pitchFamily="18" charset="0"/>
                <a:ea typeface="Calibri" panose="020F0502020204030204" pitchFamily="34" charset="0"/>
              </a:rPr>
              <a:t>konají je v nejhonosnějších sálech univerzit, které mají historický význam </a:t>
            </a:r>
            <a:r>
              <a:rPr lang="cs-CZ" dirty="0" smtClean="0">
                <a:latin typeface="Times New Roman" panose="02020603050405020304" pitchFamily="18" charset="0"/>
                <a:ea typeface="Calibri" panose="020F0502020204030204" pitchFamily="34" charset="0"/>
              </a:rPr>
              <a:t>pro školu.</a:t>
            </a: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V sálech diváky tvoří příbuzní a známí, kteří vstupují do místnosti jako první. </a:t>
            </a:r>
            <a:endParaRPr lang="cs-CZ" dirty="0" smtClean="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Pro pány je vhodný tmavý oblek, světlá košile, kravata. Oblečení dam odpovídá obleku muže</a:t>
            </a:r>
            <a:r>
              <a:rPr lang="cs-CZ" dirty="0" smtClean="0">
                <a:latin typeface="Times New Roman" panose="02020603050405020304" pitchFamily="18" charset="0"/>
                <a:ea typeface="Calibri" panose="020F0502020204030204" pitchFamily="34" charset="0"/>
              </a:rPr>
              <a:t>.</a:t>
            </a:r>
            <a:endParaRPr lang="cs-CZ" dirty="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Akademičtí funkcionáři, rektor, protektoři, děkani, profesoři, pedagogové jsou oděni do taláru.</a:t>
            </a:r>
            <a:endParaRPr lang="cs-CZ" dirty="0" smtClean="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Akademičtí funkcionáři odchází v opačném pořadí než přicházeli (první odchází rektor, poslední absolventi</a:t>
            </a:r>
            <a:r>
              <a:rPr lang="cs-CZ" dirty="0" smtClean="0">
                <a:latin typeface="Times New Roman" panose="02020603050405020304" pitchFamily="18" charset="0"/>
                <a:ea typeface="Calibri" panose="020F0502020204030204" pitchFamily="34" charset="0"/>
              </a:rPr>
              <a:t>).</a:t>
            </a:r>
            <a:endParaRPr lang="cs-CZ" dirty="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Blahopřání rodiny a známých probíhá až po skončení ceremoniálu a mimo slavnostní aulu</a:t>
            </a:r>
            <a:r>
              <a:rPr lang="cs-CZ" dirty="0" smtClean="0">
                <a:latin typeface="Times New Roman" panose="02020603050405020304" pitchFamily="18" charset="0"/>
                <a:ea typeface="Calibri" panose="020F0502020204030204" pitchFamily="34" charset="0"/>
              </a:rPr>
              <a:t>.</a:t>
            </a:r>
            <a:endParaRPr lang="cs-CZ" dirty="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Vhodný dárek je květina. </a:t>
            </a:r>
            <a:r>
              <a:rPr lang="cs-CZ" dirty="0" smtClean="0">
                <a:latin typeface="Times New Roman" panose="02020603050405020304" pitchFamily="18" charset="0"/>
                <a:ea typeface="Calibri" panose="020F0502020204030204" pitchFamily="34" charset="0"/>
              </a:rPr>
              <a:t>Hodí </a:t>
            </a:r>
            <a:r>
              <a:rPr lang="cs-CZ" dirty="0">
                <a:latin typeface="Times New Roman" panose="02020603050405020304" pitchFamily="18" charset="0"/>
                <a:ea typeface="Calibri" panose="020F0502020204030204" pitchFamily="34" charset="0"/>
              </a:rPr>
              <a:t>se uspořádat slavnostní oběd. </a:t>
            </a:r>
            <a:endParaRPr lang="cs-CZ"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11277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na svatební hostině</a:t>
            </a:r>
            <a:r>
              <a:rPr lang="cs-CZ" dirty="0"/>
              <a:t/>
            </a:r>
            <a:br>
              <a:rPr lang="cs-CZ" dirty="0"/>
            </a:br>
            <a:endParaRPr lang="cs-CZ" dirty="0"/>
          </a:p>
        </p:txBody>
      </p:sp>
      <p:sp>
        <p:nvSpPr>
          <p:cNvPr id="2" name="Obdélník 1"/>
          <p:cNvSpPr/>
          <p:nvPr/>
        </p:nvSpPr>
        <p:spPr>
          <a:xfrm>
            <a:off x="35935" y="987574"/>
            <a:ext cx="9132460" cy="369332"/>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endParaRPr lang="cs-CZ" dirty="0">
              <a:effectLst/>
              <a:latin typeface="Times New Roman" panose="02020603050405020304" pitchFamily="18" charset="0"/>
              <a:ea typeface="Calibri" panose="020F0502020204030204" pitchFamily="34" charset="0"/>
            </a:endParaRPr>
          </a:p>
        </p:txBody>
      </p:sp>
      <p:sp>
        <p:nvSpPr>
          <p:cNvPr id="3" name="Obdélník 2"/>
          <p:cNvSpPr/>
          <p:nvPr/>
        </p:nvSpPr>
        <p:spPr>
          <a:xfrm>
            <a:off x="35935" y="915566"/>
            <a:ext cx="9108065" cy="3970318"/>
          </a:xfrm>
          <a:prstGeom prst="rect">
            <a:avLst/>
          </a:prstGeom>
        </p:spPr>
        <p:txBody>
          <a:bodyPr wrap="square">
            <a:spAutoFit/>
          </a:bodyPr>
          <a:lstStyle/>
          <a:p>
            <a:pPr marL="285750" indent="-285750" algn="just">
              <a:buFont typeface="Wingdings" panose="05000000000000000000" pitchFamily="2" charset="2"/>
              <a:buChar char="q"/>
            </a:pPr>
            <a:r>
              <a:rPr lang="cs-CZ" b="1" dirty="0"/>
              <a:t>Pozvánka na svatbu – </a:t>
            </a:r>
            <a:r>
              <a:rPr lang="cs-CZ" dirty="0"/>
              <a:t>Každý host by měl obdržet písemné pozvání na Vaši svatbu či svatební hostinu – za vhodný a elegantní způsob je považována klasická poštovní pozvánka, kde je buďto pouze samotná pozvánka na svatbu nebo je zde pozvánka na svatbu a k ní je ještě připojena kartička s pozvánkou ke svatebnímu stolu. Ke každému oznámení by měla pro lepší organizaci připojena poznámka a potvrzení o účasti, alespoň tak to hovoří svatební etiketa</a:t>
            </a:r>
            <a:r>
              <a:rPr lang="cs-CZ" dirty="0" smtClean="0"/>
              <a:t>.</a:t>
            </a:r>
          </a:p>
          <a:p>
            <a:pPr marL="285750" indent="-285750" algn="just">
              <a:buFont typeface="Wingdings" panose="05000000000000000000" pitchFamily="2" charset="2"/>
              <a:buChar char="q"/>
            </a:pPr>
            <a:r>
              <a:rPr lang="cs-CZ" dirty="0"/>
              <a:t>Podle pravidel etikety by měli sedět novomanželé v čele stolu (nevěsta po pravici ženicha) a z každé strany jednoho z novomanželů jeho tchýně a tchán (tzn., že vedle Vás nesedí Vaši rodiče, ale rodiče partnera). </a:t>
            </a:r>
            <a:endParaRPr lang="cs-CZ" dirty="0" smtClean="0"/>
          </a:p>
          <a:p>
            <a:pPr marL="285750" indent="-285750" algn="just">
              <a:buFont typeface="Wingdings" panose="05000000000000000000" pitchFamily="2" charset="2"/>
              <a:buChar char="q"/>
            </a:pPr>
            <a:r>
              <a:rPr lang="cs-CZ" dirty="0" smtClean="0"/>
              <a:t>Vedle </a:t>
            </a:r>
            <a:r>
              <a:rPr lang="cs-CZ" dirty="0"/>
              <a:t>rodičů pak sedí svědkové. Svědkyně po levé ruce nevěstina otce, svědek pak na opačné straně stolu. </a:t>
            </a:r>
            <a:endParaRPr lang="cs-CZ" dirty="0" smtClean="0"/>
          </a:p>
          <a:p>
            <a:pPr marL="285750" indent="-285750" algn="just">
              <a:buFont typeface="Wingdings" panose="05000000000000000000" pitchFamily="2" charset="2"/>
              <a:buChar char="q"/>
            </a:pPr>
            <a:r>
              <a:rPr lang="cs-CZ" dirty="0" smtClean="0"/>
              <a:t>Dále </a:t>
            </a:r>
            <a:r>
              <a:rPr lang="cs-CZ" dirty="0"/>
              <a:t>hosty posadíme podle jejich společenské důležitosti, kde platí zejména pravidlo, že společensky významnější jsou příbuzní, potom přátelé a současně také pravidlo střídání pohlaví. Hosté tedy sedí v pořadí žena - muž - žena - muž...</a:t>
            </a:r>
          </a:p>
        </p:txBody>
      </p:sp>
    </p:spTree>
    <p:extLst>
      <p:ext uri="{BB962C8B-B14F-4D97-AF65-F5344CB8AC3E}">
        <p14:creationId xmlns:p14="http://schemas.microsoft.com/office/powerpoint/2010/main" val="13646568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na svatební hostině</a:t>
            </a:r>
            <a:r>
              <a:rPr lang="cs-CZ" dirty="0"/>
              <a:t/>
            </a:r>
            <a:br>
              <a:rPr lang="cs-CZ" dirty="0"/>
            </a:br>
            <a:endParaRPr lang="cs-CZ" dirty="0"/>
          </a:p>
        </p:txBody>
      </p:sp>
      <p:sp>
        <p:nvSpPr>
          <p:cNvPr id="2" name="Obdélník 1"/>
          <p:cNvSpPr/>
          <p:nvPr/>
        </p:nvSpPr>
        <p:spPr>
          <a:xfrm>
            <a:off x="35935" y="987574"/>
            <a:ext cx="9132460" cy="369332"/>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endParaRPr lang="cs-CZ" dirty="0">
              <a:effectLst/>
              <a:latin typeface="Times New Roman" panose="02020603050405020304" pitchFamily="18" charset="0"/>
              <a:ea typeface="Calibri" panose="020F0502020204030204" pitchFamily="34" charset="0"/>
            </a:endParaRPr>
          </a:p>
        </p:txBody>
      </p:sp>
      <p:sp>
        <p:nvSpPr>
          <p:cNvPr id="3" name="Obdélník 2"/>
          <p:cNvSpPr/>
          <p:nvPr/>
        </p:nvSpPr>
        <p:spPr>
          <a:xfrm>
            <a:off x="35935" y="915566"/>
            <a:ext cx="9108065" cy="3970318"/>
          </a:xfrm>
          <a:prstGeom prst="rect">
            <a:avLst/>
          </a:prstGeom>
        </p:spPr>
        <p:txBody>
          <a:bodyPr wrap="square">
            <a:spAutoFit/>
          </a:bodyPr>
          <a:lstStyle/>
          <a:p>
            <a:pPr marL="285750" indent="-285750" algn="just">
              <a:buFont typeface="Wingdings" panose="05000000000000000000" pitchFamily="2" charset="2"/>
              <a:buChar char="q"/>
            </a:pPr>
            <a:r>
              <a:rPr lang="cs-CZ" b="1" dirty="0"/>
              <a:t>Uspořádání stolů do tvaru písmene </a:t>
            </a:r>
            <a:r>
              <a:rPr lang="cs-CZ" b="1" dirty="0" smtClean="0"/>
              <a:t>U</a:t>
            </a:r>
            <a:endParaRPr lang="cs-CZ" b="1" dirty="0"/>
          </a:p>
          <a:p>
            <a:pPr marL="285750" indent="-285750" algn="just">
              <a:buFont typeface="Wingdings" panose="05000000000000000000" pitchFamily="2" charset="2"/>
              <a:buChar char="ü"/>
            </a:pPr>
            <a:r>
              <a:rPr lang="cs-CZ" dirty="0"/>
              <a:t>Jedná se o nejčastější uspořádání stolů na svatbě. U tohoto uspořádání sedí novomanželé uprostřed (ona po pravici). </a:t>
            </a:r>
            <a:endParaRPr lang="cs-CZ" dirty="0" smtClean="0"/>
          </a:p>
          <a:p>
            <a:pPr marL="285750" indent="-285750" algn="just">
              <a:buFont typeface="Wingdings" panose="05000000000000000000" pitchFamily="2" charset="2"/>
              <a:buChar char="ü"/>
            </a:pPr>
            <a:r>
              <a:rPr lang="cs-CZ" dirty="0" smtClean="0"/>
              <a:t>Po </a:t>
            </a:r>
            <a:r>
              <a:rPr lang="cs-CZ" dirty="0"/>
              <a:t>levici ženicha sedí jeho tchýně, po pravici nevěsty sedí její tchán. Matka ženicha a otec nevěsty sedí vedle svých životních partnerů, naproti novomanželů sedí svědkové se svými partnerkami, či partnery (je-li svědkem žena, sedí proti ženichovi, muž proti nevěstě</a:t>
            </a:r>
            <a:r>
              <a:rPr lang="cs-CZ" dirty="0" smtClean="0"/>
              <a:t>).</a:t>
            </a:r>
          </a:p>
          <a:p>
            <a:pPr marL="285750" indent="-285750" algn="just">
              <a:buFont typeface="Wingdings" panose="05000000000000000000" pitchFamily="2" charset="2"/>
              <a:buChar char="ü"/>
            </a:pPr>
            <a:r>
              <a:rPr lang="cs-CZ" dirty="0" smtClean="0"/>
              <a:t> </a:t>
            </a:r>
            <a:r>
              <a:rPr lang="cs-CZ" dirty="0"/>
              <a:t>V dalším sledu sedí zpravidla prarodiče a ostatní hosté podle společenské významnosti. Neopomeňte fakt, že společensky významnější hosté sedí zády ke stěně s výhledem do </a:t>
            </a:r>
            <a:r>
              <a:rPr lang="cs-CZ" dirty="0" smtClean="0"/>
              <a:t>prostor.</a:t>
            </a:r>
          </a:p>
          <a:p>
            <a:pPr marL="285750" indent="-285750" algn="just">
              <a:buFont typeface="Wingdings" panose="05000000000000000000" pitchFamily="2" charset="2"/>
              <a:buChar char="q"/>
            </a:pPr>
            <a:r>
              <a:rPr lang="cs-CZ" b="1" dirty="0"/>
              <a:t>Uspořádání stolů do tvaru písmene </a:t>
            </a:r>
            <a:r>
              <a:rPr lang="cs-CZ" b="1" dirty="0" smtClean="0"/>
              <a:t>I</a:t>
            </a:r>
            <a:endParaRPr lang="cs-CZ" dirty="0"/>
          </a:p>
          <a:p>
            <a:pPr marL="285750" indent="-285750" algn="just">
              <a:buFont typeface="Wingdings" panose="05000000000000000000" pitchFamily="2" charset="2"/>
              <a:buChar char="ü"/>
            </a:pPr>
            <a:r>
              <a:rPr lang="cs-CZ" dirty="0"/>
              <a:t>Nejčestnější místo u tohoto typu uspořádání je uprostřed dlouhé strany (zpravidla čelem ke vchodu) a odtud se postupně rozsazují hosté dle zásad uvedených výše</a:t>
            </a:r>
            <a:r>
              <a:rPr lang="cs-CZ" dirty="0" smtClean="0"/>
              <a:t>.</a:t>
            </a:r>
            <a:endParaRPr lang="cs-CZ" dirty="0"/>
          </a:p>
          <a:p>
            <a:pPr marL="285750" indent="-285750" algn="just">
              <a:buFont typeface="Wingdings" panose="05000000000000000000" pitchFamily="2" charset="2"/>
              <a:buChar char="ü"/>
            </a:pPr>
            <a:endParaRPr lang="cs-CZ" dirty="0"/>
          </a:p>
          <a:p>
            <a:pPr marL="285750" indent="-285750" algn="just">
              <a:buFont typeface="Wingdings" panose="05000000000000000000" pitchFamily="2" charset="2"/>
              <a:buChar char="ü"/>
            </a:pPr>
            <a:endParaRPr lang="cs-CZ" dirty="0"/>
          </a:p>
        </p:txBody>
      </p:sp>
    </p:spTree>
    <p:extLst>
      <p:ext uri="{BB962C8B-B14F-4D97-AF65-F5344CB8AC3E}">
        <p14:creationId xmlns:p14="http://schemas.microsoft.com/office/powerpoint/2010/main" val="2652908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4000" b="1" dirty="0">
                <a:solidFill>
                  <a:schemeClr val="bg1"/>
                </a:solidFill>
                <a:latin typeface="Times New Roman" panose="02020603050405020304" pitchFamily="18" charset="0"/>
                <a:cs typeface="Times New Roman" panose="02020603050405020304" pitchFamily="18" charset="0"/>
              </a:rPr>
              <a:t>6</a:t>
            </a:r>
            <a:r>
              <a:rPr lang="pl-PL" sz="4000" b="1" smtClean="0">
                <a:solidFill>
                  <a:schemeClr val="bg1"/>
                </a:solidFill>
                <a:latin typeface="Times New Roman" panose="02020603050405020304" pitchFamily="18" charset="0"/>
                <a:cs typeface="Times New Roman" panose="02020603050405020304" pitchFamily="18" charset="0"/>
              </a:rPr>
              <a:t>. </a:t>
            </a:r>
            <a:r>
              <a:rPr lang="pl-PL" sz="4000" b="1" dirty="0" smtClean="0">
                <a:solidFill>
                  <a:schemeClr val="bg1"/>
                </a:solidFill>
                <a:latin typeface="Times New Roman" panose="02020603050405020304" pitchFamily="18" charset="0"/>
                <a:cs typeface="Times New Roman" panose="02020603050405020304" pitchFamily="18" charset="0"/>
              </a:rPr>
              <a:t>Etika společenských akcí</a:t>
            </a:r>
            <a:r>
              <a:rPr lang="pl-PL" sz="4000" b="1" dirty="0">
                <a:solidFill>
                  <a:schemeClr val="bg1"/>
                </a:solidFill>
                <a:latin typeface="Times New Roman" panose="02020603050405020304" pitchFamily="18" charset="0"/>
                <a:cs typeface="Times New Roman" panose="02020603050405020304" pitchFamily="18" charset="0"/>
              </a:rPr>
              <a:t/>
            </a:r>
            <a:br>
              <a:rPr lang="pl-PL"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b="1" dirty="0" smtClean="0">
                <a:solidFill>
                  <a:srgbClr val="307871"/>
                </a:solidFill>
                <a:latin typeface="Times New Roman" panose="02020603050405020304" pitchFamily="18" charset="0"/>
                <a:cs typeface="Times New Roman" panose="02020603050405020304" pitchFamily="18" charset="0"/>
              </a:rPr>
              <a:t>Ing. Patrik Kajzar, Ph.D.</a:t>
            </a:r>
          </a:p>
          <a:p>
            <a:pPr algn="r"/>
            <a:r>
              <a:rPr lang="cs-CZ" altLang="cs-CZ" sz="1800" dirty="0" smtClean="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a:solidFill>
                  <a:srgbClr val="307871"/>
                </a:solidFill>
                <a:latin typeface="Times New Roman" panose="02020603050405020304" pitchFamily="18" charset="0"/>
                <a:cs typeface="Times New Roman" panose="02020603050405020304" pitchFamily="18" charset="0"/>
              </a:rPr>
              <a:t>Společenský a diplomatický </a:t>
            </a:r>
            <a:r>
              <a:rPr lang="cs-CZ" altLang="cs-CZ" sz="1800" b="1" dirty="0" smtClean="0">
                <a:solidFill>
                  <a:srgbClr val="307871"/>
                </a:solidFill>
                <a:latin typeface="Times New Roman" panose="02020603050405020304" pitchFamily="18" charset="0"/>
                <a:cs typeface="Times New Roman" panose="02020603050405020304" pitchFamily="18" charset="0"/>
              </a:rPr>
              <a:t>protokol</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a:t>
            </a:r>
            <a:r>
              <a:rPr lang="pl-PL" dirty="0" smtClean="0">
                <a:solidFill>
                  <a:schemeClr val="bg1"/>
                </a:solidFill>
              </a:rPr>
              <a:t>přednáška </a:t>
            </a:r>
            <a:r>
              <a:rPr lang="pl-PL" dirty="0">
                <a:solidFill>
                  <a:schemeClr val="bg1"/>
                </a:solidFill>
              </a:rPr>
              <a:t>byla vytvořena pro projekt„</a:t>
            </a:r>
            <a:r>
              <a:rPr lang="cs-CZ" dirty="0" smtClean="0">
                <a:solidFill>
                  <a:schemeClr val="bg1"/>
                </a:solidFill>
              </a:rPr>
              <a:t>Rozvoj vzdělávání na Slezské univerzitě v Opavě“ </a:t>
            </a:r>
            <a:r>
              <a:rPr lang="cs-CZ" dirty="0"/>
              <a:t>Opavě</a:t>
            </a:r>
          </a:p>
        </p:txBody>
      </p:sp>
      <p:pic>
        <p:nvPicPr>
          <p:cNvPr id="10" name="Obrázek 9"/>
          <p:cNvPicPr>
            <a:picLocks noChangeAspect="1"/>
          </p:cNvPicPr>
          <p:nvPr/>
        </p:nvPicPr>
        <p:blipFill>
          <a:blip r:embed="rId4"/>
          <a:stretch>
            <a:fillRect/>
          </a:stretch>
        </p:blipFill>
        <p:spPr>
          <a:xfrm>
            <a:off x="486841" y="1779662"/>
            <a:ext cx="5162922" cy="2269990"/>
          </a:xfrm>
          <a:prstGeom prst="rect">
            <a:avLst/>
          </a:prstGeom>
        </p:spPr>
      </p:pic>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a:t>
            </a:r>
            <a:r>
              <a:rPr lang="cs-CZ" dirty="0"/>
              <a:t>–  </a:t>
            </a:r>
            <a:r>
              <a:rPr lang="cs-CZ" dirty="0" smtClean="0"/>
              <a:t>na svatební hostině</a:t>
            </a:r>
            <a:r>
              <a:rPr lang="cs-CZ" dirty="0"/>
              <a:t/>
            </a:r>
            <a:br>
              <a:rPr lang="cs-CZ" dirty="0"/>
            </a:br>
            <a:endParaRPr lang="cs-CZ" dirty="0"/>
          </a:p>
        </p:txBody>
      </p:sp>
      <p:sp>
        <p:nvSpPr>
          <p:cNvPr id="2" name="Obdélník 1"/>
          <p:cNvSpPr/>
          <p:nvPr/>
        </p:nvSpPr>
        <p:spPr>
          <a:xfrm>
            <a:off x="35935" y="987574"/>
            <a:ext cx="9132460" cy="369332"/>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endParaRPr lang="cs-CZ" dirty="0">
              <a:effectLst/>
              <a:latin typeface="Times New Roman" panose="02020603050405020304" pitchFamily="18" charset="0"/>
              <a:ea typeface="Calibri" panose="020F0502020204030204" pitchFamily="34" charset="0"/>
            </a:endParaRPr>
          </a:p>
        </p:txBody>
      </p:sp>
      <p:sp>
        <p:nvSpPr>
          <p:cNvPr id="3" name="Obdélník 2"/>
          <p:cNvSpPr/>
          <p:nvPr/>
        </p:nvSpPr>
        <p:spPr>
          <a:xfrm>
            <a:off x="35935" y="915566"/>
            <a:ext cx="9108065" cy="1877437"/>
          </a:xfrm>
          <a:prstGeom prst="rect">
            <a:avLst/>
          </a:prstGeom>
        </p:spPr>
        <p:txBody>
          <a:bodyPr wrap="square">
            <a:spAutoFit/>
          </a:bodyPr>
          <a:lstStyle/>
          <a:p>
            <a:pPr marL="285750" indent="-285750" algn="just">
              <a:buFont typeface="Wingdings" panose="05000000000000000000" pitchFamily="2" charset="2"/>
              <a:buChar char="q"/>
            </a:pPr>
            <a:r>
              <a:rPr lang="cs-CZ" sz="2000" b="1" dirty="0" smtClean="0"/>
              <a:t>Uspořádání </a:t>
            </a:r>
            <a:r>
              <a:rPr lang="cs-CZ" sz="2000" b="1" dirty="0"/>
              <a:t>stolů do tvaru písmene </a:t>
            </a:r>
            <a:r>
              <a:rPr lang="cs-CZ" sz="2000" b="1" dirty="0" smtClean="0"/>
              <a:t>T</a:t>
            </a:r>
            <a:endParaRPr lang="cs-CZ" sz="2000" dirty="0"/>
          </a:p>
          <a:p>
            <a:pPr marL="285750" indent="-285750" algn="just">
              <a:buFont typeface="Wingdings" panose="05000000000000000000" pitchFamily="2" charset="2"/>
              <a:buChar char="ü"/>
            </a:pPr>
            <a:r>
              <a:rPr lang="cs-CZ" sz="2000" dirty="0"/>
              <a:t>Nejčestnější místo je na spojnici obou ramének, tedy uprostřed krátké strany, která by v optimálním případě měla být naproti vchodu, rozsazení hostů je opět dle výše uvedených zásad.</a:t>
            </a:r>
          </a:p>
          <a:p>
            <a:pPr marL="285750" indent="-285750" algn="just">
              <a:buFont typeface="Wingdings" panose="05000000000000000000" pitchFamily="2" charset="2"/>
              <a:buChar char="ü"/>
            </a:pPr>
            <a:endParaRPr lang="cs-CZ" dirty="0"/>
          </a:p>
          <a:p>
            <a:pPr marL="285750" indent="-285750" algn="just">
              <a:buFont typeface="Wingdings" panose="05000000000000000000" pitchFamily="2" charset="2"/>
              <a:buChar char="ü"/>
            </a:pPr>
            <a:endParaRPr lang="cs-CZ" dirty="0"/>
          </a:p>
        </p:txBody>
      </p:sp>
    </p:spTree>
    <p:extLst>
      <p:ext uri="{BB962C8B-B14F-4D97-AF65-F5344CB8AC3E}">
        <p14:creationId xmlns:p14="http://schemas.microsoft.com/office/powerpoint/2010/main" val="22760577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smtClean="0"/>
              <a:t>Výběr z použité literatury:</a:t>
            </a:r>
            <a:r>
              <a:rPr lang="cs-CZ" dirty="0"/>
              <a:t/>
            </a:r>
            <a:br>
              <a:rPr lang="cs-CZ" dirty="0"/>
            </a:br>
            <a:endParaRPr lang="cs-CZ" dirty="0"/>
          </a:p>
        </p:txBody>
      </p:sp>
      <p:sp>
        <p:nvSpPr>
          <p:cNvPr id="3" name="Obdélník 2"/>
          <p:cNvSpPr/>
          <p:nvPr/>
        </p:nvSpPr>
        <p:spPr>
          <a:xfrm>
            <a:off x="0" y="915566"/>
            <a:ext cx="9144000" cy="3139321"/>
          </a:xfrm>
          <a:prstGeom prst="rect">
            <a:avLst/>
          </a:prstGeom>
        </p:spPr>
        <p:txBody>
          <a:bodyPr wrap="square">
            <a:spAutoFit/>
          </a:bodyPr>
          <a:lstStyle/>
          <a:p>
            <a:pPr marL="285750" indent="-285750" algn="just">
              <a:buFont typeface="Wingdings" panose="05000000000000000000" pitchFamily="2" charset="2"/>
              <a:buChar char="q"/>
            </a:pPr>
            <a:r>
              <a:rPr lang="cs-CZ" sz="2200" dirty="0" smtClean="0"/>
              <a:t>MATHÉ</a:t>
            </a:r>
            <a:r>
              <a:rPr lang="cs-CZ" sz="2200" dirty="0"/>
              <a:t>, I. a L. ŠPAČEK, 2005. Etiketa. Praha: BB art. ISBN 80-7341-564-X.</a:t>
            </a:r>
          </a:p>
          <a:p>
            <a:pPr marL="285750" indent="-285750" algn="just">
              <a:buFont typeface="Wingdings" panose="05000000000000000000" pitchFamily="2" charset="2"/>
              <a:buChar char="q"/>
            </a:pPr>
            <a:r>
              <a:rPr lang="cs-CZ" sz="2200" dirty="0"/>
              <a:t>NĚMČANSKÝ, M., 2011. Společenský, diplomatický a obchodní protokol. SU OPF Karviná, ISBN 978-80-7248-636-6.</a:t>
            </a:r>
          </a:p>
          <a:p>
            <a:pPr marL="285750" indent="-285750" algn="just">
              <a:buFont typeface="Wingdings" panose="05000000000000000000" pitchFamily="2" charset="2"/>
              <a:buChar char="q"/>
            </a:pPr>
            <a:r>
              <a:rPr lang="cs-CZ" sz="2200" dirty="0"/>
              <a:t>SMEJKAL, V. a H. S. BACHRACHOVÁ, 2011. Velký lexikon společenského chování. 2. rozšířené vyd. Praha: </a:t>
            </a:r>
            <a:r>
              <a:rPr lang="cs-CZ" sz="2200" dirty="0" err="1"/>
              <a:t>Grada</a:t>
            </a:r>
            <a:r>
              <a:rPr lang="cs-CZ" sz="2200" dirty="0"/>
              <a:t> </a:t>
            </a:r>
            <a:r>
              <a:rPr lang="cs-CZ" sz="2200" dirty="0" err="1"/>
              <a:t>Publishing</a:t>
            </a:r>
            <a:r>
              <a:rPr lang="cs-CZ" sz="2200" dirty="0"/>
              <a:t>. ISBN 978-80-247-3650-1</a:t>
            </a:r>
            <a:r>
              <a:rPr lang="cs-CZ" sz="2200" dirty="0" smtClean="0"/>
              <a:t>.</a:t>
            </a:r>
          </a:p>
          <a:p>
            <a:pPr marL="285750" indent="-285750" algn="just">
              <a:buFont typeface="Wingdings" panose="05000000000000000000" pitchFamily="2" charset="2"/>
              <a:buChar char="q"/>
            </a:pPr>
            <a:r>
              <a:rPr lang="cs-CZ" sz="2200" dirty="0"/>
              <a:t>ŠPAČEK, L, 2008. Nová velká kniha etikety. Praha:	Mladá fronta. ISBN 978-80-204-1954-5</a:t>
            </a:r>
            <a:r>
              <a:rPr lang="cs-CZ" sz="2200" dirty="0" smtClean="0"/>
              <a:t>.</a:t>
            </a:r>
            <a:endParaRPr lang="cs-CZ" sz="2200" dirty="0"/>
          </a:p>
        </p:txBody>
      </p:sp>
    </p:spTree>
    <p:extLst>
      <p:ext uri="{BB962C8B-B14F-4D97-AF65-F5344CB8AC3E}">
        <p14:creationId xmlns:p14="http://schemas.microsoft.com/office/powerpoint/2010/main" val="19065524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pic>
        <p:nvPicPr>
          <p:cNvPr id="2" name="Obrázek 1"/>
          <p:cNvPicPr>
            <a:picLocks noChangeAspect="1"/>
          </p:cNvPicPr>
          <p:nvPr/>
        </p:nvPicPr>
        <p:blipFill rotWithShape="1">
          <a:blip r:embed="rId3"/>
          <a:srcRect t="44093" b="34910"/>
          <a:stretch/>
        </p:blipFill>
        <p:spPr>
          <a:xfrm>
            <a:off x="4499992" y="2339451"/>
            <a:ext cx="4572638" cy="720081"/>
          </a:xfrm>
          <a:prstGeom prst="rect">
            <a:avLst/>
          </a:prstGeom>
        </p:spPr>
      </p:pic>
      <p:pic>
        <p:nvPicPr>
          <p:cNvPr id="6" name="Obrázek 5"/>
          <p:cNvPicPr>
            <a:picLocks noChangeAspect="1"/>
          </p:cNvPicPr>
          <p:nvPr/>
        </p:nvPicPr>
        <p:blipFill>
          <a:blip r:embed="rId4"/>
          <a:stretch>
            <a:fillRect/>
          </a:stretch>
        </p:blipFill>
        <p:spPr>
          <a:xfrm>
            <a:off x="934072" y="1425316"/>
            <a:ext cx="3542083" cy="2548349"/>
          </a:xfrm>
          <a:prstGeom prst="rect">
            <a:avLst/>
          </a:prstGeom>
        </p:spPr>
      </p:pic>
    </p:spTree>
    <p:extLst>
      <p:ext uri="{BB962C8B-B14F-4D97-AF65-F5344CB8AC3E}">
        <p14:creationId xmlns:p14="http://schemas.microsoft.com/office/powerpoint/2010/main" val="2552446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Základní zásady společenského </a:t>
            </a:r>
            <a:r>
              <a:rPr lang="cs-CZ" dirty="0" smtClean="0"/>
              <a:t>chování</a:t>
            </a:r>
            <a:r>
              <a:rPr lang="cs-CZ" dirty="0"/>
              <a:t/>
            </a:r>
            <a:br>
              <a:rPr lang="cs-CZ" dirty="0"/>
            </a:br>
            <a:endParaRPr lang="cs-CZ" dirty="0"/>
          </a:p>
        </p:txBody>
      </p:sp>
      <p:sp>
        <p:nvSpPr>
          <p:cNvPr id="4" name="Obdélník 3"/>
          <p:cNvSpPr/>
          <p:nvPr/>
        </p:nvSpPr>
        <p:spPr>
          <a:xfrm>
            <a:off x="31988" y="1059582"/>
            <a:ext cx="8932500" cy="3734356"/>
          </a:xfrm>
          <a:prstGeom prst="rect">
            <a:avLst/>
          </a:prstGeom>
        </p:spPr>
        <p:txBody>
          <a:bodyPr wrap="square">
            <a:spAutoFit/>
          </a:bodyPr>
          <a:lstStyle/>
          <a:p>
            <a:pPr marL="342900" indent="-342900" algn="just">
              <a:spcBef>
                <a:spcPts val="600"/>
              </a:spcBef>
              <a:spcAft>
                <a:spcPts val="45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Za základní zásady společenského chování můžeme zařadit:</a:t>
            </a:r>
          </a:p>
          <a:p>
            <a:pPr marL="342900" indent="-342900" algn="just">
              <a:spcBef>
                <a:spcPts val="600"/>
              </a:spcBef>
              <a:spcAft>
                <a:spcPts val="450"/>
              </a:spcAft>
              <a:buFont typeface="Wingdings" panose="05000000000000000000" pitchFamily="2" charset="2"/>
              <a:buChar char="ü"/>
            </a:pPr>
            <a:r>
              <a:rPr lang="cs-CZ" sz="2000" b="1" dirty="0" smtClean="0">
                <a:latin typeface="Times New Roman" panose="02020603050405020304" pitchFamily="18" charset="0"/>
                <a:ea typeface="Calibri" panose="020F0502020204030204" pitchFamily="34" charset="0"/>
              </a:rPr>
              <a:t>Slušnost</a:t>
            </a:r>
            <a:r>
              <a:rPr lang="cs-CZ" sz="2000" b="1" dirty="0">
                <a:latin typeface="Times New Roman" panose="02020603050405020304" pitchFamily="18" charset="0"/>
                <a:ea typeface="Calibri" panose="020F0502020204030204" pitchFamily="34" charset="0"/>
              </a:rPr>
              <a:t>, </a:t>
            </a:r>
            <a:r>
              <a:rPr lang="cs-CZ" sz="2000" dirty="0">
                <a:latin typeface="Times New Roman" panose="02020603050405020304" pitchFamily="18" charset="0"/>
                <a:ea typeface="Calibri" panose="020F0502020204030204" pitchFamily="34" charset="0"/>
              </a:rPr>
              <a:t>je postoj člověka, jeho vnitřní ustrojení, je to kategorie etická. </a:t>
            </a:r>
            <a:endParaRPr lang="cs-CZ" sz="2000" dirty="0" smtClean="0">
              <a:latin typeface="Times New Roman" panose="02020603050405020304" pitchFamily="18" charset="0"/>
              <a:ea typeface="Calibri" panose="020F0502020204030204" pitchFamily="34" charset="0"/>
            </a:endParaRPr>
          </a:p>
          <a:p>
            <a:pPr marL="342900" indent="-342900" algn="just">
              <a:spcBef>
                <a:spcPts val="600"/>
              </a:spcBef>
              <a:spcAft>
                <a:spcPts val="450"/>
              </a:spcAft>
              <a:buFont typeface="Wingdings" panose="05000000000000000000" pitchFamily="2" charset="2"/>
              <a:buChar char="ü"/>
            </a:pPr>
            <a:r>
              <a:rPr lang="cs-CZ" sz="2000" b="1" dirty="0">
                <a:latin typeface="Times New Roman" panose="02020603050405020304" pitchFamily="18" charset="0"/>
                <a:ea typeface="Calibri" panose="020F0502020204030204" pitchFamily="34" charset="0"/>
              </a:rPr>
              <a:t>Zdvořilost je </a:t>
            </a:r>
            <a:r>
              <a:rPr lang="cs-CZ" sz="2000" dirty="0">
                <a:latin typeface="Times New Roman" panose="02020603050405020304" pitchFamily="18" charset="0"/>
                <a:ea typeface="Calibri" panose="020F0502020204030204" pitchFamily="34" charset="0"/>
              </a:rPr>
              <a:t>uvědomělým vnějším výrazem </a:t>
            </a:r>
            <a:r>
              <a:rPr lang="cs-CZ" sz="2000" dirty="0" smtClean="0">
                <a:latin typeface="Times New Roman" panose="02020603050405020304" pitchFamily="18" charset="0"/>
                <a:ea typeface="Calibri" panose="020F0502020204030204" pitchFamily="34" charset="0"/>
              </a:rPr>
              <a:t>slušnosti - Slušnost </a:t>
            </a:r>
            <a:r>
              <a:rPr lang="cs-CZ" sz="2000" dirty="0">
                <a:latin typeface="Times New Roman" panose="02020603050405020304" pitchFamily="18" charset="0"/>
                <a:ea typeface="Calibri" panose="020F0502020204030204" pitchFamily="34" charset="0"/>
              </a:rPr>
              <a:t>může být </a:t>
            </a:r>
            <a:r>
              <a:rPr lang="cs-CZ" sz="2000" dirty="0" smtClean="0">
                <a:latin typeface="Times New Roman" panose="02020603050405020304" pitchFamily="18" charset="0"/>
                <a:ea typeface="Calibri" panose="020F0502020204030204" pitchFamily="34" charset="0"/>
              </a:rPr>
              <a:t>člověku dána</a:t>
            </a:r>
            <a:r>
              <a:rPr lang="cs-CZ" sz="2000" dirty="0">
                <a:latin typeface="Times New Roman" panose="02020603050405020304" pitchFamily="18" charset="0"/>
                <a:ea typeface="Calibri" panose="020F0502020204030204" pitchFamily="34" charset="0"/>
              </a:rPr>
              <a:t>, zdvořilosti je nutné se naučit. Základem slušnosti je tedy úcta a </a:t>
            </a:r>
            <a:r>
              <a:rPr lang="cs-CZ" sz="2000" dirty="0" smtClean="0">
                <a:latin typeface="Times New Roman" panose="02020603050405020304" pitchFamily="18" charset="0"/>
                <a:ea typeface="Calibri" panose="020F0502020204030204" pitchFamily="34" charset="0"/>
              </a:rPr>
              <a:t>ohleduplnost k </a:t>
            </a:r>
            <a:r>
              <a:rPr lang="cs-CZ" sz="2000" dirty="0">
                <a:latin typeface="Times New Roman" panose="02020603050405020304" pitchFamily="18" charset="0"/>
                <a:ea typeface="Calibri" panose="020F0502020204030204" pitchFamily="34" charset="0"/>
              </a:rPr>
              <a:t>bližním; zahrnuje i úctu k sobě samému. </a:t>
            </a:r>
            <a:endParaRPr lang="cs-CZ" sz="2000" dirty="0" smtClean="0">
              <a:latin typeface="Times New Roman" panose="02020603050405020304" pitchFamily="18" charset="0"/>
              <a:ea typeface="Calibri" panose="020F0502020204030204" pitchFamily="34" charset="0"/>
            </a:endParaRPr>
          </a:p>
          <a:p>
            <a:pPr marL="342900" indent="-342900" algn="just">
              <a:spcBef>
                <a:spcPts val="600"/>
              </a:spcBef>
              <a:spcAft>
                <a:spcPts val="450"/>
              </a:spcAft>
              <a:buFont typeface="Wingdings" panose="05000000000000000000" pitchFamily="2" charset="2"/>
              <a:buChar char="ü"/>
            </a:pPr>
            <a:r>
              <a:rPr lang="cs-CZ" sz="2000" dirty="0" smtClean="0">
                <a:latin typeface="Times New Roman" panose="02020603050405020304" pitchFamily="18" charset="0"/>
                <a:ea typeface="Calibri" panose="020F0502020204030204" pitchFamily="34" charset="0"/>
              </a:rPr>
              <a:t>Slušnost </a:t>
            </a:r>
            <a:r>
              <a:rPr lang="cs-CZ" sz="2000" dirty="0">
                <a:latin typeface="Times New Roman" panose="02020603050405020304" pitchFamily="18" charset="0"/>
                <a:ea typeface="Calibri" panose="020F0502020204030204" pitchFamily="34" charset="0"/>
              </a:rPr>
              <a:t>život společnosti umožňuje, zdvořilost jej </a:t>
            </a:r>
            <a:r>
              <a:rPr lang="cs-CZ" sz="2000" dirty="0" smtClean="0">
                <a:latin typeface="Times New Roman" panose="02020603050405020304" pitchFamily="18" charset="0"/>
                <a:ea typeface="Calibri" panose="020F0502020204030204" pitchFamily="34" charset="0"/>
              </a:rPr>
              <a:t>usnadňuje.</a:t>
            </a:r>
          </a:p>
          <a:p>
            <a:pPr marL="342900" indent="-342900" algn="just">
              <a:spcBef>
                <a:spcPts val="600"/>
              </a:spcBef>
              <a:spcAft>
                <a:spcPts val="450"/>
              </a:spcAft>
              <a:buFont typeface="Wingdings" panose="05000000000000000000" pitchFamily="2" charset="2"/>
              <a:buChar char="ü"/>
            </a:pPr>
            <a:r>
              <a:rPr lang="cs-CZ" sz="2000" dirty="0">
                <a:latin typeface="Times New Roman" panose="02020603050405020304" pitchFamily="18" charset="0"/>
                <a:ea typeface="Calibri" panose="020F0502020204030204" pitchFamily="34" charset="0"/>
              </a:rPr>
              <a:t>Jemný </a:t>
            </a:r>
            <a:r>
              <a:rPr lang="cs-CZ" sz="2000" b="1" dirty="0">
                <a:latin typeface="Times New Roman" panose="02020603050405020304" pitchFamily="18" charset="0"/>
                <a:ea typeface="Calibri" panose="020F0502020204030204" pitchFamily="34" charset="0"/>
              </a:rPr>
              <a:t>taktní člověk </a:t>
            </a:r>
            <a:r>
              <a:rPr lang="cs-CZ" sz="2000" dirty="0">
                <a:latin typeface="Times New Roman" panose="02020603050405020304" pitchFamily="18" charset="0"/>
                <a:ea typeface="Calibri" panose="020F0502020204030204" pitchFamily="34" charset="0"/>
              </a:rPr>
              <a:t>vystupuje lidně a jistě, nikdy není nemile nápadný ani nebudí pohoršení. Mladí, neobratní lidé často přestřelí ve snaze ukázat, že ovládají situaci, tím, že chtějí svou neobratnost a nejistotou překonat smělostí a vychloubáním. </a:t>
            </a:r>
            <a:endParaRPr lang="cs-CZ" sz="2000" dirty="0" smtClean="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415992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Základní zásady společenského </a:t>
            </a:r>
            <a:r>
              <a:rPr lang="cs-CZ" dirty="0" smtClean="0"/>
              <a:t>chování</a:t>
            </a:r>
            <a:r>
              <a:rPr lang="cs-CZ" dirty="0"/>
              <a:t/>
            </a:r>
            <a:br>
              <a:rPr lang="cs-CZ" dirty="0"/>
            </a:br>
            <a:endParaRPr lang="cs-CZ" dirty="0"/>
          </a:p>
        </p:txBody>
      </p:sp>
      <p:sp>
        <p:nvSpPr>
          <p:cNvPr id="4" name="Obdélník 3"/>
          <p:cNvSpPr/>
          <p:nvPr/>
        </p:nvSpPr>
        <p:spPr>
          <a:xfrm>
            <a:off x="31988" y="1059582"/>
            <a:ext cx="8932500" cy="3734356"/>
          </a:xfrm>
          <a:prstGeom prst="rect">
            <a:avLst/>
          </a:prstGeom>
        </p:spPr>
        <p:txBody>
          <a:bodyPr wrap="square">
            <a:spAutoFit/>
          </a:bodyPr>
          <a:lstStyle/>
          <a:p>
            <a:pPr marL="342900" indent="-342900" algn="just">
              <a:spcBef>
                <a:spcPts val="600"/>
              </a:spcBef>
              <a:spcAft>
                <a:spcPts val="450"/>
              </a:spcAft>
              <a:buFont typeface="Wingdings" panose="05000000000000000000" pitchFamily="2" charset="2"/>
              <a:buChar char="q"/>
            </a:pPr>
            <a:r>
              <a:rPr lang="cs-CZ" sz="2000" b="1" dirty="0">
                <a:latin typeface="Times New Roman" panose="02020603050405020304" pitchFamily="18" charset="0"/>
                <a:ea typeface="Calibri" panose="020F0502020204030204" pitchFamily="34" charset="0"/>
              </a:rPr>
              <a:t>Do divadla, kina, koncertního sálu </a:t>
            </a:r>
            <a:r>
              <a:rPr lang="cs-CZ" sz="2000" dirty="0">
                <a:latin typeface="Times New Roman" panose="02020603050405020304" pitchFamily="18" charset="0"/>
                <a:ea typeface="Calibri" panose="020F0502020204030204" pitchFamily="34" charset="0"/>
              </a:rPr>
              <a:t>atd. chodíme kvůli uměleckému </a:t>
            </a:r>
            <a:r>
              <a:rPr lang="cs-CZ" sz="2000" dirty="0" smtClean="0">
                <a:latin typeface="Times New Roman" panose="02020603050405020304" pitchFamily="18" charset="0"/>
                <a:ea typeface="Calibri" panose="020F0502020204030204" pitchFamily="34" charset="0"/>
              </a:rPr>
              <a:t>zážitku.</a:t>
            </a:r>
            <a:endParaRPr lang="cs-CZ" sz="2000" dirty="0">
              <a:latin typeface="Times New Roman" panose="02020603050405020304" pitchFamily="18" charset="0"/>
              <a:ea typeface="Calibri" panose="020F0502020204030204" pitchFamily="34" charset="0"/>
            </a:endParaRPr>
          </a:p>
          <a:p>
            <a:pPr marL="342900" indent="-342900" algn="just">
              <a:spcBef>
                <a:spcPts val="600"/>
              </a:spcBef>
              <a:spcAft>
                <a:spcPts val="45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Zamyslíme-li se nad logikou společenských pravidel a kulturního chování v </a:t>
            </a:r>
            <a:r>
              <a:rPr lang="cs-CZ" sz="2000" dirty="0" smtClean="0">
                <a:latin typeface="Times New Roman" panose="02020603050405020304" pitchFamily="18" charset="0"/>
                <a:ea typeface="Calibri" panose="020F0502020204030204" pitchFamily="34" charset="0"/>
              </a:rPr>
              <a:t>těchto zařízeních</a:t>
            </a:r>
            <a:r>
              <a:rPr lang="cs-CZ" sz="2000" dirty="0">
                <a:latin typeface="Times New Roman" panose="02020603050405020304" pitchFamily="18" charset="0"/>
                <a:ea typeface="Calibri" panose="020F0502020204030204" pitchFamily="34" charset="0"/>
              </a:rPr>
              <a:t>, zjistíme, že jejich vnitřním smyslem je umožnit nám a zároveň i </a:t>
            </a:r>
            <a:r>
              <a:rPr lang="cs-CZ" sz="2000" dirty="0" smtClean="0">
                <a:latin typeface="Times New Roman" panose="02020603050405020304" pitchFamily="18" charset="0"/>
                <a:ea typeface="Calibri" panose="020F0502020204030204" pitchFamily="34" charset="0"/>
              </a:rPr>
              <a:t>ostatním návštěvníkům</a:t>
            </a:r>
            <a:r>
              <a:rPr lang="cs-CZ" sz="2000" dirty="0">
                <a:latin typeface="Times New Roman" panose="02020603050405020304" pitchFamily="18" charset="0"/>
                <a:ea typeface="Calibri" panose="020F0502020204030204" pitchFamily="34" charset="0"/>
              </a:rPr>
              <a:t>, co nejlépe tento zážitek vychutnat</a:t>
            </a:r>
            <a:r>
              <a:rPr lang="cs-CZ" sz="2000" dirty="0" smtClean="0">
                <a:latin typeface="Times New Roman" panose="02020603050405020304" pitchFamily="18" charset="0"/>
                <a:ea typeface="Calibri" panose="020F0502020204030204" pitchFamily="34" charset="0"/>
              </a:rPr>
              <a:t>.</a:t>
            </a:r>
          </a:p>
          <a:p>
            <a:pPr marL="342900" indent="-342900" algn="just">
              <a:spcBef>
                <a:spcPts val="600"/>
              </a:spcBef>
              <a:spcAft>
                <a:spcPts val="45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Chodíme vždycky včas. Nerušíme svým příchodem </a:t>
            </a:r>
            <a:r>
              <a:rPr lang="cs-CZ" sz="2000" dirty="0" smtClean="0">
                <a:latin typeface="Times New Roman" panose="02020603050405020304" pitchFamily="18" charset="0"/>
                <a:ea typeface="Calibri" panose="020F0502020204030204" pitchFamily="34" charset="0"/>
              </a:rPr>
              <a:t>ostatní.</a:t>
            </a:r>
          </a:p>
          <a:p>
            <a:pPr marL="342900" indent="-342900" algn="just">
              <a:spcBef>
                <a:spcPts val="600"/>
              </a:spcBef>
              <a:spcAft>
                <a:spcPts val="45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l požadavek společenského oblečení při návštěvě kulturního zařízení má </a:t>
            </a:r>
            <a:r>
              <a:rPr lang="cs-CZ" sz="2000" dirty="0" smtClean="0">
                <a:latin typeface="Times New Roman" panose="02020603050405020304" pitchFamily="18" charset="0"/>
                <a:ea typeface="Calibri" panose="020F0502020204030204" pitchFamily="34" charset="0"/>
              </a:rPr>
              <a:t>svou logiku</a:t>
            </a:r>
            <a:r>
              <a:rPr lang="cs-CZ" sz="2000" dirty="0">
                <a:latin typeface="Times New Roman" panose="02020603050405020304" pitchFamily="18" charset="0"/>
                <a:ea typeface="Calibri" panose="020F0502020204030204" pitchFamily="34" charset="0"/>
              </a:rPr>
              <a:t>. Vytrhuje nás totiž ze všedního obyčejného dne, uvádí nás do jiné nálady, </a:t>
            </a:r>
            <a:r>
              <a:rPr lang="cs-CZ" sz="2000" dirty="0" smtClean="0">
                <a:latin typeface="Times New Roman" panose="02020603050405020304" pitchFamily="18" charset="0"/>
                <a:ea typeface="Calibri" panose="020F0502020204030204" pitchFamily="34" charset="0"/>
              </a:rPr>
              <a:t>utváří atmosféru výjimečnosti.</a:t>
            </a:r>
          </a:p>
          <a:p>
            <a:pPr marL="342900" indent="-342900" algn="just">
              <a:spcBef>
                <a:spcPts val="600"/>
              </a:spcBef>
              <a:spcAft>
                <a:spcPts val="450"/>
              </a:spcAft>
              <a:buFont typeface="Wingdings" panose="05000000000000000000" pitchFamily="2" charset="2"/>
              <a:buChar char="q"/>
            </a:pPr>
            <a:r>
              <a:rPr lang="cs-CZ" sz="2000" dirty="0" smtClean="0">
                <a:latin typeface="Times New Roman" panose="02020603050405020304" pitchFamily="18" charset="0"/>
                <a:ea typeface="Calibri" panose="020F0502020204030204" pitchFamily="34" charset="0"/>
              </a:rPr>
              <a:t>V oblékání je důležité ctít </a:t>
            </a:r>
            <a:r>
              <a:rPr lang="cs-CZ" sz="2000" dirty="0">
                <a:latin typeface="Times New Roman" panose="02020603050405020304" pitchFamily="18" charset="0"/>
                <a:ea typeface="Calibri" panose="020F0502020204030204" pitchFamily="34" charset="0"/>
              </a:rPr>
              <a:t>svůj věk a společenské postavení, které v rozumné </a:t>
            </a:r>
            <a:r>
              <a:rPr lang="cs-CZ" sz="2000" dirty="0" smtClean="0">
                <a:latin typeface="Times New Roman" panose="02020603050405020304" pitchFamily="18" charset="0"/>
                <a:ea typeface="Calibri" panose="020F0502020204030204" pitchFamily="34" charset="0"/>
              </a:rPr>
              <a:t>míře přizpůsobíme </a:t>
            </a:r>
            <a:r>
              <a:rPr lang="cs-CZ" sz="2000" dirty="0">
                <a:latin typeface="Times New Roman" panose="02020603050405020304" pitchFamily="18" charset="0"/>
                <a:ea typeface="Calibri" panose="020F0502020204030204" pitchFamily="34" charset="0"/>
              </a:rPr>
              <a:t>konvencím daného prostředí.</a:t>
            </a:r>
            <a:endParaRPr lang="cs-CZ" sz="2000" dirty="0" smtClean="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48930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 v divadle</a:t>
            </a:r>
            <a:r>
              <a:rPr lang="cs-CZ" dirty="0"/>
              <a:t/>
            </a:r>
            <a:br>
              <a:rPr lang="cs-CZ" dirty="0"/>
            </a:br>
            <a:endParaRPr lang="cs-CZ" dirty="0"/>
          </a:p>
        </p:txBody>
      </p:sp>
      <p:sp>
        <p:nvSpPr>
          <p:cNvPr id="2" name="Obdélník 1"/>
          <p:cNvSpPr/>
          <p:nvPr/>
        </p:nvSpPr>
        <p:spPr>
          <a:xfrm>
            <a:off x="11540" y="1131590"/>
            <a:ext cx="9132460" cy="3447098"/>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V šatně pomáhá muž ženě, mladší staršímu. Protože jsme přišli včas, </a:t>
            </a:r>
            <a:r>
              <a:rPr lang="cs-CZ" dirty="0" smtClean="0">
                <a:latin typeface="Times New Roman" panose="02020603050405020304" pitchFamily="18" charset="0"/>
                <a:ea typeface="Calibri" panose="020F0502020204030204" pitchFamily="34" charset="0"/>
              </a:rPr>
              <a:t>nemusíme se </a:t>
            </a:r>
            <a:r>
              <a:rPr lang="cs-CZ" dirty="0">
                <a:latin typeface="Times New Roman" panose="02020603050405020304" pitchFamily="18" charset="0"/>
                <a:ea typeface="Calibri" panose="020F0502020204030204" pitchFamily="34" charset="0"/>
              </a:rPr>
              <a:t>cpát ve frontě, víme, že všechno zvládneme v klidu. </a:t>
            </a:r>
            <a:endParaRPr lang="cs-CZ" dirty="0" smtClean="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Do </a:t>
            </a:r>
            <a:r>
              <a:rPr lang="cs-CZ" dirty="0">
                <a:latin typeface="Times New Roman" panose="02020603050405020304" pitchFamily="18" charset="0"/>
                <a:ea typeface="Calibri" panose="020F0502020204030204" pitchFamily="34" charset="0"/>
              </a:rPr>
              <a:t>divadelního sálu vstupuje </a:t>
            </a:r>
            <a:r>
              <a:rPr lang="cs-CZ" dirty="0" smtClean="0">
                <a:latin typeface="Times New Roman" panose="02020603050405020304" pitchFamily="18" charset="0"/>
                <a:ea typeface="Calibri" panose="020F0502020204030204" pitchFamily="34" charset="0"/>
              </a:rPr>
              <a:t>vždy první </a:t>
            </a:r>
            <a:r>
              <a:rPr lang="cs-CZ" dirty="0">
                <a:latin typeface="Times New Roman" panose="02020603050405020304" pitchFamily="18" charset="0"/>
                <a:ea typeface="Calibri" panose="020F0502020204030204" pitchFamily="34" charset="0"/>
              </a:rPr>
              <a:t>muž, má i u sebe lístky, které předá uvaděčce</a:t>
            </a:r>
            <a:r>
              <a:rPr lang="cs-CZ" dirty="0" smtClean="0">
                <a:latin typeface="Times New Roman" panose="02020603050405020304" pitchFamily="18" charset="0"/>
                <a:ea typeface="Calibri" panose="020F0502020204030204" pitchFamily="34" charset="0"/>
              </a:rPr>
              <a:t>.</a:t>
            </a:r>
          </a:p>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 </a:t>
            </a:r>
            <a:r>
              <a:rPr lang="cs-CZ" dirty="0">
                <a:latin typeface="Times New Roman" panose="02020603050405020304" pitchFamily="18" charset="0"/>
                <a:ea typeface="Calibri" panose="020F0502020204030204" pitchFamily="34" charset="0"/>
              </a:rPr>
              <a:t>Na divadelním programu </a:t>
            </a:r>
            <a:r>
              <a:rPr lang="cs-CZ" dirty="0" smtClean="0">
                <a:latin typeface="Times New Roman" panose="02020603050405020304" pitchFamily="18" charset="0"/>
                <a:ea typeface="Calibri" panose="020F0502020204030204" pitchFamily="34" charset="0"/>
              </a:rPr>
              <a:t>nešetříme. Jsou </a:t>
            </a:r>
            <a:r>
              <a:rPr lang="cs-CZ" dirty="0">
                <a:latin typeface="Times New Roman" panose="02020603050405020304" pitchFamily="18" charset="0"/>
                <a:ea typeface="Calibri" panose="020F0502020204030204" pitchFamily="34" charset="0"/>
              </a:rPr>
              <a:t>v něm vždy uvedeny informace, které nás orientují a rozšiřují náš kulturní </a:t>
            </a:r>
            <a:r>
              <a:rPr lang="cs-CZ" dirty="0" smtClean="0">
                <a:latin typeface="Times New Roman" panose="02020603050405020304" pitchFamily="18" charset="0"/>
                <a:ea typeface="Calibri" panose="020F0502020204030204" pitchFamily="34" charset="0"/>
              </a:rPr>
              <a:t>obzor.</a:t>
            </a: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Zvláště v německy mluvících zemích jsou divadelní programy unikátní </a:t>
            </a:r>
            <a:r>
              <a:rPr lang="cs-CZ" dirty="0" smtClean="0">
                <a:latin typeface="Times New Roman" panose="02020603050405020304" pitchFamily="18" charset="0"/>
                <a:ea typeface="Calibri" panose="020F0502020204030204" pitchFamily="34" charset="0"/>
              </a:rPr>
              <a:t>publikace, které </a:t>
            </a:r>
            <a:r>
              <a:rPr lang="cs-CZ" dirty="0">
                <a:latin typeface="Times New Roman" panose="02020603050405020304" pitchFamily="18" charset="0"/>
                <a:ea typeface="Calibri" panose="020F0502020204030204" pitchFamily="34" charset="0"/>
              </a:rPr>
              <a:t>originálním a vyčerpávajícím způsobem zpracovávají široké souvislosti. </a:t>
            </a:r>
            <a:r>
              <a:rPr lang="cs-CZ" dirty="0" smtClean="0">
                <a:latin typeface="Times New Roman" panose="02020603050405020304" pitchFamily="18" charset="0"/>
                <a:ea typeface="Calibri" panose="020F0502020204030204" pitchFamily="34" charset="0"/>
              </a:rPr>
              <a:t>Jdete-li s </a:t>
            </a:r>
            <a:r>
              <a:rPr lang="cs-CZ" dirty="0">
                <a:latin typeface="Times New Roman" panose="02020603050405020304" pitchFamily="18" charset="0"/>
                <a:ea typeface="Calibri" panose="020F0502020204030204" pitchFamily="34" charset="0"/>
              </a:rPr>
              <a:t>partnerkou, koupíte program vždy, třeba si právě na tento večer bude chtít </a:t>
            </a:r>
            <a:r>
              <a:rPr lang="cs-CZ" dirty="0" smtClean="0">
                <a:latin typeface="Times New Roman" panose="02020603050405020304" pitchFamily="18" charset="0"/>
                <a:ea typeface="Calibri" panose="020F0502020204030204" pitchFamily="34" charset="0"/>
              </a:rPr>
              <a:t>někdy vzpomenout.</a:t>
            </a: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Do řady sedadel vstupuje zásadně první muž, a to čelem k sedícím.(Je vhodné </a:t>
            </a:r>
            <a:r>
              <a:rPr lang="cs-CZ" dirty="0" smtClean="0">
                <a:latin typeface="Times New Roman" panose="02020603050405020304" pitchFamily="18" charset="0"/>
                <a:ea typeface="Calibri" panose="020F0502020204030204" pitchFamily="34" charset="0"/>
              </a:rPr>
              <a:t>si ovšem </a:t>
            </a:r>
            <a:r>
              <a:rPr lang="cs-CZ" dirty="0">
                <a:latin typeface="Times New Roman" panose="02020603050405020304" pitchFamily="18" charset="0"/>
                <a:ea typeface="Calibri" panose="020F0502020204030204" pitchFamily="34" charset="0"/>
              </a:rPr>
              <a:t>předem zkontrolovat lístky a máte-li je do středu řady, usadíte se včas, Jsou-li </a:t>
            </a:r>
            <a:r>
              <a:rPr lang="cs-CZ" dirty="0" smtClean="0">
                <a:latin typeface="Times New Roman" panose="02020603050405020304" pitchFamily="18" charset="0"/>
                <a:ea typeface="Calibri" panose="020F0502020204030204" pitchFamily="34" charset="0"/>
              </a:rPr>
              <a:t>na krajní </a:t>
            </a:r>
            <a:r>
              <a:rPr lang="cs-CZ" dirty="0">
                <a:latin typeface="Times New Roman" panose="02020603050405020304" pitchFamily="18" charset="0"/>
                <a:ea typeface="Calibri" panose="020F0502020204030204" pitchFamily="34" charset="0"/>
              </a:rPr>
              <a:t>sedadla, je naopak vhodné počkat do prvního zazvonění</a:t>
            </a:r>
            <a:r>
              <a:rPr lang="cs-CZ" dirty="0" smtClean="0">
                <a:latin typeface="Times New Roman" panose="02020603050405020304" pitchFamily="18" charset="0"/>
                <a:ea typeface="Calibri" panose="020F0502020204030204" pitchFamily="34" charset="0"/>
              </a:rPr>
              <a:t>.)</a:t>
            </a:r>
            <a:endParaRPr lang="cs-CZ"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792017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 v divadle</a:t>
            </a:r>
            <a:r>
              <a:rPr lang="cs-CZ" dirty="0"/>
              <a:t/>
            </a:r>
            <a:br>
              <a:rPr lang="cs-CZ" dirty="0"/>
            </a:br>
            <a:endParaRPr lang="cs-CZ" dirty="0"/>
          </a:p>
        </p:txBody>
      </p:sp>
      <p:sp>
        <p:nvSpPr>
          <p:cNvPr id="2" name="Obdélník 1"/>
          <p:cNvSpPr/>
          <p:nvPr/>
        </p:nvSpPr>
        <p:spPr>
          <a:xfrm>
            <a:off x="11540" y="1131590"/>
            <a:ext cx="8885584" cy="3524042"/>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Při </a:t>
            </a:r>
            <a:r>
              <a:rPr lang="cs-CZ" dirty="0">
                <a:latin typeface="Times New Roman" panose="02020603050405020304" pitchFamily="18" charset="0"/>
                <a:ea typeface="Calibri" panose="020F0502020204030204" pitchFamily="34" charset="0"/>
              </a:rPr>
              <a:t>průchodu řadou </a:t>
            </a:r>
            <a:r>
              <a:rPr lang="cs-CZ" dirty="0" smtClean="0">
                <a:latin typeface="Times New Roman" panose="02020603050405020304" pitchFamily="18" charset="0"/>
                <a:ea typeface="Calibri" panose="020F0502020204030204" pitchFamily="34" charset="0"/>
              </a:rPr>
              <a:t>se omezíme </a:t>
            </a:r>
            <a:r>
              <a:rPr lang="cs-CZ" dirty="0">
                <a:latin typeface="Times New Roman" panose="02020603050405020304" pitchFamily="18" charset="0"/>
                <a:ea typeface="Calibri" panose="020F0502020204030204" pitchFamily="34" charset="0"/>
              </a:rPr>
              <a:t>na nejstručnější zdvořilostní slůvka, dovolte a děkuji. Tělesný kontakt </a:t>
            </a:r>
            <a:r>
              <a:rPr lang="cs-CZ" dirty="0" smtClean="0">
                <a:latin typeface="Times New Roman" panose="02020603050405020304" pitchFamily="18" charset="0"/>
                <a:ea typeface="Calibri" panose="020F0502020204030204" pitchFamily="34" charset="0"/>
              </a:rPr>
              <a:t>je v </a:t>
            </a:r>
            <a:r>
              <a:rPr lang="cs-CZ" dirty="0">
                <a:latin typeface="Times New Roman" panose="02020603050405020304" pitchFamily="18" charset="0"/>
                <a:ea typeface="Calibri" panose="020F0502020204030204" pitchFamily="34" charset="0"/>
              </a:rPr>
              <a:t>těchto chvílích tak blízký, že nemusí být každému příjemný, a ohleduplný člověk </a:t>
            </a:r>
            <a:r>
              <a:rPr lang="cs-CZ" dirty="0" smtClean="0">
                <a:latin typeface="Times New Roman" panose="02020603050405020304" pitchFamily="18" charset="0"/>
                <a:ea typeface="Calibri" panose="020F0502020204030204" pitchFamily="34" charset="0"/>
              </a:rPr>
              <a:t>jej zkrátí </a:t>
            </a:r>
            <a:r>
              <a:rPr lang="cs-CZ" dirty="0">
                <a:latin typeface="Times New Roman" panose="02020603050405020304" pitchFamily="18" charset="0"/>
                <a:ea typeface="Calibri" panose="020F0502020204030204" pitchFamily="34" charset="0"/>
              </a:rPr>
              <a:t>na minimum. </a:t>
            </a:r>
            <a:endParaRPr lang="cs-CZ" dirty="0" smtClean="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Společensky </a:t>
            </a:r>
            <a:r>
              <a:rPr lang="cs-CZ" dirty="0">
                <a:latin typeface="Times New Roman" panose="02020603050405020304" pitchFamily="18" charset="0"/>
                <a:ea typeface="Calibri" panose="020F0502020204030204" pitchFamily="34" charset="0"/>
              </a:rPr>
              <a:t>významné sedadlo je po pravé </a:t>
            </a:r>
            <a:r>
              <a:rPr lang="cs-CZ" dirty="0" smtClean="0">
                <a:latin typeface="Times New Roman" panose="02020603050405020304" pitchFamily="18" charset="0"/>
                <a:ea typeface="Calibri" panose="020F0502020204030204" pitchFamily="34" charset="0"/>
              </a:rPr>
              <a:t>ruce.</a:t>
            </a: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Rozhovor před započetím představení by měl být samozřejmě tlumený, </a:t>
            </a:r>
            <a:r>
              <a:rPr lang="cs-CZ" dirty="0" smtClean="0">
                <a:latin typeface="Times New Roman" panose="02020603050405020304" pitchFamily="18" charset="0"/>
                <a:ea typeface="Calibri" panose="020F0502020204030204" pitchFamily="34" charset="0"/>
              </a:rPr>
              <a:t>je naprosto </a:t>
            </a:r>
            <a:r>
              <a:rPr lang="cs-CZ" dirty="0">
                <a:latin typeface="Times New Roman" panose="02020603050405020304" pitchFamily="18" charset="0"/>
                <a:ea typeface="Calibri" panose="020F0502020204030204" pitchFamily="34" charset="0"/>
              </a:rPr>
              <a:t>nevhodné zdravit výraznými gesty případné známé (možné je pouze </a:t>
            </a:r>
            <a:r>
              <a:rPr lang="cs-CZ" dirty="0" smtClean="0">
                <a:latin typeface="Times New Roman" panose="02020603050405020304" pitchFamily="18" charset="0"/>
                <a:ea typeface="Calibri" panose="020F0502020204030204" pitchFamily="34" charset="0"/>
              </a:rPr>
              <a:t>pokynutí hlavou</a:t>
            </a:r>
            <a:r>
              <a:rPr lang="cs-CZ" dirty="0">
                <a:latin typeface="Times New Roman" panose="02020603050405020304" pitchFamily="18" charset="0"/>
                <a:ea typeface="Calibri" panose="020F0502020204030204" pitchFamily="34" charset="0"/>
              </a:rPr>
              <a:t>), hlasitě zdravit a jinak na sebe upozorňovat je nepřípustné</a:t>
            </a:r>
            <a:r>
              <a:rPr lang="cs-CZ" dirty="0" smtClean="0">
                <a:latin typeface="Times New Roman" panose="02020603050405020304" pitchFamily="18" charset="0"/>
                <a:ea typeface="Calibri" panose="020F0502020204030204" pitchFamily="34" charset="0"/>
              </a:rPr>
              <a:t>.</a:t>
            </a: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Na konci představení zatleskáme vždy; když se nám nelíbilo, alespoň krátce.</a:t>
            </a: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Nikdy se po skončení produkce nevrháme ihned k šatnám, je to neslušné. Tlačí-li </a:t>
            </a:r>
            <a:r>
              <a:rPr lang="cs-CZ" dirty="0" smtClean="0">
                <a:latin typeface="Times New Roman" panose="02020603050405020304" pitchFamily="18" charset="0"/>
                <a:ea typeface="Calibri" panose="020F0502020204030204" pitchFamily="34" charset="0"/>
              </a:rPr>
              <a:t>se okolo </a:t>
            </a:r>
            <a:r>
              <a:rPr lang="cs-CZ" dirty="0">
                <a:latin typeface="Times New Roman" panose="02020603050405020304" pitchFamily="18" charset="0"/>
                <a:ea typeface="Calibri" panose="020F0502020204030204" pitchFamily="34" charset="0"/>
              </a:rPr>
              <a:t>nás jiní nevychovaní návštěvnici, nejsme povinni vstávat a uvolňovat jim cestu</a:t>
            </a:r>
            <a:r>
              <a:rPr lang="cs-CZ" dirty="0" smtClean="0">
                <a:latin typeface="Times New Roman" panose="02020603050405020304" pitchFamily="18" charset="0"/>
                <a:ea typeface="Calibri" panose="020F0502020204030204" pitchFamily="34" charset="0"/>
              </a:rPr>
              <a:t>.</a:t>
            </a:r>
          </a:p>
          <a:p>
            <a:pPr algn="just">
              <a:spcBef>
                <a:spcPts val="600"/>
              </a:spcBef>
              <a:spcAft>
                <a:spcPts val="0"/>
              </a:spcAft>
            </a:pPr>
            <a:endParaRPr lang="cs-CZ"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348724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 v divadle</a:t>
            </a:r>
            <a:r>
              <a:rPr lang="cs-CZ" dirty="0"/>
              <a:t/>
            </a:r>
            <a:br>
              <a:rPr lang="cs-CZ" dirty="0"/>
            </a:br>
            <a:endParaRPr lang="cs-CZ" dirty="0"/>
          </a:p>
        </p:txBody>
      </p:sp>
      <p:sp>
        <p:nvSpPr>
          <p:cNvPr id="2" name="Obdélník 1"/>
          <p:cNvSpPr/>
          <p:nvPr/>
        </p:nvSpPr>
        <p:spPr>
          <a:xfrm>
            <a:off x="11540" y="987574"/>
            <a:ext cx="9132460" cy="3647152"/>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O přestávce (obvykle bývá pouze jedna) máme možnost občerstvit se, </a:t>
            </a:r>
            <a:r>
              <a:rPr lang="cs-CZ" dirty="0" smtClean="0">
                <a:latin typeface="Times New Roman" panose="02020603050405020304" pitchFamily="18" charset="0"/>
                <a:ea typeface="Calibri" panose="020F0502020204030204" pitchFamily="34" charset="0"/>
              </a:rPr>
              <a:t>prohlédnout si </a:t>
            </a:r>
            <a:r>
              <a:rPr lang="cs-CZ" dirty="0">
                <a:latin typeface="Times New Roman" panose="02020603050405020304" pitchFamily="18" charset="0"/>
                <a:ea typeface="Calibri" panose="020F0502020204030204" pitchFamily="34" charset="0"/>
              </a:rPr>
              <a:t>foyer, pozdravit se známými, Platí zásada, že muž nenechá nikdy dámu, </a:t>
            </a:r>
            <a:r>
              <a:rPr lang="cs-CZ" dirty="0" smtClean="0">
                <a:latin typeface="Times New Roman" panose="02020603050405020304" pitchFamily="18" charset="0"/>
                <a:ea typeface="Calibri" panose="020F0502020204030204" pitchFamily="34" charset="0"/>
              </a:rPr>
              <a:t>kterou doprovází</a:t>
            </a:r>
            <a:r>
              <a:rPr lang="cs-CZ" dirty="0">
                <a:latin typeface="Times New Roman" panose="02020603050405020304" pitchFamily="18" charset="0"/>
                <a:ea typeface="Calibri" panose="020F0502020204030204" pitchFamily="34" charset="0"/>
              </a:rPr>
              <a:t>, samotnou v hledišti. Nechce-li se projít dáma, nejde ani muž</a:t>
            </a:r>
            <a:r>
              <a:rPr lang="cs-CZ" dirty="0" smtClean="0">
                <a:latin typeface="Times New Roman" panose="02020603050405020304" pitchFamily="18" charset="0"/>
                <a:ea typeface="Calibri" panose="020F0502020204030204" pitchFamily="34" charset="0"/>
              </a:rPr>
              <a:t>.</a:t>
            </a: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Opožděný příchod do divadla je společensky tolerovatelný pouze do lóže. </a:t>
            </a:r>
            <a:r>
              <a:rPr lang="cs-CZ" dirty="0" smtClean="0">
                <a:latin typeface="Times New Roman" panose="02020603050405020304" pitchFamily="18" charset="0"/>
                <a:ea typeface="Calibri" panose="020F0502020204030204" pitchFamily="34" charset="0"/>
              </a:rPr>
              <a:t>Opozdilý návštěvník </a:t>
            </a:r>
            <a:r>
              <a:rPr lang="cs-CZ" dirty="0">
                <a:latin typeface="Times New Roman" panose="02020603050405020304" pitchFamily="18" charset="0"/>
                <a:ea typeface="Calibri" panose="020F0502020204030204" pitchFamily="34" charset="0"/>
              </a:rPr>
              <a:t>setrvá v pozadí, pozdraví se s ostatními a usedne teprve o přestávce. </a:t>
            </a:r>
            <a:r>
              <a:rPr lang="cs-CZ" dirty="0" smtClean="0">
                <a:latin typeface="Times New Roman" panose="02020603050405020304" pitchFamily="18" charset="0"/>
                <a:ea typeface="Calibri" panose="020F0502020204030204" pitchFamily="34" charset="0"/>
              </a:rPr>
              <a:t>Usednout ihned </a:t>
            </a:r>
            <a:r>
              <a:rPr lang="cs-CZ" dirty="0">
                <a:latin typeface="Times New Roman" panose="02020603050405020304" pitchFamily="18" charset="0"/>
                <a:ea typeface="Calibri" panose="020F0502020204030204" pitchFamily="34" charset="0"/>
              </a:rPr>
              <a:t>může jedině, je-li volné zadní sedadlo. </a:t>
            </a:r>
            <a:endParaRPr lang="cs-CZ" dirty="0" smtClean="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Přijde-li </a:t>
            </a:r>
            <a:r>
              <a:rPr lang="cs-CZ" dirty="0">
                <a:latin typeface="Times New Roman" panose="02020603050405020304" pitchFamily="18" charset="0"/>
                <a:ea typeface="Calibri" panose="020F0502020204030204" pitchFamily="34" charset="0"/>
              </a:rPr>
              <a:t>pozdě dáma, nejblíže sedící muž </a:t>
            </a:r>
            <a:r>
              <a:rPr lang="cs-CZ" dirty="0" smtClean="0">
                <a:latin typeface="Times New Roman" panose="02020603050405020304" pitchFamily="18" charset="0"/>
                <a:ea typeface="Calibri" panose="020F0502020204030204" pitchFamily="34" charset="0"/>
              </a:rPr>
              <a:t>se o </a:t>
            </a:r>
            <a:r>
              <a:rPr lang="cs-CZ" dirty="0">
                <a:latin typeface="Times New Roman" panose="02020603050405020304" pitchFamily="18" charset="0"/>
                <a:ea typeface="Calibri" panose="020F0502020204030204" pitchFamily="34" charset="0"/>
              </a:rPr>
              <a:t>ni postará nebo jí nabídne svoje sedadlo. Dáma v přítomnosti sedících mužů </a:t>
            </a:r>
            <a:r>
              <a:rPr lang="cs-CZ" dirty="0" smtClean="0">
                <a:latin typeface="Times New Roman" panose="02020603050405020304" pitchFamily="18" charset="0"/>
                <a:ea typeface="Calibri" panose="020F0502020204030204" pitchFamily="34" charset="0"/>
              </a:rPr>
              <a:t>stát nemůže</a:t>
            </a:r>
            <a:r>
              <a:rPr lang="cs-CZ" dirty="0">
                <a:latin typeface="Times New Roman" panose="02020603050405020304" pitchFamily="18" charset="0"/>
                <a:ea typeface="Calibri" panose="020F0502020204030204" pitchFamily="34" charset="0"/>
              </a:rPr>
              <a:t>, čí přesněji, muž nemůže sedět, stojí-li dáma</a:t>
            </a:r>
            <a:r>
              <a:rPr lang="cs-CZ" dirty="0" smtClean="0">
                <a:latin typeface="Times New Roman" panose="02020603050405020304" pitchFamily="18" charset="0"/>
                <a:ea typeface="Calibri" panose="020F0502020204030204" pitchFamily="34" charset="0"/>
              </a:rPr>
              <a:t>.</a:t>
            </a: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Přední místa v lóži patří dámám. Dáma nejvýznamnějšího muže ve </a:t>
            </a:r>
            <a:r>
              <a:rPr lang="cs-CZ" dirty="0" smtClean="0">
                <a:latin typeface="Times New Roman" panose="02020603050405020304" pitchFamily="18" charset="0"/>
                <a:ea typeface="Calibri" panose="020F0502020204030204" pitchFamily="34" charset="0"/>
              </a:rPr>
              <a:t>společnosti sedí </a:t>
            </a:r>
            <a:r>
              <a:rPr lang="cs-CZ" dirty="0">
                <a:latin typeface="Times New Roman" panose="02020603050405020304" pitchFamily="18" charset="0"/>
                <a:ea typeface="Calibri" panose="020F0502020204030204" pitchFamily="34" charset="0"/>
              </a:rPr>
              <a:t>vždy na místě, které zaručuje nejlepší výhled. V boční lóží jde o místo v </a:t>
            </a:r>
            <a:r>
              <a:rPr lang="cs-CZ" dirty="0" smtClean="0">
                <a:latin typeface="Times New Roman" panose="02020603050405020304" pitchFamily="18" charset="0"/>
                <a:ea typeface="Calibri" panose="020F0502020204030204" pitchFamily="34" charset="0"/>
              </a:rPr>
              <a:t>rohu vzdálenějším </a:t>
            </a:r>
            <a:r>
              <a:rPr lang="cs-CZ" dirty="0">
                <a:latin typeface="Times New Roman" panose="02020603050405020304" pitchFamily="18" charset="0"/>
                <a:ea typeface="Calibri" panose="020F0502020204030204" pitchFamily="34" charset="0"/>
              </a:rPr>
              <a:t>od jeviště. V lóži umístěné proti jevišti je nejčestnější místo ve středu </a:t>
            </a:r>
            <a:r>
              <a:rPr lang="cs-CZ" dirty="0" smtClean="0">
                <a:latin typeface="Times New Roman" panose="02020603050405020304" pitchFamily="18" charset="0"/>
                <a:ea typeface="Calibri" panose="020F0502020204030204" pitchFamily="34" charset="0"/>
              </a:rPr>
              <a:t>první řady</a:t>
            </a:r>
            <a:r>
              <a:rPr lang="cs-CZ" dirty="0">
                <a:latin typeface="Times New Roman" panose="02020603050405020304" pitchFamily="18" charset="0"/>
                <a:ea typeface="Calibri" panose="020F0502020204030204" pitchFamily="34" charset="0"/>
              </a:rPr>
              <a:t>, druhé je po pravé straně, třetí po straně levé</a:t>
            </a:r>
            <a:r>
              <a:rPr lang="cs-CZ" dirty="0" smtClean="0">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547883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 v kině</a:t>
            </a:r>
            <a:r>
              <a:rPr lang="cs-CZ" dirty="0"/>
              <a:t/>
            </a:r>
            <a:br>
              <a:rPr lang="cs-CZ" dirty="0"/>
            </a:br>
            <a:endParaRPr lang="cs-CZ" dirty="0"/>
          </a:p>
        </p:txBody>
      </p:sp>
      <p:sp>
        <p:nvSpPr>
          <p:cNvPr id="2" name="Obdélník 1"/>
          <p:cNvSpPr/>
          <p:nvPr/>
        </p:nvSpPr>
        <p:spPr>
          <a:xfrm>
            <a:off x="11540" y="1131590"/>
            <a:ext cx="9132460" cy="4170372"/>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Návštěvu kina nepokládáme za výjimečnou společenskou událost. Stačí oblečení běžné na veřejnosti. Ve svých reakcích bychom se měli tlumit, v tomto případě ostatní návštěvníky rušíme</a:t>
            </a:r>
            <a:r>
              <a:rPr lang="cs-CZ" sz="2000" dirty="0" smtClean="0">
                <a:latin typeface="Times New Roman" panose="02020603050405020304" pitchFamily="18" charset="0"/>
                <a:ea typeface="Calibri" panose="020F0502020204030204" pitchFamily="34" charset="0"/>
              </a:rPr>
              <a:t>.</a:t>
            </a:r>
          </a:p>
          <a:p>
            <a:pPr marL="285750" indent="-285750" algn="just">
              <a:spcBef>
                <a:spcPts val="600"/>
              </a:spcBef>
              <a:spcAft>
                <a:spcPts val="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Před každým představením vypneme mobilní telefon. Známé zdravíme nenápadně. V kině konzumujeme tiše</a:t>
            </a:r>
            <a:r>
              <a:rPr lang="cs-CZ" sz="2000" dirty="0" smtClean="0">
                <a:latin typeface="Times New Roman" panose="02020603050405020304" pitchFamily="18" charset="0"/>
                <a:ea typeface="Calibri" panose="020F0502020204030204" pitchFamily="34" charset="0"/>
              </a:rPr>
              <a:t>.</a:t>
            </a:r>
          </a:p>
          <a:p>
            <a:pPr marL="285750" indent="-285750" algn="just">
              <a:spcBef>
                <a:spcPts val="600"/>
              </a:spcBef>
              <a:spcAft>
                <a:spcPts val="0"/>
              </a:spcAft>
              <a:buFont typeface="Wingdings" panose="05000000000000000000" pitchFamily="2" charset="2"/>
              <a:buChar char="q"/>
            </a:pPr>
            <a:r>
              <a:rPr lang="cs-CZ" sz="2000" dirty="0">
                <a:latin typeface="Times New Roman" panose="02020603050405020304" pitchFamily="18" charset="0"/>
                <a:ea typeface="Calibri" panose="020F0502020204030204" pitchFamily="34" charset="0"/>
              </a:rPr>
              <a:t>Je zdvořilé vůči tvůrcům filmu setrvat na místě až do chvíle, kdy skončí závěrečné titulky.</a:t>
            </a:r>
          </a:p>
          <a:p>
            <a:pPr marL="285750" indent="-285750" algn="just">
              <a:spcBef>
                <a:spcPts val="600"/>
              </a:spcBef>
              <a:spcAft>
                <a:spcPts val="0"/>
              </a:spcAft>
              <a:buFont typeface="Wingdings" panose="05000000000000000000" pitchFamily="2" charset="2"/>
              <a:buChar char="q"/>
            </a:pPr>
            <a:r>
              <a:rPr lang="cs-CZ" sz="2000" b="1" dirty="0" smtClean="0">
                <a:latin typeface="Times New Roman" panose="02020603050405020304" pitchFamily="18" charset="0"/>
                <a:ea typeface="Calibri" panose="020F0502020204030204" pitchFamily="34" charset="0"/>
              </a:rPr>
              <a:t>Premiéry</a:t>
            </a:r>
            <a:endParaRPr lang="cs-CZ" sz="2000" b="1" dirty="0">
              <a:latin typeface="Times New Roman" panose="02020603050405020304" pitchFamily="18" charset="0"/>
              <a:ea typeface="Calibri" panose="020F0502020204030204" pitchFamily="34" charset="0"/>
            </a:endParaRPr>
          </a:p>
          <a:p>
            <a:pPr marL="342900" indent="-342900" algn="just">
              <a:spcBef>
                <a:spcPts val="600"/>
              </a:spcBef>
              <a:spcAft>
                <a:spcPts val="0"/>
              </a:spcAft>
              <a:buFont typeface="Wingdings" panose="05000000000000000000" pitchFamily="2" charset="2"/>
              <a:buChar char="ü"/>
            </a:pPr>
            <a:r>
              <a:rPr lang="cs-CZ" sz="2000" dirty="0">
                <a:latin typeface="Times New Roman" panose="02020603050405020304" pitchFamily="18" charset="0"/>
                <a:ea typeface="Calibri" panose="020F0502020204030204" pitchFamily="34" charset="0"/>
              </a:rPr>
              <a:t>Výjimečnou příležitostí jsou filmové premiéry. Vstup na ně je obvykle na pozvánky. Významu této události by mělo odpovídat společenské oblečení</a:t>
            </a:r>
            <a:r>
              <a:rPr lang="cs-CZ" sz="2000" dirty="0" smtClean="0">
                <a:latin typeface="Times New Roman" panose="02020603050405020304" pitchFamily="18" charset="0"/>
                <a:ea typeface="Calibri" panose="020F0502020204030204" pitchFamily="34" charset="0"/>
              </a:rPr>
              <a:t>.</a:t>
            </a:r>
            <a:r>
              <a:rPr lang="pl-PL" sz="2000" dirty="0">
                <a:latin typeface="Times New Roman" panose="02020603050405020304" pitchFamily="18" charset="0"/>
                <a:ea typeface="Calibri" panose="020F0502020204030204" pitchFamily="34" charset="0"/>
              </a:rPr>
              <a:t> </a:t>
            </a:r>
            <a:r>
              <a:rPr lang="pl-PL" sz="2000" dirty="0" smtClean="0">
                <a:latin typeface="Times New Roman" panose="02020603050405020304" pitchFamily="18" charset="0"/>
                <a:ea typeface="Calibri" panose="020F0502020204030204" pitchFamily="34" charset="0"/>
              </a:rPr>
              <a:t> Platí zde zásada, že zde nežvýkáme.</a:t>
            </a:r>
          </a:p>
          <a:p>
            <a:pPr marL="342900" indent="-342900" algn="just">
              <a:spcBef>
                <a:spcPts val="600"/>
              </a:spcBef>
              <a:spcAft>
                <a:spcPts val="0"/>
              </a:spcAft>
              <a:buFont typeface="Wingdings" panose="05000000000000000000" pitchFamily="2" charset="2"/>
              <a:buChar char="ü"/>
            </a:pPr>
            <a:endParaRPr lang="cs-CZ"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45102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smtClean="0"/>
              <a:t>Základní zásady spol. chování – na vernisáži</a:t>
            </a:r>
            <a:r>
              <a:rPr lang="cs-CZ" dirty="0"/>
              <a:t/>
            </a:r>
            <a:br>
              <a:rPr lang="cs-CZ" dirty="0"/>
            </a:br>
            <a:endParaRPr lang="cs-CZ" dirty="0"/>
          </a:p>
        </p:txBody>
      </p:sp>
      <p:sp>
        <p:nvSpPr>
          <p:cNvPr id="2" name="Obdélník 1"/>
          <p:cNvSpPr/>
          <p:nvPr/>
        </p:nvSpPr>
        <p:spPr>
          <a:xfrm>
            <a:off x="0" y="987574"/>
            <a:ext cx="9144000" cy="3524042"/>
          </a:xfrm>
          <a:prstGeom prst="rect">
            <a:avLst/>
          </a:prstGeom>
        </p:spPr>
        <p:txBody>
          <a:bodyPr wrap="square">
            <a:spAutoFit/>
          </a:bodyPr>
          <a:lstStyle/>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Vernisáž </a:t>
            </a:r>
            <a:r>
              <a:rPr lang="cs-CZ" dirty="0">
                <a:latin typeface="Times New Roman" panose="02020603050405020304" pitchFamily="18" charset="0"/>
                <a:ea typeface="Calibri" panose="020F0502020204030204" pitchFamily="34" charset="0"/>
              </a:rPr>
              <a:t>je francouzského původu a znamená slavnostní otevření výstavy uměleckých děl. </a:t>
            </a:r>
          </a:p>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Vernisáž </a:t>
            </a:r>
            <a:r>
              <a:rPr lang="cs-CZ" dirty="0">
                <a:latin typeface="Times New Roman" panose="02020603050405020304" pitchFamily="18" charset="0"/>
                <a:ea typeface="Calibri" panose="020F0502020204030204" pitchFamily="34" charset="0"/>
              </a:rPr>
              <a:t>neboli slavnostní zahájení výstavy, otevření nové budovy, nové expozice, tedy slavnostní představení nějakého nového díla veřejnosti, se obvykle skládá z několika částí</a:t>
            </a:r>
            <a:r>
              <a:rPr lang="cs-CZ" dirty="0" smtClean="0">
                <a:latin typeface="Times New Roman" panose="02020603050405020304" pitchFamily="18" charset="0"/>
                <a:ea typeface="Calibri" panose="020F0502020204030204" pitchFamily="34" charset="0"/>
              </a:rPr>
              <a:t>:</a:t>
            </a:r>
          </a:p>
          <a:p>
            <a:pPr marL="285750" indent="-285750" algn="just">
              <a:spcBef>
                <a:spcPts val="600"/>
              </a:spcBef>
              <a:spcAft>
                <a:spcPts val="0"/>
              </a:spcAft>
              <a:buFont typeface="Wingdings" panose="05000000000000000000" pitchFamily="2" charset="2"/>
              <a:buChar char="ü"/>
            </a:pPr>
            <a:r>
              <a:rPr lang="cs-CZ" dirty="0">
                <a:latin typeface="Times New Roman" panose="02020603050405020304" pitchFamily="18" charset="0"/>
                <a:ea typeface="Calibri" panose="020F0502020204030204" pitchFamily="34" charset="0"/>
              </a:rPr>
              <a:t>J</a:t>
            </a:r>
            <a:r>
              <a:rPr lang="cs-CZ" dirty="0" smtClean="0">
                <a:latin typeface="Times New Roman" panose="02020603050405020304" pitchFamily="18" charset="0"/>
                <a:ea typeface="Calibri" panose="020F0502020204030204" pitchFamily="34" charset="0"/>
              </a:rPr>
              <a:t>ednoho </a:t>
            </a:r>
            <a:r>
              <a:rPr lang="cs-CZ" dirty="0">
                <a:latin typeface="Times New Roman" panose="02020603050405020304" pitchFamily="18" charset="0"/>
                <a:ea typeface="Calibri" panose="020F0502020204030204" pitchFamily="34" charset="0"/>
              </a:rPr>
              <a:t>či více proslovů, prohlídky expozice a pohoštění typu číše vína či malého </a:t>
            </a:r>
            <a:r>
              <a:rPr lang="cs-CZ" dirty="0" smtClean="0">
                <a:latin typeface="Times New Roman" panose="02020603050405020304" pitchFamily="18" charset="0"/>
                <a:ea typeface="Calibri" panose="020F0502020204030204" pitchFamily="34" charset="0"/>
              </a:rPr>
              <a:t>rautu.</a:t>
            </a:r>
          </a:p>
          <a:p>
            <a:pPr marL="285750" indent="-285750" algn="just">
              <a:spcBef>
                <a:spcPts val="600"/>
              </a:spcBef>
              <a:spcAft>
                <a:spcPts val="0"/>
              </a:spcAft>
              <a:buFont typeface="Wingdings" panose="05000000000000000000" pitchFamily="2" charset="2"/>
              <a:buChar char="ü"/>
            </a:pPr>
            <a:r>
              <a:rPr lang="cs-CZ" dirty="0" smtClean="0">
                <a:latin typeface="Times New Roman" panose="02020603050405020304" pitchFamily="18" charset="0"/>
                <a:ea typeface="Calibri" panose="020F0502020204030204" pitchFamily="34" charset="0"/>
              </a:rPr>
              <a:t>Vernisáž </a:t>
            </a:r>
            <a:r>
              <a:rPr lang="cs-CZ" dirty="0">
                <a:latin typeface="Times New Roman" panose="02020603050405020304" pitchFamily="18" charset="0"/>
                <a:ea typeface="Calibri" panose="020F0502020204030204" pitchFamily="34" charset="0"/>
              </a:rPr>
              <a:t>může provázet i krátký umělecký program jako hudba, zpěv, recitace apod. </a:t>
            </a:r>
            <a:endParaRPr lang="cs-CZ" dirty="0" smtClean="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a:latin typeface="Times New Roman" panose="02020603050405020304" pitchFamily="18" charset="0"/>
                <a:ea typeface="Calibri" panose="020F0502020204030204" pitchFamily="34" charset="0"/>
              </a:rPr>
              <a:t>Při vernisáži výstavy kromě pořadatele (organizátora výstavy) obvykle promluví i odborník, který by měl krátce, tedy nikoli </a:t>
            </a:r>
            <a:r>
              <a:rPr lang="cs-CZ" dirty="0" smtClean="0">
                <a:latin typeface="Times New Roman" panose="02020603050405020304" pitchFamily="18" charset="0"/>
                <a:ea typeface="Calibri" panose="020F0502020204030204" pitchFamily="34" charset="0"/>
              </a:rPr>
              <a:t>přednáškou </a:t>
            </a:r>
            <a:r>
              <a:rPr lang="cs-CZ" dirty="0">
                <a:latin typeface="Times New Roman" panose="02020603050405020304" pitchFamily="18" charset="0"/>
                <a:ea typeface="Calibri" panose="020F0502020204030204" pitchFamily="34" charset="0"/>
              </a:rPr>
              <a:t>určenou pro univerzitní publikum, přiblížit význam tvůrce či skupiny tvůrců a jejich dílo. </a:t>
            </a:r>
            <a:endParaRPr lang="cs-CZ" dirty="0" smtClean="0">
              <a:latin typeface="Times New Roman" panose="02020603050405020304" pitchFamily="18" charset="0"/>
              <a:ea typeface="Calibri" panose="020F0502020204030204" pitchFamily="34" charset="0"/>
            </a:endParaRPr>
          </a:p>
          <a:p>
            <a:pPr marL="285750" indent="-285750" algn="just">
              <a:spcBef>
                <a:spcPts val="600"/>
              </a:spcBef>
              <a:spcAft>
                <a:spcPts val="0"/>
              </a:spcAft>
              <a:buFont typeface="Wingdings" panose="05000000000000000000" pitchFamily="2" charset="2"/>
              <a:buChar char="q"/>
            </a:pPr>
            <a:r>
              <a:rPr lang="cs-CZ" dirty="0" smtClean="0">
                <a:latin typeface="Times New Roman" panose="02020603050405020304" pitchFamily="18" charset="0"/>
                <a:ea typeface="Calibri" panose="020F0502020204030204" pitchFamily="34" charset="0"/>
              </a:rPr>
              <a:t>Pak </a:t>
            </a:r>
            <a:r>
              <a:rPr lang="cs-CZ" dirty="0">
                <a:latin typeface="Times New Roman" panose="02020603050405020304" pitchFamily="18" charset="0"/>
                <a:ea typeface="Calibri" panose="020F0502020204030204" pitchFamily="34" charset="0"/>
              </a:rPr>
              <a:t>následuje prohlídka expozice, u výstav s uměleckým zaměřením může provádět pozvané hosty sám autor výstavy. Teprve po prohlídce se všichni sejdou v místnosti, kde je připraveno pohoštění. </a:t>
            </a:r>
            <a:endParaRPr lang="cs-CZ" dirty="0" smtClean="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507482196"/>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3987</TotalTime>
  <Words>2538</Words>
  <Application>Microsoft Office PowerPoint</Application>
  <PresentationFormat>Předvádění na obrazovce (16:9)</PresentationFormat>
  <Paragraphs>142</Paragraphs>
  <Slides>22</Slides>
  <Notes>21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22</vt:i4>
      </vt:variant>
    </vt:vector>
  </HeadingPairs>
  <TitlesOfParts>
    <vt:vector size="27" baseType="lpstr">
      <vt:lpstr>Arial</vt:lpstr>
      <vt:lpstr>Calibri</vt:lpstr>
      <vt:lpstr>Times New Roman</vt:lpstr>
      <vt:lpstr>Wingdings</vt:lpstr>
      <vt:lpstr>SLU</vt:lpstr>
      <vt:lpstr>Název prezentace</vt:lpstr>
      <vt:lpstr>6. Etika společenských akcí     </vt:lpstr>
      <vt:lpstr>Základní zásady společenského chování </vt:lpstr>
      <vt:lpstr>Základní zásady společenského chování </vt:lpstr>
      <vt:lpstr>Základní zásady spol. chování – v divadle </vt:lpstr>
      <vt:lpstr>Základní zásady spol. chování – v divadle </vt:lpstr>
      <vt:lpstr>Základní zásady spol. chování – v divadle </vt:lpstr>
      <vt:lpstr>Základní zásady spol. chování – v kině </vt:lpstr>
      <vt:lpstr>Základní zásady spol. chování – na vernisáži </vt:lpstr>
      <vt:lpstr>Základní zásady spol. chování – na vernisáži </vt:lpstr>
      <vt:lpstr>Základní zásady spol. chování –   na koncertě, plese, taneční zábavě </vt:lpstr>
      <vt:lpstr>Základní zásady spol. chování –   na koncertě, plese, taneční zábavě </vt:lpstr>
      <vt:lpstr>Základní zásady spol. chování –   na koncertě, plese, taneční zábavě</vt:lpstr>
      <vt:lpstr>Základní zásady spol. chování –   na koncertě, plese, taneční zábavě</vt:lpstr>
      <vt:lpstr>Základní zásady spol. chování –   na koncertě, plese, taneční zábavě</vt:lpstr>
      <vt:lpstr>Základní zásady spol. chování –   na koncertě, plese, taneční zábavě</vt:lpstr>
      <vt:lpstr>Základní zásady spol. chování –  na promocích </vt:lpstr>
      <vt:lpstr>Základní zásady spol. chování –  na svatební hostině </vt:lpstr>
      <vt:lpstr>Základní zásady spol. chování –  na svatební hostině </vt:lpstr>
      <vt:lpstr>Základní zásady spol. chování –  na svatební hostině </vt:lpstr>
      <vt:lpstr>Výběr z použité literatury: </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kajzar</cp:lastModifiedBy>
  <cp:revision>229</cp:revision>
  <dcterms:created xsi:type="dcterms:W3CDTF">2016-07-06T15:42:34Z</dcterms:created>
  <dcterms:modified xsi:type="dcterms:W3CDTF">2018-03-28T14:50:18Z</dcterms:modified>
</cp:coreProperties>
</file>