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542" r:id="rId2"/>
    <p:sldId id="256" r:id="rId3"/>
    <p:sldId id="442" r:id="rId4"/>
    <p:sldId id="526" r:id="rId5"/>
    <p:sldId id="527" r:id="rId6"/>
    <p:sldId id="528" r:id="rId7"/>
    <p:sldId id="529" r:id="rId8"/>
    <p:sldId id="530" r:id="rId9"/>
    <p:sldId id="531" r:id="rId10"/>
    <p:sldId id="532" r:id="rId11"/>
    <p:sldId id="533" r:id="rId12"/>
    <p:sldId id="534" r:id="rId13"/>
    <p:sldId id="535" r:id="rId14"/>
    <p:sldId id="536" r:id="rId15"/>
    <p:sldId id="537" r:id="rId16"/>
    <p:sldId id="538" r:id="rId17"/>
    <p:sldId id="539" r:id="rId18"/>
    <p:sldId id="540" r:id="rId19"/>
    <p:sldId id="541" r:id="rId20"/>
    <p:sldId id="480" r:id="rId21"/>
    <p:sldId id="293" r:id="rId2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8" d="100"/>
          <a:sy n="78" d="100"/>
        </p:scale>
        <p:origin x="117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28.3.2018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011260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2274671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387370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4421492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6613445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0811928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40934690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8006923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6731734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15460530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5337784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728902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4189544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45155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91889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8125718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713530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Společenský a diplomatický protokol</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smtClean="0">
                <a:ln w="0"/>
                <a:solidFill>
                  <a:schemeClr val="bg1"/>
                </a:solidFill>
                <a:effectLst>
                  <a:outerShdw blurRad="38100" dist="19050" dir="2700000" algn="tl" rotWithShape="0">
                    <a:schemeClr val="dk1">
                      <a:alpha val="40000"/>
                    </a:schemeClr>
                  </a:outerShdw>
                </a:effectLst>
              </a:rPr>
              <a:t>Ing</a:t>
            </a:r>
            <a:r>
              <a:rPr lang="cs-CZ" b="1" dirty="0">
                <a:ln w="0"/>
                <a:solidFill>
                  <a:schemeClr val="bg1"/>
                </a:solidFill>
                <a:effectLst>
                  <a:outerShdw blurRad="38100" dist="19050" dir="2700000" algn="tl" rotWithShape="0">
                    <a:schemeClr val="dk1">
                      <a:alpha val="40000"/>
                    </a:schemeClr>
                  </a:outerShdw>
                </a:effectLst>
              </a:rPr>
              <a:t>. Patrik Kajzar,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2165717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Samotné obchodní jednání</a:t>
            </a:r>
            <a:r>
              <a:rPr lang="cs-CZ" dirty="0"/>
              <a:t/>
            </a:r>
            <a:br>
              <a:rPr lang="cs-CZ" dirty="0"/>
            </a:br>
            <a:endParaRPr lang="cs-CZ" dirty="0"/>
          </a:p>
        </p:txBody>
      </p:sp>
      <p:sp>
        <p:nvSpPr>
          <p:cNvPr id="4" name="Obdélník 3"/>
          <p:cNvSpPr/>
          <p:nvPr/>
        </p:nvSpPr>
        <p:spPr>
          <a:xfrm>
            <a:off x="31988" y="987574"/>
            <a:ext cx="9112012" cy="2867452"/>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Jelikož hodně záleží na prvním dojmu, základní roli hraje správné a čisté </a:t>
            </a:r>
            <a:r>
              <a:rPr lang="cs-CZ" dirty="0" smtClean="0">
                <a:latin typeface="Times New Roman" panose="02020603050405020304" pitchFamily="18" charset="0"/>
                <a:ea typeface="Calibri" panose="020F0502020204030204" pitchFamily="34" charset="0"/>
              </a:rPr>
              <a:t>oblečení. Pokud </a:t>
            </a:r>
            <a:r>
              <a:rPr lang="cs-CZ" dirty="0">
                <a:latin typeface="Times New Roman" panose="02020603050405020304" pitchFamily="18" charset="0"/>
                <a:ea typeface="Calibri" panose="020F0502020204030204" pitchFamily="34" charset="0"/>
              </a:rPr>
              <a:t>jedete do velké firmy, není od věci mít na sobě společenský </a:t>
            </a:r>
            <a:r>
              <a:rPr lang="cs-CZ" dirty="0" smtClean="0">
                <a:latin typeface="Times New Roman" panose="02020603050405020304" pitchFamily="18" charset="0"/>
                <a:ea typeface="Calibri" panose="020F0502020204030204" pitchFamily="34" charset="0"/>
              </a:rPr>
              <a:t>oblek.</a:t>
            </a:r>
          </a:p>
          <a:p>
            <a:pPr marL="342900" indent="-34290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Pokud </a:t>
            </a:r>
            <a:r>
              <a:rPr lang="cs-CZ" dirty="0">
                <a:latin typeface="Times New Roman" panose="02020603050405020304" pitchFamily="18" charset="0"/>
                <a:ea typeface="Calibri" panose="020F0502020204030204" pitchFamily="34" charset="0"/>
              </a:rPr>
              <a:t>však jedete do truhlářství, oblek si brát nemusíte. Samozřejmě toto všechno </a:t>
            </a:r>
            <a:r>
              <a:rPr lang="cs-CZ" dirty="0" smtClean="0">
                <a:latin typeface="Times New Roman" panose="02020603050405020304" pitchFamily="18" charset="0"/>
                <a:ea typeface="Calibri" panose="020F0502020204030204" pitchFamily="34" charset="0"/>
              </a:rPr>
              <a:t>záleží na </a:t>
            </a:r>
            <a:r>
              <a:rPr lang="cs-CZ" dirty="0">
                <a:latin typeface="Times New Roman" panose="02020603050405020304" pitchFamily="18" charset="0"/>
                <a:ea typeface="Calibri" panose="020F0502020204030204" pitchFamily="34" charset="0"/>
              </a:rPr>
              <a:t>produktech, které nabízíte a o jaké klienty se ucházíte. Určitě je ale dobré být </a:t>
            </a:r>
            <a:r>
              <a:rPr lang="cs-CZ" dirty="0" smtClean="0">
                <a:latin typeface="Times New Roman" panose="02020603050405020304" pitchFamily="18" charset="0"/>
                <a:ea typeface="Calibri" panose="020F0502020204030204" pitchFamily="34" charset="0"/>
              </a:rPr>
              <a:t>vhodně upravený </a:t>
            </a:r>
            <a:r>
              <a:rPr lang="cs-CZ" dirty="0">
                <a:latin typeface="Times New Roman" panose="02020603050405020304" pitchFamily="18" charset="0"/>
                <a:ea typeface="Calibri" panose="020F0502020204030204" pitchFamily="34" charset="0"/>
              </a:rPr>
              <a:t>(umytý, ostříhaný, čisté boty, atd.), v neposlední řadě i dobře naladěný</a:t>
            </a:r>
            <a:r>
              <a:rPr lang="cs-CZ" dirty="0" smtClean="0">
                <a:latin typeface="Times New Roman" panose="02020603050405020304" pitchFamily="18" charset="0"/>
                <a:ea typeface="Calibri" panose="020F0502020204030204" pitchFamily="34" charset="0"/>
              </a:rPr>
              <a:t>.</a:t>
            </a: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Příjezd či příchod na schůzku by měl být na čas. Pokud nestíháme, </a:t>
            </a:r>
            <a:r>
              <a:rPr lang="cs-CZ" dirty="0" smtClean="0">
                <a:latin typeface="Times New Roman" panose="02020603050405020304" pitchFamily="18" charset="0"/>
                <a:ea typeface="Calibri" panose="020F0502020204030204" pitchFamily="34" charset="0"/>
              </a:rPr>
              <a:t>zavoláme klientovi</a:t>
            </a:r>
            <a:r>
              <a:rPr lang="cs-CZ" dirty="0">
                <a:latin typeface="Times New Roman" panose="02020603050405020304" pitchFamily="18" charset="0"/>
                <a:ea typeface="Calibri" panose="020F0502020204030204" pitchFamily="34" charset="0"/>
              </a:rPr>
              <a:t>, omluvíme se za zpoždění a uvedeme čas nového příjezdu. Pozor však, může </a:t>
            </a:r>
            <a:r>
              <a:rPr lang="cs-CZ" dirty="0" smtClean="0">
                <a:latin typeface="Times New Roman" panose="02020603050405020304" pitchFamily="18" charset="0"/>
                <a:ea typeface="Calibri" panose="020F0502020204030204" pitchFamily="34" charset="0"/>
              </a:rPr>
              <a:t>se stát</a:t>
            </a:r>
            <a:r>
              <a:rPr lang="cs-CZ" dirty="0">
                <a:latin typeface="Times New Roman" panose="02020603050405020304" pitchFamily="18" charset="0"/>
                <a:ea typeface="Calibri" panose="020F0502020204030204" pitchFamily="34" charset="0"/>
              </a:rPr>
              <a:t>, že zákazník měl na vás vyhraněný nějaký čas a poté má třeba další jednání. Proto </a:t>
            </a:r>
            <a:r>
              <a:rPr lang="cs-CZ" dirty="0" smtClean="0">
                <a:latin typeface="Times New Roman" panose="02020603050405020304" pitchFamily="18" charset="0"/>
                <a:ea typeface="Calibri" panose="020F0502020204030204" pitchFamily="34" charset="0"/>
              </a:rPr>
              <a:t>na schůzku </a:t>
            </a:r>
            <a:r>
              <a:rPr lang="cs-CZ" dirty="0">
                <a:latin typeface="Times New Roman" panose="02020603050405020304" pitchFamily="18" charset="0"/>
                <a:ea typeface="Calibri" panose="020F0502020204030204" pitchFamily="34" charset="0"/>
              </a:rPr>
              <a:t>raději vyjeďte dříve, ať nemáte zpoždění a vyhnete se případným nepříjemnostem.</a:t>
            </a:r>
          </a:p>
        </p:txBody>
      </p:sp>
    </p:spTree>
    <p:extLst>
      <p:ext uri="{BB962C8B-B14F-4D97-AF65-F5344CB8AC3E}">
        <p14:creationId xmlns:p14="http://schemas.microsoft.com/office/powerpoint/2010/main" val="2329142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Samotné obchodní jednání</a:t>
            </a:r>
            <a:r>
              <a:rPr lang="cs-CZ" dirty="0"/>
              <a:t/>
            </a:r>
            <a:br>
              <a:rPr lang="cs-CZ" dirty="0"/>
            </a:br>
            <a:endParaRPr lang="cs-CZ" dirty="0"/>
          </a:p>
        </p:txBody>
      </p:sp>
      <p:sp>
        <p:nvSpPr>
          <p:cNvPr id="4" name="Obdélník 3"/>
          <p:cNvSpPr/>
          <p:nvPr/>
        </p:nvSpPr>
        <p:spPr>
          <a:xfrm>
            <a:off x="31988" y="987574"/>
            <a:ext cx="9112012" cy="3149580"/>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b="1" dirty="0">
                <a:latin typeface="Times New Roman" panose="02020603050405020304" pitchFamily="18" charset="0"/>
                <a:ea typeface="Calibri" panose="020F0502020204030204" pitchFamily="34" charset="0"/>
              </a:rPr>
              <a:t>Zahájení jednání</a:t>
            </a: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Začít by se mělo samozřejmě vzájemným pozdravem a podáním ruky. </a:t>
            </a:r>
            <a:endParaRPr lang="cs-CZ"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Vhodné je poté </a:t>
            </a:r>
            <a:r>
              <a:rPr lang="cs-CZ" dirty="0">
                <a:latin typeface="Times New Roman" panose="02020603050405020304" pitchFamily="18" charset="0"/>
                <a:ea typeface="Calibri" panose="020F0502020204030204" pitchFamily="34" charset="0"/>
              </a:rPr>
              <a:t>pokračovat úvodní fází tzv. „</a:t>
            </a:r>
            <a:r>
              <a:rPr lang="cs-CZ" dirty="0" err="1">
                <a:latin typeface="Times New Roman" panose="02020603050405020304" pitchFamily="18" charset="0"/>
                <a:ea typeface="Calibri" panose="020F0502020204030204" pitchFamily="34" charset="0"/>
              </a:rPr>
              <a:t>warming</a:t>
            </a:r>
            <a:r>
              <a:rPr lang="cs-CZ" dirty="0">
                <a:latin typeface="Times New Roman" panose="02020603050405020304" pitchFamily="18" charset="0"/>
                <a:ea typeface="Calibri" panose="020F0502020204030204" pitchFamily="34" charset="0"/>
              </a:rPr>
              <a:t> up“. Jedná se o uvolnění atmosféry, </a:t>
            </a:r>
            <a:r>
              <a:rPr lang="cs-CZ" dirty="0" smtClean="0">
                <a:latin typeface="Times New Roman" panose="02020603050405020304" pitchFamily="18" charset="0"/>
                <a:ea typeface="Calibri" panose="020F0502020204030204" pitchFamily="34" charset="0"/>
              </a:rPr>
              <a:t>protože někteří </a:t>
            </a:r>
            <a:r>
              <a:rPr lang="cs-CZ" dirty="0">
                <a:latin typeface="Times New Roman" panose="02020603050405020304" pitchFamily="18" charset="0"/>
                <a:ea typeface="Calibri" panose="020F0502020204030204" pitchFamily="34" charset="0"/>
              </a:rPr>
              <a:t>lidé se zpočátku při jednání s cizí osobou necítí zrovna </a:t>
            </a:r>
            <a:r>
              <a:rPr lang="cs-CZ" dirty="0" smtClean="0">
                <a:latin typeface="Times New Roman" panose="02020603050405020304" pitchFamily="18" charset="0"/>
                <a:ea typeface="Calibri" panose="020F0502020204030204" pitchFamily="34" charset="0"/>
              </a:rPr>
              <a:t>nejlépe.</a:t>
            </a: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Ještě než přijde na řadu formální jednání, je vhodné poděkovat za přijetí a </a:t>
            </a:r>
            <a:r>
              <a:rPr lang="cs-CZ" dirty="0" smtClean="0">
                <a:latin typeface="Times New Roman" panose="02020603050405020304" pitchFamily="18" charset="0"/>
                <a:ea typeface="Calibri" panose="020F0502020204030204" pitchFamily="34" charset="0"/>
              </a:rPr>
              <a:t>podat klientovi </a:t>
            </a:r>
            <a:r>
              <a:rPr lang="cs-CZ" dirty="0">
                <a:latin typeface="Times New Roman" panose="02020603050405020304" pitchFamily="18" charset="0"/>
                <a:ea typeface="Calibri" panose="020F0502020204030204" pitchFamily="34" charset="0"/>
              </a:rPr>
              <a:t>svou vizitku. Podáváme textem k zákazníkovi a vždy přímo do jeho </a:t>
            </a:r>
            <a:r>
              <a:rPr lang="cs-CZ" dirty="0" smtClean="0">
                <a:latin typeface="Times New Roman" panose="02020603050405020304" pitchFamily="18" charset="0"/>
                <a:ea typeface="Calibri" panose="020F0502020204030204" pitchFamily="34" charset="0"/>
              </a:rPr>
              <a:t>ruky (nepokládáme </a:t>
            </a:r>
            <a:r>
              <a:rPr lang="cs-CZ" dirty="0">
                <a:latin typeface="Times New Roman" panose="02020603050405020304" pitchFamily="18" charset="0"/>
                <a:ea typeface="Calibri" panose="020F0502020204030204" pitchFamily="34" charset="0"/>
              </a:rPr>
              <a:t>na stůl</a:t>
            </a:r>
            <a:r>
              <a:rPr lang="cs-CZ" dirty="0" smtClean="0">
                <a:latin typeface="Times New Roman" panose="02020603050405020304" pitchFamily="18" charset="0"/>
                <a:ea typeface="Calibri" panose="020F0502020204030204" pitchFamily="34" charset="0"/>
              </a:rPr>
              <a:t>).</a:t>
            </a:r>
          </a:p>
          <a:p>
            <a:pPr marL="342900" indent="-34290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 </a:t>
            </a:r>
            <a:r>
              <a:rPr lang="cs-CZ" dirty="0">
                <a:latin typeface="Times New Roman" panose="02020603050405020304" pitchFamily="18" charset="0"/>
                <a:ea typeface="Calibri" panose="020F0502020204030204" pitchFamily="34" charset="0"/>
              </a:rPr>
              <a:t>Klient tak bude mít před očima stále vaše jméno a obvykle </a:t>
            </a:r>
            <a:r>
              <a:rPr lang="cs-CZ" dirty="0" smtClean="0">
                <a:latin typeface="Times New Roman" panose="02020603050405020304" pitchFamily="18" charset="0"/>
                <a:ea typeface="Calibri" panose="020F0502020204030204" pitchFamily="34" charset="0"/>
              </a:rPr>
              <a:t>vám podá </a:t>
            </a:r>
            <a:r>
              <a:rPr lang="cs-CZ" dirty="0">
                <a:latin typeface="Times New Roman" panose="02020603050405020304" pitchFamily="18" charset="0"/>
                <a:ea typeface="Calibri" panose="020F0502020204030204" pitchFamily="34" charset="0"/>
              </a:rPr>
              <a:t>i svou vizitku, kterou si taktéž nechte na stole před sebou</a:t>
            </a:r>
            <a:r>
              <a:rPr lang="cs-CZ" dirty="0" smtClean="0">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13538883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Samotné obchodní jednání</a:t>
            </a:r>
            <a:r>
              <a:rPr lang="cs-CZ" dirty="0"/>
              <a:t/>
            </a:r>
            <a:br>
              <a:rPr lang="cs-CZ" dirty="0"/>
            </a:br>
            <a:endParaRPr lang="cs-CZ" dirty="0"/>
          </a:p>
        </p:txBody>
      </p:sp>
      <p:sp>
        <p:nvSpPr>
          <p:cNvPr id="4" name="Obdélník 3"/>
          <p:cNvSpPr/>
          <p:nvPr/>
        </p:nvSpPr>
        <p:spPr>
          <a:xfrm>
            <a:off x="31988" y="987574"/>
            <a:ext cx="9112012" cy="3703578"/>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Kdokoliv </a:t>
            </a:r>
            <a:r>
              <a:rPr lang="cs-CZ" dirty="0">
                <a:latin typeface="Times New Roman" panose="02020603050405020304" pitchFamily="18" charset="0"/>
                <a:ea typeface="Calibri" panose="020F0502020204030204" pitchFamily="34" charset="0"/>
              </a:rPr>
              <a:t>vede schůzku, měl by vždy něco vědět o osobě, které se bude ptát.</a:t>
            </a: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Typická informace, kterou je třeba dopředu vědět, zahrnuje to, jak vylovovat jméno </a:t>
            </a:r>
            <a:r>
              <a:rPr lang="cs-CZ" dirty="0" smtClean="0">
                <a:latin typeface="Times New Roman" panose="02020603050405020304" pitchFamily="18" charset="0"/>
                <a:ea typeface="Calibri" panose="020F0502020204030204" pitchFamily="34" charset="0"/>
              </a:rPr>
              <a:t>dané osoby</a:t>
            </a:r>
            <a:r>
              <a:rPr lang="cs-CZ" dirty="0">
                <a:latin typeface="Times New Roman" panose="02020603050405020304" pitchFamily="18" charset="0"/>
                <a:ea typeface="Calibri" panose="020F0502020204030204" pitchFamily="34" charset="0"/>
              </a:rPr>
              <a:t>, její tituly. Jestli je to osoba populární, známá, je možné zjistit některé </a:t>
            </a:r>
            <a:r>
              <a:rPr lang="cs-CZ" dirty="0" smtClean="0">
                <a:latin typeface="Times New Roman" panose="02020603050405020304" pitchFamily="18" charset="0"/>
                <a:ea typeface="Calibri" panose="020F0502020204030204" pitchFamily="34" charset="0"/>
              </a:rPr>
              <a:t>životopisné údaje </a:t>
            </a:r>
            <a:r>
              <a:rPr lang="cs-CZ" dirty="0">
                <a:latin typeface="Times New Roman" panose="02020603050405020304" pitchFamily="18" charset="0"/>
                <a:ea typeface="Calibri" panose="020F0502020204030204" pitchFamily="34" charset="0"/>
              </a:rPr>
              <a:t>bez problémů někde </a:t>
            </a:r>
            <a:r>
              <a:rPr lang="cs-CZ" dirty="0" smtClean="0">
                <a:latin typeface="Times New Roman" panose="02020603050405020304" pitchFamily="18" charset="0"/>
                <a:ea typeface="Calibri" panose="020F0502020204030204" pitchFamily="34" charset="0"/>
              </a:rPr>
              <a:t>jinde.</a:t>
            </a: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Důležité je udělat dojem, že víme něco o produktech, které nabízíme. To </a:t>
            </a:r>
            <a:r>
              <a:rPr lang="cs-CZ" dirty="0" smtClean="0">
                <a:latin typeface="Times New Roman" panose="02020603050405020304" pitchFamily="18" charset="0"/>
                <a:ea typeface="Calibri" panose="020F0502020204030204" pitchFamily="34" charset="0"/>
              </a:rPr>
              <a:t>ovšem znamená</a:t>
            </a:r>
            <a:r>
              <a:rPr lang="cs-CZ" dirty="0">
                <a:latin typeface="Times New Roman" panose="02020603050405020304" pitchFamily="18" charset="0"/>
                <a:ea typeface="Calibri" panose="020F0502020204030204" pitchFamily="34" charset="0"/>
              </a:rPr>
              <a:t>, že jsme neošidili úvodní přípravu. Musíme být připraveni na věci, které </a:t>
            </a:r>
            <a:r>
              <a:rPr lang="cs-CZ" dirty="0" smtClean="0">
                <a:latin typeface="Times New Roman" panose="02020603050405020304" pitchFamily="18" charset="0"/>
                <a:ea typeface="Calibri" panose="020F0502020204030204" pitchFamily="34" charset="0"/>
              </a:rPr>
              <a:t>klient bude </a:t>
            </a:r>
            <a:r>
              <a:rPr lang="cs-CZ" dirty="0">
                <a:latin typeface="Times New Roman" panose="02020603050405020304" pitchFamily="18" charset="0"/>
                <a:ea typeface="Calibri" panose="020F0502020204030204" pitchFamily="34" charset="0"/>
              </a:rPr>
              <a:t>chtít </a:t>
            </a:r>
            <a:r>
              <a:rPr lang="cs-CZ" dirty="0" smtClean="0">
                <a:latin typeface="Times New Roman" panose="02020603050405020304" pitchFamily="18" charset="0"/>
                <a:ea typeface="Calibri" panose="020F0502020204030204" pitchFamily="34" charset="0"/>
              </a:rPr>
              <a:t>vědět.</a:t>
            </a:r>
          </a:p>
          <a:p>
            <a:pPr marL="342900" indent="-34290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Pokud </a:t>
            </a:r>
            <a:r>
              <a:rPr lang="cs-CZ" dirty="0">
                <a:latin typeface="Times New Roman" panose="02020603050405020304" pitchFamily="18" charset="0"/>
                <a:ea typeface="Calibri" panose="020F0502020204030204" pitchFamily="34" charset="0"/>
              </a:rPr>
              <a:t>nevíme (nikdo si nepamatuje všechno), je nutné si o tomto </a:t>
            </a:r>
            <a:r>
              <a:rPr lang="cs-CZ" dirty="0" smtClean="0">
                <a:latin typeface="Times New Roman" panose="02020603050405020304" pitchFamily="18" charset="0"/>
                <a:ea typeface="Calibri" panose="020F0502020204030204" pitchFamily="34" charset="0"/>
              </a:rPr>
              <a:t>napsat poznámku </a:t>
            </a:r>
            <a:r>
              <a:rPr lang="cs-CZ" dirty="0">
                <a:latin typeface="Times New Roman" panose="02020603050405020304" pitchFamily="18" charset="0"/>
                <a:ea typeface="Calibri" panose="020F0502020204030204" pitchFamily="34" charset="0"/>
              </a:rPr>
              <a:t>a slíbit klientovi, že mu dodatečné informace v co nejkratší doby </a:t>
            </a:r>
            <a:r>
              <a:rPr lang="cs-CZ" dirty="0" smtClean="0">
                <a:latin typeface="Times New Roman" panose="02020603050405020304" pitchFamily="18" charset="0"/>
                <a:ea typeface="Calibri" panose="020F0502020204030204" pitchFamily="34" charset="0"/>
              </a:rPr>
              <a:t>seženeme.</a:t>
            </a: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V této fázi jednání je nutné způsobem kladení otázek získat nejzákladnější </a:t>
            </a:r>
            <a:r>
              <a:rPr lang="cs-CZ" dirty="0" smtClean="0">
                <a:latin typeface="Times New Roman" panose="02020603050405020304" pitchFamily="18" charset="0"/>
                <a:ea typeface="Calibri" panose="020F0502020204030204" pitchFamily="34" charset="0"/>
              </a:rPr>
              <a:t>přehled nad </a:t>
            </a:r>
            <a:r>
              <a:rPr lang="cs-CZ" dirty="0">
                <a:latin typeface="Times New Roman" panose="02020603050405020304" pitchFamily="18" charset="0"/>
                <a:ea typeface="Calibri" panose="020F0502020204030204" pitchFamily="34" charset="0"/>
              </a:rPr>
              <a:t>celou problematikou, zjistit nejpodstatnější fakta, takže způsob kladení otázek je </a:t>
            </a:r>
            <a:r>
              <a:rPr lang="cs-CZ" dirty="0" err="1" smtClean="0">
                <a:latin typeface="Times New Roman" panose="02020603050405020304" pitchFamily="18" charset="0"/>
                <a:ea typeface="Calibri" panose="020F0502020204030204" pitchFamily="34" charset="0"/>
              </a:rPr>
              <a:t>víceřízen</a:t>
            </a:r>
            <a:r>
              <a:rPr lang="cs-CZ" dirty="0">
                <a:latin typeface="Times New Roman" panose="02020603050405020304" pitchFamily="18" charset="0"/>
                <a:ea typeface="Calibri" panose="020F0502020204030204" pitchFamily="34" charset="0"/>
              </a:rPr>
              <a:t>, více pod </a:t>
            </a:r>
            <a:r>
              <a:rPr lang="cs-CZ" dirty="0" smtClean="0">
                <a:latin typeface="Times New Roman" panose="02020603050405020304" pitchFamily="18" charset="0"/>
                <a:ea typeface="Calibri" panose="020F0502020204030204" pitchFamily="34" charset="0"/>
              </a:rPr>
              <a:t>kontrolou.</a:t>
            </a:r>
            <a:endParaRPr lang="cs-CZ"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8917567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Samotné obchodní jednání</a:t>
            </a:r>
            <a:r>
              <a:rPr lang="cs-CZ" dirty="0"/>
              <a:t/>
            </a:r>
            <a:br>
              <a:rPr lang="cs-CZ" dirty="0"/>
            </a:br>
            <a:endParaRPr lang="cs-CZ" dirty="0"/>
          </a:p>
        </p:txBody>
      </p:sp>
      <p:sp>
        <p:nvSpPr>
          <p:cNvPr id="4" name="Obdélník 3"/>
          <p:cNvSpPr/>
          <p:nvPr/>
        </p:nvSpPr>
        <p:spPr>
          <a:xfrm>
            <a:off x="31988" y="987574"/>
            <a:ext cx="9112012" cy="3562514"/>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U některých zákazníků samozřejmě hned napoprvé neuspějete. Někteří </a:t>
            </a:r>
            <a:r>
              <a:rPr lang="cs-CZ" dirty="0" smtClean="0">
                <a:latin typeface="Times New Roman" panose="02020603050405020304" pitchFamily="18" charset="0"/>
                <a:ea typeface="Calibri" panose="020F0502020204030204" pitchFamily="34" charset="0"/>
              </a:rPr>
              <a:t>dokonce budou </a:t>
            </a:r>
            <a:r>
              <a:rPr lang="cs-CZ" dirty="0">
                <a:latin typeface="Times New Roman" panose="02020603050405020304" pitchFamily="18" charset="0"/>
                <a:ea typeface="Calibri" panose="020F0502020204030204" pitchFamily="34" charset="0"/>
              </a:rPr>
              <a:t>mít vůči čemukoliv námitky. Budou oponovat či protestovat vždy, když </a:t>
            </a:r>
            <a:r>
              <a:rPr lang="cs-CZ" dirty="0" smtClean="0">
                <a:latin typeface="Times New Roman" panose="02020603050405020304" pitchFamily="18" charset="0"/>
                <a:ea typeface="Calibri" panose="020F0502020204030204" pitchFamily="34" charset="0"/>
              </a:rPr>
              <a:t>nedostanou přesně </a:t>
            </a:r>
            <a:r>
              <a:rPr lang="cs-CZ" dirty="0">
                <a:latin typeface="Times New Roman" panose="02020603050405020304" pitchFamily="18" charset="0"/>
                <a:ea typeface="Calibri" panose="020F0502020204030204" pitchFamily="34" charset="0"/>
              </a:rPr>
              <a:t>to, co chtěli, nebo pokud není něco podle jejich představ</a:t>
            </a:r>
            <a:r>
              <a:rPr lang="cs-CZ" dirty="0" smtClean="0">
                <a:latin typeface="Times New Roman" panose="02020603050405020304" pitchFamily="18" charset="0"/>
                <a:ea typeface="Calibri" panose="020F0502020204030204" pitchFamily="34" charset="0"/>
              </a:rPr>
              <a:t>.</a:t>
            </a:r>
          </a:p>
          <a:p>
            <a:pPr marL="342900" indent="-34290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 </a:t>
            </a:r>
            <a:r>
              <a:rPr lang="cs-CZ" dirty="0">
                <a:latin typeface="Times New Roman" panose="02020603050405020304" pitchFamily="18" charset="0"/>
                <a:ea typeface="Calibri" panose="020F0502020204030204" pitchFamily="34" charset="0"/>
              </a:rPr>
              <a:t>Avšak i s </a:t>
            </a:r>
            <a:r>
              <a:rPr lang="cs-CZ" dirty="0" smtClean="0">
                <a:latin typeface="Times New Roman" panose="02020603050405020304" pitchFamily="18" charset="0"/>
                <a:ea typeface="Calibri" panose="020F0502020204030204" pitchFamily="34" charset="0"/>
              </a:rPr>
              <a:t>těmito zákazníky </a:t>
            </a:r>
            <a:r>
              <a:rPr lang="cs-CZ" dirty="0">
                <a:latin typeface="Times New Roman" panose="02020603050405020304" pitchFamily="18" charset="0"/>
                <a:ea typeface="Calibri" panose="020F0502020204030204" pitchFamily="34" charset="0"/>
              </a:rPr>
              <a:t>se musíme naučit jednat s profesionálním přístupem a efektivně tak </a:t>
            </a:r>
            <a:r>
              <a:rPr lang="cs-CZ" dirty="0" smtClean="0">
                <a:latin typeface="Times New Roman" panose="02020603050405020304" pitchFamily="18" charset="0"/>
                <a:ea typeface="Calibri" panose="020F0502020204030204" pitchFamily="34" charset="0"/>
              </a:rPr>
              <a:t>vyřešit jejich </a:t>
            </a:r>
            <a:r>
              <a:rPr lang="cs-CZ" dirty="0">
                <a:latin typeface="Times New Roman" panose="02020603050405020304" pitchFamily="18" charset="0"/>
                <a:ea typeface="Calibri" panose="020F0502020204030204" pitchFamily="34" charset="0"/>
              </a:rPr>
              <a:t>specifické požadavky. Tady je dobré znát naše možnosti, případně jim </a:t>
            </a:r>
            <a:r>
              <a:rPr lang="cs-CZ" dirty="0" smtClean="0">
                <a:latin typeface="Times New Roman" panose="02020603050405020304" pitchFamily="18" charset="0"/>
                <a:ea typeface="Calibri" panose="020F0502020204030204" pitchFamily="34" charset="0"/>
              </a:rPr>
              <a:t>nabídnout nějakou </a:t>
            </a:r>
            <a:r>
              <a:rPr lang="cs-CZ" dirty="0">
                <a:latin typeface="Times New Roman" panose="02020603050405020304" pitchFamily="18" charset="0"/>
                <a:ea typeface="Calibri" panose="020F0502020204030204" pitchFamily="34" charset="0"/>
              </a:rPr>
              <a:t>alternativu - vše se odvíjí od naší schopnosti argumentace a </a:t>
            </a:r>
            <a:r>
              <a:rPr lang="cs-CZ" dirty="0" smtClean="0">
                <a:latin typeface="Times New Roman" panose="02020603050405020304" pitchFamily="18" charset="0"/>
                <a:ea typeface="Calibri" panose="020F0502020204030204" pitchFamily="34" charset="0"/>
              </a:rPr>
              <a:t>přesvědčování.</a:t>
            </a: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Pokud se setkáme s nějakou kritikou, je rozhodně lepší ji přijmout </a:t>
            </a:r>
            <a:r>
              <a:rPr lang="cs-CZ" dirty="0" smtClean="0">
                <a:latin typeface="Times New Roman" panose="02020603050405020304" pitchFamily="18" charset="0"/>
                <a:ea typeface="Calibri" panose="020F0502020204030204" pitchFamily="34" charset="0"/>
              </a:rPr>
              <a:t>vstřícně a </a:t>
            </a:r>
            <a:r>
              <a:rPr lang="cs-CZ" dirty="0">
                <a:latin typeface="Times New Roman" panose="02020603050405020304" pitchFamily="18" charset="0"/>
                <a:ea typeface="Calibri" panose="020F0502020204030204" pitchFamily="34" charset="0"/>
              </a:rPr>
              <a:t>s vhodnou reakcí, než tápáním či nevraživostí – to vyvolá zbytečnou agresi. Nikdy </a:t>
            </a:r>
            <a:r>
              <a:rPr lang="cs-CZ" dirty="0" smtClean="0">
                <a:latin typeface="Times New Roman" panose="02020603050405020304" pitchFamily="18" charset="0"/>
                <a:ea typeface="Calibri" panose="020F0502020204030204" pitchFamily="34" charset="0"/>
              </a:rPr>
              <a:t>se nedoporučuje </a:t>
            </a:r>
            <a:r>
              <a:rPr lang="cs-CZ" dirty="0">
                <a:latin typeface="Times New Roman" panose="02020603050405020304" pitchFamily="18" charset="0"/>
                <a:ea typeface="Calibri" panose="020F0502020204030204" pitchFamily="34" charset="0"/>
              </a:rPr>
              <a:t>zvyšování hlasu, ignorování či případné poznámky. </a:t>
            </a:r>
            <a:endParaRPr lang="cs-CZ"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Námitky </a:t>
            </a:r>
            <a:r>
              <a:rPr lang="cs-CZ" dirty="0">
                <a:latin typeface="Times New Roman" panose="02020603050405020304" pitchFamily="18" charset="0"/>
                <a:ea typeface="Calibri" panose="020F0502020204030204" pitchFamily="34" charset="0"/>
              </a:rPr>
              <a:t>je vždy </a:t>
            </a:r>
            <a:r>
              <a:rPr lang="cs-CZ" dirty="0" smtClean="0">
                <a:latin typeface="Times New Roman" panose="02020603050405020304" pitchFamily="18" charset="0"/>
                <a:ea typeface="Calibri" panose="020F0502020204030204" pitchFamily="34" charset="0"/>
              </a:rPr>
              <a:t>potřeba přijmout </a:t>
            </a:r>
            <a:r>
              <a:rPr lang="cs-CZ" dirty="0">
                <a:latin typeface="Times New Roman" panose="02020603050405020304" pitchFamily="18" charset="0"/>
                <a:ea typeface="Calibri" panose="020F0502020204030204" pitchFamily="34" charset="0"/>
              </a:rPr>
              <a:t>s </a:t>
            </a:r>
            <a:r>
              <a:rPr lang="cs-CZ" dirty="0" smtClean="0">
                <a:latin typeface="Times New Roman" panose="02020603050405020304" pitchFamily="18" charset="0"/>
                <a:ea typeface="Calibri" panose="020F0502020204030204" pitchFamily="34" charset="0"/>
              </a:rPr>
              <a:t>pochopením.</a:t>
            </a:r>
          </a:p>
        </p:txBody>
      </p:sp>
    </p:spTree>
    <p:extLst>
      <p:ext uri="{BB962C8B-B14F-4D97-AF65-F5344CB8AC3E}">
        <p14:creationId xmlns:p14="http://schemas.microsoft.com/office/powerpoint/2010/main" val="3358163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Samotné obchodní jednání</a:t>
            </a:r>
            <a:r>
              <a:rPr lang="cs-CZ" dirty="0"/>
              <a:t/>
            </a:r>
            <a:br>
              <a:rPr lang="cs-CZ" dirty="0"/>
            </a:br>
            <a:endParaRPr lang="cs-CZ" dirty="0"/>
          </a:p>
        </p:txBody>
      </p:sp>
      <p:sp>
        <p:nvSpPr>
          <p:cNvPr id="4" name="Obdélník 3"/>
          <p:cNvSpPr/>
          <p:nvPr/>
        </p:nvSpPr>
        <p:spPr>
          <a:xfrm>
            <a:off x="31988" y="987574"/>
            <a:ext cx="9112012" cy="3431709"/>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b="1" dirty="0" smtClean="0">
                <a:latin typeface="Times New Roman" panose="02020603050405020304" pitchFamily="18" charset="0"/>
                <a:ea typeface="Calibri" panose="020F0502020204030204" pitchFamily="34" charset="0"/>
              </a:rPr>
              <a:t>Námitky </a:t>
            </a:r>
            <a:r>
              <a:rPr lang="cs-CZ" b="1" dirty="0">
                <a:latin typeface="Times New Roman" panose="02020603050405020304" pitchFamily="18" charset="0"/>
                <a:ea typeface="Calibri" panose="020F0502020204030204" pitchFamily="34" charset="0"/>
              </a:rPr>
              <a:t>mohou </a:t>
            </a:r>
            <a:r>
              <a:rPr lang="cs-CZ" b="1" dirty="0" smtClean="0">
                <a:latin typeface="Times New Roman" panose="02020603050405020304" pitchFamily="18" charset="0"/>
                <a:ea typeface="Calibri" panose="020F0502020204030204" pitchFamily="34" charset="0"/>
              </a:rPr>
              <a:t>být:</a:t>
            </a:r>
          </a:p>
          <a:p>
            <a:pPr marL="342900" indent="-342900" algn="just">
              <a:spcBef>
                <a:spcPts val="600"/>
              </a:spcBef>
              <a:spcAft>
                <a:spcPts val="450"/>
              </a:spcAft>
              <a:buFont typeface="Wingdings" panose="05000000000000000000" pitchFamily="2" charset="2"/>
              <a:buChar char="ü"/>
            </a:pPr>
            <a:r>
              <a:rPr lang="cs-CZ" b="1" dirty="0" smtClean="0">
                <a:latin typeface="Times New Roman" panose="02020603050405020304" pitchFamily="18" charset="0"/>
                <a:ea typeface="Calibri" panose="020F0502020204030204" pitchFamily="34" charset="0"/>
              </a:rPr>
              <a:t>Záludné </a:t>
            </a:r>
            <a:r>
              <a:rPr lang="cs-CZ" dirty="0">
                <a:latin typeface="Times New Roman" panose="02020603050405020304" pitchFamily="18" charset="0"/>
                <a:ea typeface="Calibri" panose="020F0502020204030204" pitchFamily="34" charset="0"/>
              </a:rPr>
              <a:t>– nemají žádný racionální podklad, jde jen o útok.</a:t>
            </a:r>
          </a:p>
          <a:p>
            <a:pPr marL="342900" indent="-342900" algn="just">
              <a:spcBef>
                <a:spcPts val="600"/>
              </a:spcBef>
              <a:spcAft>
                <a:spcPts val="450"/>
              </a:spcAft>
              <a:buFont typeface="Wingdings" panose="05000000000000000000" pitchFamily="2" charset="2"/>
              <a:buChar char="ü"/>
            </a:pPr>
            <a:r>
              <a:rPr lang="cs-CZ" b="1" dirty="0" smtClean="0">
                <a:latin typeface="Times New Roman" panose="02020603050405020304" pitchFamily="18" charset="0"/>
                <a:ea typeface="Calibri" panose="020F0502020204030204" pitchFamily="34" charset="0"/>
              </a:rPr>
              <a:t>Předsudky </a:t>
            </a:r>
            <a:r>
              <a:rPr lang="cs-CZ" b="1" dirty="0">
                <a:latin typeface="Times New Roman" panose="02020603050405020304" pitchFamily="18" charset="0"/>
                <a:ea typeface="Calibri" panose="020F0502020204030204" pitchFamily="34" charset="0"/>
              </a:rPr>
              <a:t>a mýty </a:t>
            </a:r>
            <a:r>
              <a:rPr lang="cs-CZ" dirty="0">
                <a:latin typeface="Times New Roman" panose="02020603050405020304" pitchFamily="18" charset="0"/>
                <a:ea typeface="Calibri" panose="020F0502020204030204" pitchFamily="34" charset="0"/>
              </a:rPr>
              <a:t>– to jsou námitky s iracionálním podkladem, které je </a:t>
            </a:r>
            <a:r>
              <a:rPr lang="cs-CZ" dirty="0" smtClean="0">
                <a:latin typeface="Times New Roman" panose="02020603050405020304" pitchFamily="18" charset="0"/>
                <a:ea typeface="Calibri" panose="020F0502020204030204" pitchFamily="34" charset="0"/>
              </a:rPr>
              <a:t>třeba vyvrátit </a:t>
            </a:r>
            <a:r>
              <a:rPr lang="cs-CZ" dirty="0">
                <a:latin typeface="Times New Roman" panose="02020603050405020304" pitchFamily="18" charset="0"/>
                <a:ea typeface="Calibri" panose="020F0502020204030204" pitchFamily="34" charset="0"/>
              </a:rPr>
              <a:t>racionálními argumenty.</a:t>
            </a:r>
          </a:p>
          <a:p>
            <a:pPr marL="342900" indent="-342900" algn="just">
              <a:spcBef>
                <a:spcPts val="600"/>
              </a:spcBef>
              <a:spcAft>
                <a:spcPts val="450"/>
              </a:spcAft>
              <a:buFont typeface="Wingdings" panose="05000000000000000000" pitchFamily="2" charset="2"/>
              <a:buChar char="ü"/>
            </a:pPr>
            <a:r>
              <a:rPr lang="cs-CZ" dirty="0" smtClean="0">
                <a:latin typeface="Times New Roman" panose="02020603050405020304" pitchFamily="18" charset="0"/>
                <a:ea typeface="Calibri" panose="020F0502020204030204" pitchFamily="34" charset="0"/>
              </a:rPr>
              <a:t>Námitky </a:t>
            </a:r>
            <a:r>
              <a:rPr lang="cs-CZ" dirty="0">
                <a:latin typeface="Times New Roman" panose="02020603050405020304" pitchFamily="18" charset="0"/>
                <a:ea typeface="Calibri" panose="020F0502020204030204" pitchFamily="34" charset="0"/>
              </a:rPr>
              <a:t>záměrně </a:t>
            </a:r>
            <a:r>
              <a:rPr lang="cs-CZ" b="1" dirty="0">
                <a:latin typeface="Times New Roman" panose="02020603050405020304" pitchFamily="18" charset="0"/>
                <a:ea typeface="Calibri" panose="020F0502020204030204" pitchFamily="34" charset="0"/>
              </a:rPr>
              <a:t>negativní a zlehčující (útočné), </a:t>
            </a:r>
            <a:r>
              <a:rPr lang="cs-CZ" dirty="0">
                <a:latin typeface="Times New Roman" panose="02020603050405020304" pitchFamily="18" charset="0"/>
                <a:ea typeface="Calibri" panose="020F0502020204030204" pitchFamily="34" charset="0"/>
              </a:rPr>
              <a:t>je třeba být trpělivý a </a:t>
            </a:r>
            <a:r>
              <a:rPr lang="cs-CZ" dirty="0" smtClean="0">
                <a:latin typeface="Times New Roman" panose="02020603050405020304" pitchFamily="18" charset="0"/>
                <a:ea typeface="Calibri" panose="020F0502020204030204" pitchFamily="34" charset="0"/>
              </a:rPr>
              <a:t>reagovat pouze </a:t>
            </a:r>
            <a:r>
              <a:rPr lang="cs-CZ" dirty="0">
                <a:latin typeface="Times New Roman" panose="02020603050405020304" pitchFamily="18" charset="0"/>
                <a:ea typeface="Calibri" panose="020F0502020204030204" pitchFamily="34" charset="0"/>
              </a:rPr>
              <a:t>na to, co může být chápáno jako racionální kritika.</a:t>
            </a:r>
          </a:p>
          <a:p>
            <a:pPr marL="342900" indent="-342900" algn="just">
              <a:spcBef>
                <a:spcPts val="600"/>
              </a:spcBef>
              <a:spcAft>
                <a:spcPts val="450"/>
              </a:spcAft>
              <a:buFont typeface="Wingdings" panose="05000000000000000000" pitchFamily="2" charset="2"/>
              <a:buChar char="ü"/>
            </a:pPr>
            <a:r>
              <a:rPr lang="cs-CZ" b="1" dirty="0" smtClean="0">
                <a:latin typeface="Times New Roman" panose="02020603050405020304" pitchFamily="18" charset="0"/>
                <a:ea typeface="Calibri" panose="020F0502020204030204" pitchFamily="34" charset="0"/>
              </a:rPr>
              <a:t>Prestižní</a:t>
            </a:r>
            <a:r>
              <a:rPr lang="cs-CZ" dirty="0" smtClean="0">
                <a:latin typeface="Times New Roman" panose="02020603050405020304" pitchFamily="18" charset="0"/>
                <a:ea typeface="Calibri" panose="020F0502020204030204" pitchFamily="34" charset="0"/>
              </a:rPr>
              <a:t> </a:t>
            </a:r>
            <a:r>
              <a:rPr lang="cs-CZ" dirty="0">
                <a:latin typeface="Times New Roman" panose="02020603050405020304" pitchFamily="18" charset="0"/>
                <a:ea typeface="Calibri" panose="020F0502020204030204" pitchFamily="34" charset="0"/>
              </a:rPr>
              <a:t>– vznikají z pocitů, mohou být oprávněné, ale také nemusí.</a:t>
            </a:r>
          </a:p>
          <a:p>
            <a:pPr marL="342900" indent="-342900" algn="just">
              <a:spcBef>
                <a:spcPts val="600"/>
              </a:spcBef>
              <a:spcAft>
                <a:spcPts val="450"/>
              </a:spcAft>
              <a:buFont typeface="Wingdings" panose="05000000000000000000" pitchFamily="2" charset="2"/>
              <a:buChar char="ü"/>
            </a:pPr>
            <a:r>
              <a:rPr lang="cs-CZ" b="1" dirty="0" smtClean="0">
                <a:latin typeface="Times New Roman" panose="02020603050405020304" pitchFamily="18" charset="0"/>
                <a:ea typeface="Calibri" panose="020F0502020204030204" pitchFamily="34" charset="0"/>
              </a:rPr>
              <a:t>Subjektivní</a:t>
            </a:r>
            <a:r>
              <a:rPr lang="cs-CZ" dirty="0" smtClean="0">
                <a:latin typeface="Times New Roman" panose="02020603050405020304" pitchFamily="18" charset="0"/>
                <a:ea typeface="Calibri" panose="020F0502020204030204" pitchFamily="34" charset="0"/>
              </a:rPr>
              <a:t> </a:t>
            </a:r>
            <a:r>
              <a:rPr lang="cs-CZ" dirty="0">
                <a:latin typeface="Times New Roman" panose="02020603050405020304" pitchFamily="18" charset="0"/>
                <a:ea typeface="Calibri" panose="020F0502020204030204" pitchFamily="34" charset="0"/>
              </a:rPr>
              <a:t>– vyvěrají z pocitů, mohou být oprávněné, ale také nemusí.</a:t>
            </a:r>
          </a:p>
          <a:p>
            <a:pPr marL="342900" indent="-342900" algn="just">
              <a:spcBef>
                <a:spcPts val="600"/>
              </a:spcBef>
              <a:spcAft>
                <a:spcPts val="450"/>
              </a:spcAft>
              <a:buFont typeface="Wingdings" panose="05000000000000000000" pitchFamily="2" charset="2"/>
              <a:buChar char="ü"/>
            </a:pPr>
            <a:r>
              <a:rPr lang="cs-CZ" b="1" dirty="0" smtClean="0">
                <a:latin typeface="Times New Roman" panose="02020603050405020304" pitchFamily="18" charset="0"/>
                <a:ea typeface="Calibri" panose="020F0502020204030204" pitchFamily="34" charset="0"/>
              </a:rPr>
              <a:t>Objektivní</a:t>
            </a:r>
            <a:r>
              <a:rPr lang="cs-CZ" dirty="0" smtClean="0">
                <a:latin typeface="Times New Roman" panose="02020603050405020304" pitchFamily="18" charset="0"/>
                <a:ea typeface="Calibri" panose="020F0502020204030204" pitchFamily="34" charset="0"/>
              </a:rPr>
              <a:t> </a:t>
            </a:r>
            <a:r>
              <a:rPr lang="cs-CZ" dirty="0">
                <a:latin typeface="Times New Roman" panose="02020603050405020304" pitchFamily="18" charset="0"/>
                <a:ea typeface="Calibri" panose="020F0502020204030204" pitchFamily="34" charset="0"/>
              </a:rPr>
              <a:t>– jsou založeny na oprávněných připomínkách.</a:t>
            </a:r>
          </a:p>
        </p:txBody>
      </p:sp>
    </p:spTree>
    <p:extLst>
      <p:ext uri="{BB962C8B-B14F-4D97-AF65-F5344CB8AC3E}">
        <p14:creationId xmlns:p14="http://schemas.microsoft.com/office/powerpoint/2010/main" val="42030940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Samotné obchodní jednání</a:t>
            </a:r>
            <a:r>
              <a:rPr lang="cs-CZ" dirty="0"/>
              <a:t/>
            </a:r>
            <a:br>
              <a:rPr lang="cs-CZ" dirty="0"/>
            </a:br>
            <a:endParaRPr lang="cs-CZ" dirty="0"/>
          </a:p>
        </p:txBody>
      </p:sp>
      <p:sp>
        <p:nvSpPr>
          <p:cNvPr id="4" name="Obdélník 3"/>
          <p:cNvSpPr/>
          <p:nvPr/>
        </p:nvSpPr>
        <p:spPr>
          <a:xfrm>
            <a:off x="31988" y="987574"/>
            <a:ext cx="9112012" cy="3703578"/>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Závěr jednání (rozhovoru) tvoří přechod k realizaci, proto by mělo </a:t>
            </a:r>
            <a:r>
              <a:rPr lang="cs-CZ" dirty="0" smtClean="0">
                <a:latin typeface="Times New Roman" panose="02020603050405020304" pitchFamily="18" charset="0"/>
                <a:ea typeface="Calibri" panose="020F0502020204030204" pitchFamily="34" charset="0"/>
              </a:rPr>
              <a:t>napomoci uplatnění </a:t>
            </a:r>
            <a:r>
              <a:rPr lang="cs-CZ" dirty="0">
                <a:latin typeface="Times New Roman" panose="02020603050405020304" pitchFamily="18" charset="0"/>
                <a:ea typeface="Calibri" panose="020F0502020204030204" pitchFamily="34" charset="0"/>
              </a:rPr>
              <a:t>dosažených výsledků v každodenním životě. </a:t>
            </a:r>
            <a:endParaRPr lang="cs-CZ"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Nejpozději </a:t>
            </a:r>
            <a:r>
              <a:rPr lang="cs-CZ" dirty="0">
                <a:latin typeface="Times New Roman" panose="02020603050405020304" pitchFamily="18" charset="0"/>
                <a:ea typeface="Calibri" panose="020F0502020204030204" pitchFamily="34" charset="0"/>
              </a:rPr>
              <a:t>v tuto chvíli byste </a:t>
            </a:r>
            <a:r>
              <a:rPr lang="cs-CZ" dirty="0" smtClean="0">
                <a:latin typeface="Times New Roman" panose="02020603050405020304" pitchFamily="18" charset="0"/>
                <a:ea typeface="Calibri" panose="020F0502020204030204" pitchFamily="34" charset="0"/>
              </a:rPr>
              <a:t>měli shrnout </a:t>
            </a:r>
            <a:r>
              <a:rPr lang="cs-CZ" dirty="0">
                <a:latin typeface="Times New Roman" panose="02020603050405020304" pitchFamily="18" charset="0"/>
                <a:ea typeface="Calibri" panose="020F0502020204030204" pitchFamily="34" charset="0"/>
              </a:rPr>
              <a:t>výsledky a vztáhnout je k cíli jednání. Obzvlášť pokud byla diskuze </a:t>
            </a:r>
            <a:r>
              <a:rPr lang="cs-CZ" dirty="0" smtClean="0">
                <a:latin typeface="Times New Roman" panose="02020603050405020304" pitchFamily="18" charset="0"/>
                <a:ea typeface="Calibri" panose="020F0502020204030204" pitchFamily="34" charset="0"/>
              </a:rPr>
              <a:t>kontroverzní, vyjmenujte </a:t>
            </a:r>
            <a:r>
              <a:rPr lang="cs-CZ" dirty="0">
                <a:latin typeface="Times New Roman" panose="02020603050405020304" pitchFamily="18" charset="0"/>
                <a:ea typeface="Calibri" panose="020F0502020204030204" pitchFamily="34" charset="0"/>
              </a:rPr>
              <a:t>to, na čem se všichni shodli a zeptejte se na otevřené a nejasné body. </a:t>
            </a:r>
            <a:endParaRPr lang="cs-CZ"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Nabídnete tím </a:t>
            </a:r>
            <a:r>
              <a:rPr lang="cs-CZ" dirty="0">
                <a:latin typeface="Times New Roman" panose="02020603050405020304" pitchFamily="18" charset="0"/>
                <a:ea typeface="Calibri" panose="020F0502020204030204" pitchFamily="34" charset="0"/>
              </a:rPr>
              <a:t>přítomným ještě jednou možnost upřesnění, vyslovení námitek nebo </a:t>
            </a:r>
            <a:r>
              <a:rPr lang="cs-CZ" dirty="0" smtClean="0">
                <a:latin typeface="Times New Roman" panose="02020603050405020304" pitchFamily="18" charset="0"/>
                <a:ea typeface="Calibri" panose="020F0502020204030204" pitchFamily="34" charset="0"/>
              </a:rPr>
              <a:t>doplnění.</a:t>
            </a: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Potom stanovte další závazné kroky v závislosti na cíli jednání. I jako </a:t>
            </a:r>
            <a:r>
              <a:rPr lang="cs-CZ" dirty="0" smtClean="0">
                <a:latin typeface="Times New Roman" panose="02020603050405020304" pitchFamily="18" charset="0"/>
                <a:ea typeface="Calibri" panose="020F0502020204030204" pitchFamily="34" charset="0"/>
              </a:rPr>
              <a:t>účastník jednání </a:t>
            </a:r>
            <a:r>
              <a:rPr lang="cs-CZ" dirty="0">
                <a:latin typeface="Times New Roman" panose="02020603050405020304" pitchFamily="18" charset="0"/>
                <a:ea typeface="Calibri" panose="020F0502020204030204" pitchFamily="34" charset="0"/>
              </a:rPr>
              <a:t>se výslovně ptejte pokaždé, když máte dojem, že ne všichni zúčastnění přesně </a:t>
            </a:r>
            <a:r>
              <a:rPr lang="cs-CZ" dirty="0" smtClean="0">
                <a:latin typeface="Times New Roman" panose="02020603050405020304" pitchFamily="18" charset="0"/>
                <a:ea typeface="Calibri" panose="020F0502020204030204" pitchFamily="34" charset="0"/>
              </a:rPr>
              <a:t>vědí, co </a:t>
            </a:r>
            <a:r>
              <a:rPr lang="cs-CZ" dirty="0">
                <a:latin typeface="Times New Roman" panose="02020603050405020304" pitchFamily="18" charset="0"/>
                <a:ea typeface="Calibri" panose="020F0502020204030204" pitchFamily="34" charset="0"/>
              </a:rPr>
              <a:t>je vlastně výsledkem rozhovoru. </a:t>
            </a:r>
            <a:endParaRPr lang="cs-CZ"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Rozhovor </a:t>
            </a:r>
            <a:r>
              <a:rPr lang="cs-CZ" dirty="0">
                <a:latin typeface="Times New Roman" panose="02020603050405020304" pitchFamily="18" charset="0"/>
                <a:ea typeface="Calibri" panose="020F0502020204030204" pitchFamily="34" charset="0"/>
              </a:rPr>
              <a:t>samozřejmě nekončí vždy zcela </a:t>
            </a:r>
            <a:r>
              <a:rPr lang="cs-CZ" dirty="0" smtClean="0">
                <a:latin typeface="Times New Roman" panose="02020603050405020304" pitchFamily="18" charset="0"/>
                <a:ea typeface="Calibri" panose="020F0502020204030204" pitchFamily="34" charset="0"/>
              </a:rPr>
              <a:t>přesně určenými </a:t>
            </a:r>
            <a:r>
              <a:rPr lang="cs-CZ" dirty="0">
                <a:latin typeface="Times New Roman" panose="02020603050405020304" pitchFamily="18" charset="0"/>
                <a:ea typeface="Calibri" panose="020F0502020204030204" pitchFamily="34" charset="0"/>
              </a:rPr>
              <a:t>kroky, někdy jde o to promyslet si nejprve všechny informace a </a:t>
            </a:r>
            <a:r>
              <a:rPr lang="cs-CZ" dirty="0" smtClean="0">
                <a:latin typeface="Times New Roman" panose="02020603050405020304" pitchFamily="18" charset="0"/>
                <a:ea typeface="Calibri" panose="020F0502020204030204" pitchFamily="34" charset="0"/>
              </a:rPr>
              <a:t>jednotlivé aspekty</a:t>
            </a:r>
            <a:r>
              <a:rPr lang="cs-CZ" dirty="0">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29111770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Samotné obchodní jednání</a:t>
            </a:r>
            <a:r>
              <a:rPr lang="cs-CZ" dirty="0"/>
              <a:t/>
            </a:r>
            <a:br>
              <a:rPr lang="cs-CZ" dirty="0"/>
            </a:br>
            <a:endParaRPr lang="cs-CZ" dirty="0"/>
          </a:p>
        </p:txBody>
      </p:sp>
      <p:sp>
        <p:nvSpPr>
          <p:cNvPr id="2" name="Obdélník 1"/>
          <p:cNvSpPr/>
          <p:nvPr/>
        </p:nvSpPr>
        <p:spPr>
          <a:xfrm>
            <a:off x="5580" y="987574"/>
            <a:ext cx="9030916" cy="3693319"/>
          </a:xfrm>
          <a:prstGeom prst="rect">
            <a:avLst/>
          </a:prstGeom>
        </p:spPr>
        <p:txBody>
          <a:bodyPr wrap="square">
            <a:spAutoFit/>
          </a:bodyPr>
          <a:lstStyle/>
          <a:p>
            <a:pPr marL="285750" indent="-285750" algn="just">
              <a:buFont typeface="Wingdings" panose="05000000000000000000" pitchFamily="2" charset="2"/>
              <a:buChar char="q"/>
            </a:pPr>
            <a:r>
              <a:rPr lang="cs-CZ" dirty="0"/>
              <a:t>Schůzka jako taková má tedy určitou strukturu a pravidla, kterými by se měl </a:t>
            </a:r>
            <a:r>
              <a:rPr lang="cs-CZ" dirty="0" smtClean="0"/>
              <a:t>držet každý</a:t>
            </a:r>
            <a:r>
              <a:rPr lang="cs-CZ" dirty="0"/>
              <a:t>, nejen obchodní zástupce. Lze tedy vytyčit hlavní body, které by na sebe </a:t>
            </a:r>
            <a:r>
              <a:rPr lang="cs-CZ" dirty="0" smtClean="0"/>
              <a:t>měly plynule </a:t>
            </a:r>
            <a:r>
              <a:rPr lang="cs-CZ" dirty="0"/>
              <a:t>navazovat a nemělo by se na žádný bod </a:t>
            </a:r>
            <a:r>
              <a:rPr lang="cs-CZ" dirty="0" smtClean="0"/>
              <a:t>zapomenout:</a:t>
            </a:r>
          </a:p>
          <a:p>
            <a:pPr marL="285750" indent="-285750" algn="just">
              <a:buFont typeface="Wingdings" panose="05000000000000000000" pitchFamily="2" charset="2"/>
              <a:buChar char="ü"/>
            </a:pPr>
            <a:r>
              <a:rPr lang="cs-CZ" dirty="0"/>
              <a:t>Představení a uvedení firmy, kterou zastupujeme.</a:t>
            </a:r>
          </a:p>
          <a:p>
            <a:pPr marL="285750" indent="-285750" algn="just">
              <a:buFont typeface="Wingdings" panose="05000000000000000000" pitchFamily="2" charset="2"/>
              <a:buChar char="ü"/>
            </a:pPr>
            <a:r>
              <a:rPr lang="cs-CZ" dirty="0" smtClean="0"/>
              <a:t>Úvodní </a:t>
            </a:r>
            <a:r>
              <a:rPr lang="cs-CZ" dirty="0"/>
              <a:t>„rozehřátí“ – tzv. </a:t>
            </a:r>
            <a:r>
              <a:rPr lang="cs-CZ" dirty="0" err="1"/>
              <a:t>warming</a:t>
            </a:r>
            <a:r>
              <a:rPr lang="cs-CZ" dirty="0"/>
              <a:t> up.</a:t>
            </a:r>
          </a:p>
          <a:p>
            <a:pPr marL="285750" indent="-285750" algn="just">
              <a:buFont typeface="Wingdings" panose="05000000000000000000" pitchFamily="2" charset="2"/>
              <a:buChar char="ü"/>
            </a:pPr>
            <a:r>
              <a:rPr lang="cs-CZ" dirty="0" smtClean="0"/>
              <a:t>Vytvoření </a:t>
            </a:r>
            <a:r>
              <a:rPr lang="cs-CZ" dirty="0"/>
              <a:t>vztahu s klientem, případně také dohoda o způsobu jednání.</a:t>
            </a:r>
          </a:p>
          <a:p>
            <a:pPr marL="285750" indent="-285750" algn="just">
              <a:buFont typeface="Wingdings" panose="05000000000000000000" pitchFamily="2" charset="2"/>
              <a:buChar char="ü"/>
            </a:pPr>
            <a:r>
              <a:rPr lang="cs-CZ" dirty="0" smtClean="0"/>
              <a:t>Sumarizace </a:t>
            </a:r>
            <a:r>
              <a:rPr lang="cs-CZ" dirty="0"/>
              <a:t>problému a návrh na jeho řešení.</a:t>
            </a:r>
          </a:p>
          <a:p>
            <a:pPr marL="285750" indent="-285750" algn="just">
              <a:buFont typeface="Wingdings" panose="05000000000000000000" pitchFamily="2" charset="2"/>
              <a:buChar char="ü"/>
            </a:pPr>
            <a:r>
              <a:rPr lang="cs-CZ" dirty="0" smtClean="0"/>
              <a:t>Nastínění </a:t>
            </a:r>
            <a:r>
              <a:rPr lang="cs-CZ" dirty="0"/>
              <a:t>faktů, návrh výhod pro partnera, jestliže na návrh přistoupí.</a:t>
            </a:r>
          </a:p>
          <a:p>
            <a:pPr marL="285750" indent="-285750" algn="just">
              <a:buFont typeface="Wingdings" panose="05000000000000000000" pitchFamily="2" charset="2"/>
              <a:buChar char="ü"/>
            </a:pPr>
            <a:r>
              <a:rPr lang="cs-CZ" dirty="0" smtClean="0"/>
              <a:t>Vyjádření </a:t>
            </a:r>
            <a:r>
              <a:rPr lang="cs-CZ" dirty="0"/>
              <a:t>vlastního názoru a následná konfrontace názorů.</a:t>
            </a:r>
          </a:p>
          <a:p>
            <a:pPr marL="285750" indent="-285750" algn="just">
              <a:buFont typeface="Wingdings" panose="05000000000000000000" pitchFamily="2" charset="2"/>
              <a:buChar char="ü"/>
            </a:pPr>
            <a:r>
              <a:rPr lang="cs-CZ" dirty="0" smtClean="0"/>
              <a:t>Následují </a:t>
            </a:r>
            <a:r>
              <a:rPr lang="cs-CZ" dirty="0"/>
              <a:t>námitky a argumenty, důkazy a příklady, návrh řešení.</a:t>
            </a:r>
          </a:p>
          <a:p>
            <a:pPr marL="285750" indent="-285750" algn="just">
              <a:buFont typeface="Wingdings" panose="05000000000000000000" pitchFamily="2" charset="2"/>
              <a:buChar char="ü"/>
            </a:pPr>
            <a:r>
              <a:rPr lang="cs-CZ" dirty="0" smtClean="0"/>
              <a:t>Nabídka</a:t>
            </a:r>
            <a:r>
              <a:rPr lang="cs-CZ" dirty="0"/>
              <a:t>.</a:t>
            </a:r>
          </a:p>
          <a:p>
            <a:pPr marL="285750" indent="-285750" algn="just">
              <a:buFont typeface="Wingdings" panose="05000000000000000000" pitchFamily="2" charset="2"/>
              <a:buChar char="ü"/>
            </a:pPr>
            <a:r>
              <a:rPr lang="cs-CZ" dirty="0" smtClean="0"/>
              <a:t>Námitky a </a:t>
            </a:r>
            <a:r>
              <a:rPr lang="pl-PL" dirty="0" smtClean="0"/>
              <a:t>argumenty </a:t>
            </a:r>
            <a:r>
              <a:rPr lang="pl-PL" dirty="0"/>
              <a:t>nad finální podobou nabídky.</a:t>
            </a:r>
          </a:p>
          <a:p>
            <a:pPr marL="285750" indent="-285750" algn="just">
              <a:buFont typeface="Wingdings" panose="05000000000000000000" pitchFamily="2" charset="2"/>
              <a:buChar char="ü"/>
            </a:pPr>
            <a:r>
              <a:rPr lang="pl-PL" dirty="0" smtClean="0"/>
              <a:t>Podpisy</a:t>
            </a:r>
            <a:r>
              <a:rPr lang="pl-PL" dirty="0"/>
              <a:t>, poděkování a rozloučení</a:t>
            </a:r>
            <a:endParaRPr lang="cs-CZ" dirty="0"/>
          </a:p>
        </p:txBody>
      </p:sp>
    </p:spTree>
    <p:extLst>
      <p:ext uri="{BB962C8B-B14F-4D97-AF65-F5344CB8AC3E}">
        <p14:creationId xmlns:p14="http://schemas.microsoft.com/office/powerpoint/2010/main" val="1913492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Základní pravidla obchodních jednání</a:t>
            </a:r>
            <a:r>
              <a:rPr lang="cs-CZ" dirty="0"/>
              <a:t/>
            </a:r>
            <a:br>
              <a:rPr lang="cs-CZ" dirty="0"/>
            </a:br>
            <a:endParaRPr lang="cs-CZ" dirty="0"/>
          </a:p>
        </p:txBody>
      </p:sp>
      <p:sp>
        <p:nvSpPr>
          <p:cNvPr id="2" name="Obdélník 1"/>
          <p:cNvSpPr/>
          <p:nvPr/>
        </p:nvSpPr>
        <p:spPr>
          <a:xfrm>
            <a:off x="5580" y="987574"/>
            <a:ext cx="9030916" cy="3477875"/>
          </a:xfrm>
          <a:prstGeom prst="rect">
            <a:avLst/>
          </a:prstGeom>
        </p:spPr>
        <p:txBody>
          <a:bodyPr wrap="square">
            <a:spAutoFit/>
          </a:bodyPr>
          <a:lstStyle/>
          <a:p>
            <a:pPr marL="285750" indent="-285750" algn="just">
              <a:buFont typeface="Wingdings" panose="05000000000000000000" pitchFamily="2" charset="2"/>
              <a:buChar char="q"/>
            </a:pPr>
            <a:r>
              <a:rPr lang="cs-CZ" sz="2000" dirty="0"/>
              <a:t>V odborné a manažerské literatuře se často setkáváme s konstatováním, že </a:t>
            </a:r>
            <a:r>
              <a:rPr lang="cs-CZ" sz="2000" dirty="0" smtClean="0"/>
              <a:t>pro úspěch </a:t>
            </a:r>
            <a:r>
              <a:rPr lang="cs-CZ" sz="2000" dirty="0"/>
              <a:t>v zaměstnání je rozhodující z 60 % to, jaké lidi známe, z 30 % jaký </a:t>
            </a:r>
            <a:r>
              <a:rPr lang="cs-CZ" sz="2000" dirty="0" smtClean="0"/>
              <a:t>dojem dokážeme </a:t>
            </a:r>
            <a:r>
              <a:rPr lang="cs-CZ" sz="2000" dirty="0"/>
              <a:t>vzbudit a pouze z 10 % to, jak dobří ve své práci skutečně jsme, co umíme, </a:t>
            </a:r>
            <a:r>
              <a:rPr lang="cs-CZ" sz="2000" dirty="0" smtClean="0"/>
              <a:t>jaké je </a:t>
            </a:r>
            <a:r>
              <a:rPr lang="cs-CZ" sz="2000" dirty="0"/>
              <a:t>naše individuální know-how</a:t>
            </a:r>
            <a:r>
              <a:rPr lang="cs-CZ" sz="2000" dirty="0" smtClean="0"/>
              <a:t>.</a:t>
            </a:r>
          </a:p>
          <a:p>
            <a:pPr marL="285750" indent="-285750" algn="just">
              <a:buFont typeface="Wingdings" panose="05000000000000000000" pitchFamily="2" charset="2"/>
              <a:buChar char="q"/>
            </a:pPr>
            <a:r>
              <a:rPr lang="cs-CZ" sz="2000" dirty="0"/>
              <a:t>Ať použijeme jakýkoliv typ komunikace a jakýkoliv komunikační prostředek, </a:t>
            </a:r>
            <a:r>
              <a:rPr lang="cs-CZ" sz="2000" dirty="0" smtClean="0"/>
              <a:t>má-li být </a:t>
            </a:r>
            <a:r>
              <a:rPr lang="cs-CZ" sz="2000" dirty="0"/>
              <a:t>komunikace efektivní, musí vždy splňovat základní požadavky, kterými jsou:</a:t>
            </a:r>
          </a:p>
          <a:p>
            <a:pPr marL="285750" indent="-285750" algn="just">
              <a:buFont typeface="Wingdings" panose="05000000000000000000" pitchFamily="2" charset="2"/>
              <a:buChar char="ü"/>
            </a:pPr>
            <a:r>
              <a:rPr lang="cs-CZ" sz="2000" dirty="0" smtClean="0"/>
              <a:t>Zřetelnost</a:t>
            </a:r>
            <a:r>
              <a:rPr lang="cs-CZ" sz="2000" dirty="0"/>
              <a:t>.</a:t>
            </a:r>
          </a:p>
          <a:p>
            <a:pPr marL="285750" indent="-285750" algn="just">
              <a:buFont typeface="Wingdings" panose="05000000000000000000" pitchFamily="2" charset="2"/>
              <a:buChar char="ü"/>
            </a:pPr>
            <a:r>
              <a:rPr lang="cs-CZ" sz="2000" dirty="0" smtClean="0"/>
              <a:t>Stručnost</a:t>
            </a:r>
            <a:r>
              <a:rPr lang="cs-CZ" sz="2000" dirty="0"/>
              <a:t>.</a:t>
            </a:r>
          </a:p>
          <a:p>
            <a:pPr marL="285750" indent="-285750" algn="just">
              <a:buFont typeface="Wingdings" panose="05000000000000000000" pitchFamily="2" charset="2"/>
              <a:buChar char="ü"/>
            </a:pPr>
            <a:r>
              <a:rPr lang="cs-CZ" sz="2000" dirty="0" smtClean="0"/>
              <a:t>Správnost</a:t>
            </a:r>
            <a:r>
              <a:rPr lang="cs-CZ" sz="2000" dirty="0"/>
              <a:t>.</a:t>
            </a:r>
          </a:p>
          <a:p>
            <a:pPr marL="285750" indent="-285750" algn="just">
              <a:buFont typeface="Wingdings" panose="05000000000000000000" pitchFamily="2" charset="2"/>
              <a:buChar char="ü"/>
            </a:pPr>
            <a:r>
              <a:rPr lang="cs-CZ" sz="2000" dirty="0" smtClean="0"/>
              <a:t>Úplnost</a:t>
            </a:r>
            <a:r>
              <a:rPr lang="cs-CZ" sz="2000" dirty="0"/>
              <a:t>.</a:t>
            </a:r>
          </a:p>
          <a:p>
            <a:pPr marL="285750" indent="-285750" algn="just">
              <a:buFont typeface="Wingdings" panose="05000000000000000000" pitchFamily="2" charset="2"/>
              <a:buChar char="ü"/>
            </a:pPr>
            <a:r>
              <a:rPr lang="cs-CZ" sz="2000" dirty="0" smtClean="0"/>
              <a:t>Zdvořilost</a:t>
            </a:r>
            <a:r>
              <a:rPr lang="cs-CZ" sz="2000" dirty="0"/>
              <a:t>.</a:t>
            </a:r>
          </a:p>
        </p:txBody>
      </p:sp>
    </p:spTree>
    <p:extLst>
      <p:ext uri="{BB962C8B-B14F-4D97-AF65-F5344CB8AC3E}">
        <p14:creationId xmlns:p14="http://schemas.microsoft.com/office/powerpoint/2010/main" val="37537741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Základní pravidla obchodních jednání</a:t>
            </a:r>
            <a:r>
              <a:rPr lang="cs-CZ" dirty="0"/>
              <a:t/>
            </a:r>
            <a:br>
              <a:rPr lang="cs-CZ" dirty="0"/>
            </a:br>
            <a:endParaRPr lang="cs-CZ" dirty="0"/>
          </a:p>
        </p:txBody>
      </p:sp>
      <p:sp>
        <p:nvSpPr>
          <p:cNvPr id="2" name="Obdélník 1"/>
          <p:cNvSpPr/>
          <p:nvPr/>
        </p:nvSpPr>
        <p:spPr>
          <a:xfrm>
            <a:off x="104674" y="758227"/>
            <a:ext cx="9030916" cy="3970318"/>
          </a:xfrm>
          <a:prstGeom prst="rect">
            <a:avLst/>
          </a:prstGeom>
        </p:spPr>
        <p:txBody>
          <a:bodyPr wrap="square">
            <a:spAutoFit/>
          </a:bodyPr>
          <a:lstStyle/>
          <a:p>
            <a:pPr marL="285750" indent="-285750" algn="just">
              <a:buFont typeface="Wingdings" panose="05000000000000000000" pitchFamily="2" charset="2"/>
              <a:buChar char="ü"/>
            </a:pPr>
            <a:r>
              <a:rPr lang="cs-CZ" dirty="0" smtClean="0"/>
              <a:t>Zajímejte </a:t>
            </a:r>
            <a:r>
              <a:rPr lang="cs-CZ" dirty="0"/>
              <a:t>se upřímně o lidi.</a:t>
            </a:r>
          </a:p>
          <a:p>
            <a:pPr marL="285750" indent="-285750" algn="just">
              <a:buFont typeface="Wingdings" panose="05000000000000000000" pitchFamily="2" charset="2"/>
              <a:buChar char="ü"/>
            </a:pPr>
            <a:r>
              <a:rPr lang="cs-CZ" dirty="0" smtClean="0"/>
              <a:t>Usmívejte </a:t>
            </a:r>
            <a:r>
              <a:rPr lang="cs-CZ" dirty="0"/>
              <a:t>se.</a:t>
            </a:r>
          </a:p>
          <a:p>
            <a:pPr marL="285750" indent="-285750" algn="just">
              <a:buFont typeface="Wingdings" panose="05000000000000000000" pitchFamily="2" charset="2"/>
              <a:buChar char="ü"/>
            </a:pPr>
            <a:r>
              <a:rPr lang="cs-CZ" dirty="0" smtClean="0"/>
              <a:t>Pamatujte </a:t>
            </a:r>
            <a:r>
              <a:rPr lang="cs-CZ" dirty="0"/>
              <a:t>na to, že vlastní jméno zní člověku jako nejsladší a nejvýznamnější </a:t>
            </a:r>
            <a:r>
              <a:rPr lang="cs-CZ" dirty="0" smtClean="0"/>
              <a:t>ze všech </a:t>
            </a:r>
            <a:r>
              <a:rPr lang="cs-CZ" dirty="0"/>
              <a:t>slov.</a:t>
            </a:r>
          </a:p>
          <a:p>
            <a:pPr marL="285750" indent="-285750" algn="just">
              <a:buFont typeface="Wingdings" panose="05000000000000000000" pitchFamily="2" charset="2"/>
              <a:buChar char="ü"/>
            </a:pPr>
            <a:r>
              <a:rPr lang="cs-CZ" dirty="0" smtClean="0"/>
              <a:t>Buďte </a:t>
            </a:r>
            <a:r>
              <a:rPr lang="cs-CZ" dirty="0"/>
              <a:t>pozornými posluchači, mějte druhé k tomu, aby hovořili o sobě.</a:t>
            </a:r>
          </a:p>
          <a:p>
            <a:pPr marL="285750" indent="-285750" algn="just">
              <a:buFont typeface="Wingdings" panose="05000000000000000000" pitchFamily="2" charset="2"/>
              <a:buChar char="ü"/>
            </a:pPr>
            <a:r>
              <a:rPr lang="cs-CZ" dirty="0" smtClean="0"/>
              <a:t>Hovořte </a:t>
            </a:r>
            <a:r>
              <a:rPr lang="cs-CZ" dirty="0"/>
              <a:t>o tom, co zajímá druhého.</a:t>
            </a:r>
          </a:p>
          <a:p>
            <a:pPr marL="285750" indent="-285750" algn="just">
              <a:buFont typeface="Wingdings" panose="05000000000000000000" pitchFamily="2" charset="2"/>
              <a:buChar char="ü"/>
            </a:pPr>
            <a:r>
              <a:rPr lang="cs-CZ" dirty="0" smtClean="0"/>
              <a:t>Upřímně </a:t>
            </a:r>
            <a:r>
              <a:rPr lang="cs-CZ" dirty="0"/>
              <a:t>vzbuďte ve druhém pocit, že je důležitou osobou.</a:t>
            </a:r>
          </a:p>
          <a:p>
            <a:pPr marL="285750" indent="-285750" algn="just">
              <a:buFont typeface="Wingdings" panose="05000000000000000000" pitchFamily="2" charset="2"/>
              <a:buChar char="ü"/>
            </a:pPr>
            <a:r>
              <a:rPr lang="cs-CZ" dirty="0" smtClean="0"/>
              <a:t>Buďte </a:t>
            </a:r>
            <a:r>
              <a:rPr lang="cs-CZ" dirty="0"/>
              <a:t>pozitivní</a:t>
            </a:r>
            <a:r>
              <a:rPr lang="cs-CZ" dirty="0" smtClean="0"/>
              <a:t>.</a:t>
            </a:r>
          </a:p>
          <a:p>
            <a:pPr marL="285750" indent="-285750" algn="just">
              <a:buFont typeface="Wingdings" panose="05000000000000000000" pitchFamily="2" charset="2"/>
              <a:buChar char="ü"/>
            </a:pPr>
            <a:endParaRPr lang="cs-CZ" dirty="0" smtClean="0"/>
          </a:p>
          <a:p>
            <a:pPr marL="285750" indent="-285750" algn="just">
              <a:buFont typeface="Wingdings" panose="05000000000000000000" pitchFamily="2" charset="2"/>
              <a:buChar char="q"/>
            </a:pPr>
            <a:r>
              <a:rPr lang="cs-CZ" dirty="0" smtClean="0"/>
              <a:t>Vyhrajete </a:t>
            </a:r>
            <a:r>
              <a:rPr lang="cs-CZ" dirty="0"/>
              <a:t>jen tehdy, když se nepřete</a:t>
            </a:r>
            <a:r>
              <a:rPr lang="cs-CZ" dirty="0" smtClean="0"/>
              <a:t>.</a:t>
            </a:r>
          </a:p>
          <a:p>
            <a:pPr marL="285750" indent="-285750" algn="just">
              <a:buFont typeface="Wingdings" panose="05000000000000000000" pitchFamily="2" charset="2"/>
              <a:buChar char="q"/>
            </a:pPr>
            <a:r>
              <a:rPr lang="cs-CZ" dirty="0"/>
              <a:t>Ukažte, že si vážíte přesvědčení druhých – nikdy nikomu neříkejte, že se mýlí.</a:t>
            </a:r>
          </a:p>
          <a:p>
            <a:pPr marL="285750" indent="-285750" algn="just">
              <a:buFont typeface="Wingdings" panose="05000000000000000000" pitchFamily="2" charset="2"/>
              <a:buChar char="q"/>
            </a:pPr>
            <a:r>
              <a:rPr lang="cs-CZ" dirty="0" smtClean="0"/>
              <a:t>Mýlíte-li </a:t>
            </a:r>
            <a:r>
              <a:rPr lang="cs-CZ" dirty="0"/>
              <a:t>se, uznejte to rychle a ochotně.</a:t>
            </a:r>
          </a:p>
          <a:p>
            <a:pPr marL="285750" indent="-285750" algn="just">
              <a:buFont typeface="Wingdings" panose="05000000000000000000" pitchFamily="2" charset="2"/>
              <a:buChar char="q"/>
            </a:pPr>
            <a:r>
              <a:rPr lang="cs-CZ" dirty="0" smtClean="0"/>
              <a:t>Začínejte přátelsky</a:t>
            </a:r>
          </a:p>
          <a:p>
            <a:pPr marL="285750" indent="-285750" algn="just">
              <a:buFont typeface="Wingdings" panose="05000000000000000000" pitchFamily="2" charset="2"/>
              <a:buChar char="q"/>
            </a:pPr>
            <a:r>
              <a:rPr lang="cs-CZ" dirty="0"/>
              <a:t>Nechte druhého v domnění, že myšlenka je jeho.</a:t>
            </a:r>
          </a:p>
          <a:p>
            <a:pPr marL="285750" indent="-285750" algn="just">
              <a:buFont typeface="Wingdings" panose="05000000000000000000" pitchFamily="2" charset="2"/>
              <a:buChar char="q"/>
            </a:pPr>
            <a:r>
              <a:rPr lang="cs-CZ" dirty="0" smtClean="0"/>
              <a:t>Upřímně </a:t>
            </a:r>
            <a:r>
              <a:rPr lang="cs-CZ" dirty="0"/>
              <a:t>se snažte dívat na věci očima </a:t>
            </a:r>
            <a:r>
              <a:rPr lang="cs-CZ" dirty="0" smtClean="0"/>
              <a:t>druhého. Mějte </a:t>
            </a:r>
            <a:r>
              <a:rPr lang="cs-CZ" dirty="0"/>
              <a:t>ohled na přání a mínění druhého.</a:t>
            </a:r>
          </a:p>
        </p:txBody>
      </p:sp>
    </p:spTree>
    <p:extLst>
      <p:ext uri="{BB962C8B-B14F-4D97-AF65-F5344CB8AC3E}">
        <p14:creationId xmlns:p14="http://schemas.microsoft.com/office/powerpoint/2010/main" val="28495166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Základní pravidla obchodních jednání</a:t>
            </a:r>
            <a:r>
              <a:rPr lang="cs-CZ" dirty="0"/>
              <a:t/>
            </a:r>
            <a:br>
              <a:rPr lang="cs-CZ" dirty="0"/>
            </a:br>
            <a:endParaRPr lang="cs-CZ" dirty="0"/>
          </a:p>
        </p:txBody>
      </p:sp>
      <p:sp>
        <p:nvSpPr>
          <p:cNvPr id="2" name="Obdélník 1"/>
          <p:cNvSpPr/>
          <p:nvPr/>
        </p:nvSpPr>
        <p:spPr>
          <a:xfrm>
            <a:off x="104674" y="758227"/>
            <a:ext cx="9030916" cy="3970318"/>
          </a:xfrm>
          <a:prstGeom prst="rect">
            <a:avLst/>
          </a:prstGeom>
        </p:spPr>
        <p:txBody>
          <a:bodyPr wrap="square">
            <a:spAutoFit/>
          </a:bodyPr>
          <a:lstStyle/>
          <a:p>
            <a:pPr marL="285750" indent="-285750" algn="just">
              <a:buFont typeface="Wingdings" panose="05000000000000000000" pitchFamily="2" charset="2"/>
              <a:buChar char="ü"/>
            </a:pPr>
            <a:r>
              <a:rPr lang="cs-CZ" dirty="0" smtClean="0"/>
              <a:t>Zajímejte </a:t>
            </a:r>
            <a:r>
              <a:rPr lang="cs-CZ" dirty="0"/>
              <a:t>se upřímně o lidi.</a:t>
            </a:r>
          </a:p>
          <a:p>
            <a:pPr marL="285750" indent="-285750" algn="just">
              <a:buFont typeface="Wingdings" panose="05000000000000000000" pitchFamily="2" charset="2"/>
              <a:buChar char="ü"/>
            </a:pPr>
            <a:r>
              <a:rPr lang="cs-CZ" dirty="0" smtClean="0"/>
              <a:t>Usmívejte </a:t>
            </a:r>
            <a:r>
              <a:rPr lang="cs-CZ" dirty="0"/>
              <a:t>se.</a:t>
            </a:r>
          </a:p>
          <a:p>
            <a:pPr marL="285750" indent="-285750" algn="just">
              <a:buFont typeface="Wingdings" panose="05000000000000000000" pitchFamily="2" charset="2"/>
              <a:buChar char="ü"/>
            </a:pPr>
            <a:r>
              <a:rPr lang="cs-CZ" dirty="0" smtClean="0"/>
              <a:t>Pamatujte </a:t>
            </a:r>
            <a:r>
              <a:rPr lang="cs-CZ" dirty="0"/>
              <a:t>na to, že vlastní jméno zní člověku jako nejsladší a nejvýznamnější </a:t>
            </a:r>
            <a:r>
              <a:rPr lang="cs-CZ" dirty="0" smtClean="0"/>
              <a:t>ze všech </a:t>
            </a:r>
            <a:r>
              <a:rPr lang="cs-CZ" dirty="0"/>
              <a:t>slov.</a:t>
            </a:r>
          </a:p>
          <a:p>
            <a:pPr marL="285750" indent="-285750" algn="just">
              <a:buFont typeface="Wingdings" panose="05000000000000000000" pitchFamily="2" charset="2"/>
              <a:buChar char="ü"/>
            </a:pPr>
            <a:r>
              <a:rPr lang="cs-CZ" dirty="0" smtClean="0"/>
              <a:t>Buďte </a:t>
            </a:r>
            <a:r>
              <a:rPr lang="cs-CZ" dirty="0"/>
              <a:t>pozornými posluchači, mějte druhé k tomu, aby hovořili o sobě.</a:t>
            </a:r>
          </a:p>
          <a:p>
            <a:pPr marL="285750" indent="-285750" algn="just">
              <a:buFont typeface="Wingdings" panose="05000000000000000000" pitchFamily="2" charset="2"/>
              <a:buChar char="ü"/>
            </a:pPr>
            <a:r>
              <a:rPr lang="cs-CZ" dirty="0" smtClean="0"/>
              <a:t>Hovořte </a:t>
            </a:r>
            <a:r>
              <a:rPr lang="cs-CZ" dirty="0"/>
              <a:t>o tom, co zajímá druhého.</a:t>
            </a:r>
          </a:p>
          <a:p>
            <a:pPr marL="285750" indent="-285750" algn="just">
              <a:buFont typeface="Wingdings" panose="05000000000000000000" pitchFamily="2" charset="2"/>
              <a:buChar char="ü"/>
            </a:pPr>
            <a:r>
              <a:rPr lang="cs-CZ" dirty="0" smtClean="0"/>
              <a:t>Upřímně </a:t>
            </a:r>
            <a:r>
              <a:rPr lang="cs-CZ" dirty="0"/>
              <a:t>vzbuďte ve druhém pocit, že je důležitou osobou.</a:t>
            </a:r>
          </a:p>
          <a:p>
            <a:pPr marL="285750" indent="-285750" algn="just">
              <a:buFont typeface="Wingdings" panose="05000000000000000000" pitchFamily="2" charset="2"/>
              <a:buChar char="ü"/>
            </a:pPr>
            <a:r>
              <a:rPr lang="cs-CZ" dirty="0" smtClean="0"/>
              <a:t>Buďte </a:t>
            </a:r>
            <a:r>
              <a:rPr lang="cs-CZ" dirty="0"/>
              <a:t>pozitivní</a:t>
            </a:r>
            <a:r>
              <a:rPr lang="cs-CZ" dirty="0" smtClean="0"/>
              <a:t>.</a:t>
            </a:r>
          </a:p>
          <a:p>
            <a:pPr marL="285750" indent="-285750" algn="just">
              <a:buFont typeface="Wingdings" panose="05000000000000000000" pitchFamily="2" charset="2"/>
              <a:buChar char="ü"/>
            </a:pPr>
            <a:endParaRPr lang="cs-CZ" dirty="0" smtClean="0"/>
          </a:p>
          <a:p>
            <a:pPr marL="285750" indent="-285750" algn="just">
              <a:buFont typeface="Wingdings" panose="05000000000000000000" pitchFamily="2" charset="2"/>
              <a:buChar char="q"/>
            </a:pPr>
            <a:r>
              <a:rPr lang="cs-CZ" dirty="0" smtClean="0"/>
              <a:t>Vyhrajete </a:t>
            </a:r>
            <a:r>
              <a:rPr lang="cs-CZ" dirty="0"/>
              <a:t>jen tehdy, když se nepřete</a:t>
            </a:r>
            <a:r>
              <a:rPr lang="cs-CZ" dirty="0" smtClean="0"/>
              <a:t>.</a:t>
            </a:r>
          </a:p>
          <a:p>
            <a:pPr marL="285750" indent="-285750" algn="just">
              <a:buFont typeface="Wingdings" panose="05000000000000000000" pitchFamily="2" charset="2"/>
              <a:buChar char="q"/>
            </a:pPr>
            <a:r>
              <a:rPr lang="cs-CZ" dirty="0"/>
              <a:t>Ukažte, že si vážíte přesvědčení druhých – nikdy nikomu neříkejte, že se mýlí.</a:t>
            </a:r>
          </a:p>
          <a:p>
            <a:pPr marL="285750" indent="-285750" algn="just">
              <a:buFont typeface="Wingdings" panose="05000000000000000000" pitchFamily="2" charset="2"/>
              <a:buChar char="q"/>
            </a:pPr>
            <a:r>
              <a:rPr lang="cs-CZ" dirty="0" smtClean="0"/>
              <a:t>Mýlíte-li </a:t>
            </a:r>
            <a:r>
              <a:rPr lang="cs-CZ" dirty="0"/>
              <a:t>se, uznejte to rychle a ochotně.</a:t>
            </a:r>
          </a:p>
          <a:p>
            <a:pPr marL="285750" indent="-285750" algn="just">
              <a:buFont typeface="Wingdings" panose="05000000000000000000" pitchFamily="2" charset="2"/>
              <a:buChar char="q"/>
            </a:pPr>
            <a:r>
              <a:rPr lang="cs-CZ" dirty="0" smtClean="0"/>
              <a:t>Začínejte přátelsky</a:t>
            </a:r>
          </a:p>
          <a:p>
            <a:pPr marL="285750" indent="-285750" algn="just">
              <a:buFont typeface="Wingdings" panose="05000000000000000000" pitchFamily="2" charset="2"/>
              <a:buChar char="q"/>
            </a:pPr>
            <a:r>
              <a:rPr lang="cs-CZ" dirty="0"/>
              <a:t>Nechte druhého v domnění, že myšlenka je jeho.</a:t>
            </a:r>
          </a:p>
          <a:p>
            <a:pPr marL="285750" indent="-285750" algn="just">
              <a:buFont typeface="Wingdings" panose="05000000000000000000" pitchFamily="2" charset="2"/>
              <a:buChar char="q"/>
            </a:pPr>
            <a:r>
              <a:rPr lang="cs-CZ" dirty="0" smtClean="0"/>
              <a:t>Upřímně </a:t>
            </a:r>
            <a:r>
              <a:rPr lang="cs-CZ" dirty="0"/>
              <a:t>se snažte dívat na věci očima </a:t>
            </a:r>
            <a:r>
              <a:rPr lang="cs-CZ" dirty="0" smtClean="0"/>
              <a:t>druhého. Mějte </a:t>
            </a:r>
            <a:r>
              <a:rPr lang="cs-CZ" dirty="0"/>
              <a:t>ohled na přání a mínění druhého.</a:t>
            </a:r>
          </a:p>
        </p:txBody>
      </p:sp>
    </p:spTree>
    <p:extLst>
      <p:ext uri="{BB962C8B-B14F-4D97-AF65-F5344CB8AC3E}">
        <p14:creationId xmlns:p14="http://schemas.microsoft.com/office/powerpoint/2010/main" val="26096051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4000" b="1" dirty="0" smtClean="0">
                <a:solidFill>
                  <a:schemeClr val="bg1"/>
                </a:solidFill>
                <a:latin typeface="Times New Roman" panose="02020603050405020304" pitchFamily="18" charset="0"/>
                <a:cs typeface="Times New Roman" panose="02020603050405020304" pitchFamily="18" charset="0"/>
              </a:rPr>
              <a:t>8. Zásady </a:t>
            </a:r>
            <a:r>
              <a:rPr lang="pl-PL" sz="4000" b="1" dirty="0">
                <a:solidFill>
                  <a:schemeClr val="bg1"/>
                </a:solidFill>
                <a:latin typeface="Times New Roman" panose="02020603050405020304" pitchFamily="18" charset="0"/>
                <a:cs typeface="Times New Roman" panose="02020603050405020304" pitchFamily="18" charset="0"/>
              </a:rPr>
              <a:t>a specifika obchodního jednání </a:t>
            </a:r>
            <a:br>
              <a:rPr lang="pl-PL"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smtClean="0">
                <a:solidFill>
                  <a:srgbClr val="307871"/>
                </a:solidFill>
                <a:latin typeface="Times New Roman" panose="02020603050405020304" pitchFamily="18" charset="0"/>
                <a:cs typeface="Times New Roman" panose="02020603050405020304" pitchFamily="18" charset="0"/>
              </a:rPr>
              <a:t>Ing. Patrik Kajzar, Ph.D.</a:t>
            </a:r>
          </a:p>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a:solidFill>
                  <a:srgbClr val="307871"/>
                </a:solidFill>
                <a:latin typeface="Times New Roman" panose="02020603050405020304" pitchFamily="18" charset="0"/>
                <a:cs typeface="Times New Roman" panose="02020603050405020304" pitchFamily="18" charset="0"/>
              </a:rPr>
              <a:t>Společenský a diplomatický </a:t>
            </a:r>
            <a:r>
              <a:rPr lang="cs-CZ" altLang="cs-CZ" sz="1800" b="1" dirty="0" smtClean="0">
                <a:solidFill>
                  <a:srgbClr val="307871"/>
                </a:solidFill>
                <a:latin typeface="Times New Roman" panose="02020603050405020304" pitchFamily="18" charset="0"/>
                <a:cs typeface="Times New Roman" panose="02020603050405020304" pitchFamily="18" charset="0"/>
              </a:rPr>
              <a:t>protokol</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a:t>
            </a:r>
            <a:r>
              <a:rPr lang="pl-PL" dirty="0" smtClean="0">
                <a:solidFill>
                  <a:schemeClr val="bg1"/>
                </a:solidFill>
              </a:rPr>
              <a:t>přednáška </a:t>
            </a:r>
            <a:r>
              <a:rPr lang="pl-PL" dirty="0">
                <a:solidFill>
                  <a:schemeClr val="bg1"/>
                </a:solidFill>
              </a:rPr>
              <a:t>byla vytvořena pro projekt„</a:t>
            </a:r>
            <a:r>
              <a:rPr lang="cs-CZ" dirty="0" smtClean="0">
                <a:solidFill>
                  <a:schemeClr val="bg1"/>
                </a:solidFill>
              </a:rPr>
              <a:t>Rozvoj vzdělávání na Slezské univerzitě v Opavě“ </a:t>
            </a:r>
            <a:r>
              <a:rPr lang="cs-CZ" dirty="0"/>
              <a:t>Opavě</a:t>
            </a:r>
          </a:p>
        </p:txBody>
      </p:sp>
      <p:pic>
        <p:nvPicPr>
          <p:cNvPr id="10" name="Obrázek 9"/>
          <p:cNvPicPr>
            <a:picLocks noChangeAspect="1"/>
          </p:cNvPicPr>
          <p:nvPr/>
        </p:nvPicPr>
        <p:blipFill>
          <a:blip r:embed="rId4"/>
          <a:stretch>
            <a:fillRect/>
          </a:stretch>
        </p:blipFill>
        <p:spPr>
          <a:xfrm>
            <a:off x="486841" y="1779662"/>
            <a:ext cx="5162922" cy="2269990"/>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smtClean="0"/>
              <a:t>Výběr z použité literatury:</a:t>
            </a:r>
            <a:r>
              <a:rPr lang="cs-CZ" dirty="0"/>
              <a:t/>
            </a:r>
            <a:br>
              <a:rPr lang="cs-CZ" dirty="0"/>
            </a:br>
            <a:endParaRPr lang="cs-CZ" dirty="0"/>
          </a:p>
        </p:txBody>
      </p:sp>
      <p:sp>
        <p:nvSpPr>
          <p:cNvPr id="3" name="Obdélník 2"/>
          <p:cNvSpPr/>
          <p:nvPr/>
        </p:nvSpPr>
        <p:spPr>
          <a:xfrm>
            <a:off x="0" y="1059582"/>
            <a:ext cx="9144000" cy="3647152"/>
          </a:xfrm>
          <a:prstGeom prst="rect">
            <a:avLst/>
          </a:prstGeom>
        </p:spPr>
        <p:txBody>
          <a:bodyPr wrap="square">
            <a:spAutoFit/>
          </a:bodyPr>
          <a:lstStyle/>
          <a:p>
            <a:pPr marL="285750" indent="-285750" algn="just">
              <a:buFont typeface="Wingdings" panose="05000000000000000000" pitchFamily="2" charset="2"/>
              <a:buChar char="q"/>
            </a:pPr>
            <a:r>
              <a:rPr lang="cs-CZ" sz="2100" dirty="0"/>
              <a:t>GULLOVÁ, S., 2013. Mezinárodní obchodní a diplomatický protokol. 3., doplněné a </a:t>
            </a:r>
            <a:r>
              <a:rPr lang="cs-CZ" sz="2100" dirty="0" err="1" smtClean="0"/>
              <a:t>přepr</a:t>
            </a:r>
            <a:r>
              <a:rPr lang="cs-CZ" sz="2100" dirty="0" smtClean="0"/>
              <a:t>. vydání</a:t>
            </a:r>
            <a:r>
              <a:rPr lang="cs-CZ" sz="2100" dirty="0"/>
              <a:t>. Praha: </a:t>
            </a:r>
            <a:r>
              <a:rPr lang="cs-CZ" sz="2100" dirty="0" err="1"/>
              <a:t>Grada</a:t>
            </a:r>
            <a:r>
              <a:rPr lang="cs-CZ" sz="2100" dirty="0"/>
              <a:t> </a:t>
            </a:r>
            <a:r>
              <a:rPr lang="cs-CZ" sz="2100" dirty="0" err="1" smtClean="0"/>
              <a:t>Publishing</a:t>
            </a:r>
            <a:r>
              <a:rPr lang="cs-CZ" sz="2100" dirty="0" smtClean="0"/>
              <a:t>. ISBN </a:t>
            </a:r>
            <a:r>
              <a:rPr lang="cs-CZ" sz="2100" dirty="0"/>
              <a:t>978–80-247-4418-6.</a:t>
            </a:r>
          </a:p>
          <a:p>
            <a:pPr marL="285750" indent="-285750" algn="just">
              <a:buFont typeface="Wingdings" panose="05000000000000000000" pitchFamily="2" charset="2"/>
              <a:buChar char="q"/>
            </a:pPr>
            <a:r>
              <a:rPr lang="cs-CZ" sz="2100" dirty="0" smtClean="0"/>
              <a:t>MATHÉ</a:t>
            </a:r>
            <a:r>
              <a:rPr lang="cs-CZ" sz="2100" dirty="0"/>
              <a:t>, I. a L. ŠPAČEK, 2005. Etiketa. Praha: BB art. ISBN 80-7341-564-X.</a:t>
            </a:r>
          </a:p>
          <a:p>
            <a:pPr marL="285750" indent="-285750" algn="just">
              <a:buFont typeface="Wingdings" panose="05000000000000000000" pitchFamily="2" charset="2"/>
              <a:buChar char="q"/>
            </a:pPr>
            <a:r>
              <a:rPr lang="cs-CZ" sz="2100" dirty="0"/>
              <a:t>NĚMČANSKÝ, M., 2011. Společenský, diplomatický a obchodní protokol. SU OPF Karviná, ISBN 978-80-7248-636-6.</a:t>
            </a:r>
          </a:p>
          <a:p>
            <a:pPr marL="285750" indent="-285750" algn="just">
              <a:buFont typeface="Wingdings" panose="05000000000000000000" pitchFamily="2" charset="2"/>
              <a:buChar char="q"/>
            </a:pPr>
            <a:r>
              <a:rPr lang="cs-CZ" sz="2100" dirty="0"/>
              <a:t>SMEJKAL, V. a H. S. BACHRACHOVÁ, 2011. Velký lexikon společenského chování. 2. rozšířené vyd. Praha: </a:t>
            </a:r>
            <a:r>
              <a:rPr lang="cs-CZ" sz="2100" dirty="0" err="1"/>
              <a:t>Grada</a:t>
            </a:r>
            <a:r>
              <a:rPr lang="cs-CZ" sz="2100" dirty="0"/>
              <a:t> </a:t>
            </a:r>
            <a:r>
              <a:rPr lang="cs-CZ" sz="2100" dirty="0" err="1"/>
              <a:t>Publishing</a:t>
            </a:r>
            <a:r>
              <a:rPr lang="cs-CZ" sz="2100" dirty="0"/>
              <a:t>. ISBN 978-80-247-3650-1</a:t>
            </a:r>
            <a:r>
              <a:rPr lang="cs-CZ" sz="2100" dirty="0" smtClean="0"/>
              <a:t>.</a:t>
            </a:r>
          </a:p>
          <a:p>
            <a:pPr marL="285750" indent="-285750" algn="just">
              <a:buFont typeface="Wingdings" panose="05000000000000000000" pitchFamily="2" charset="2"/>
              <a:buChar char="q"/>
            </a:pPr>
            <a:r>
              <a:rPr lang="cs-CZ" sz="2100" dirty="0"/>
              <a:t>ŠPAČEK, L, 2008. Nová velká kniha etikety. Praha:	Mladá fronta. ISBN 978-80-204-1954-5</a:t>
            </a:r>
            <a:r>
              <a:rPr lang="cs-CZ" sz="2100" dirty="0" smtClean="0"/>
              <a:t>.</a:t>
            </a:r>
          </a:p>
          <a:p>
            <a:pPr marL="285750" indent="-285750" algn="just">
              <a:buFont typeface="Wingdings" panose="05000000000000000000" pitchFamily="2" charset="2"/>
              <a:buChar char="q"/>
            </a:pPr>
            <a:r>
              <a:rPr lang="cs-CZ" sz="2100" dirty="0"/>
              <a:t>MIKULÁŠTÍK, M</a:t>
            </a:r>
            <a:r>
              <a:rPr lang="cs-CZ" sz="2100" dirty="0" smtClean="0"/>
              <a:t>., 2003. </a:t>
            </a:r>
            <a:r>
              <a:rPr lang="cs-CZ" sz="2100" dirty="0"/>
              <a:t>Komunikační dovednosti v praxi. Praha: </a:t>
            </a:r>
            <a:r>
              <a:rPr lang="cs-CZ" sz="2100" dirty="0" err="1"/>
              <a:t>Grada</a:t>
            </a:r>
            <a:r>
              <a:rPr lang="cs-CZ" sz="2100" dirty="0"/>
              <a:t> </a:t>
            </a:r>
            <a:r>
              <a:rPr lang="cs-CZ" sz="2100" dirty="0" err="1" smtClean="0"/>
              <a:t>Publishing</a:t>
            </a:r>
            <a:r>
              <a:rPr lang="cs-CZ" sz="2100" dirty="0" smtClean="0"/>
              <a:t>. ISBN </a:t>
            </a:r>
            <a:r>
              <a:rPr lang="cs-CZ" sz="2100" dirty="0"/>
              <a:t>80-247-0650-4.</a:t>
            </a:r>
          </a:p>
        </p:txBody>
      </p:sp>
    </p:spTree>
    <p:extLst>
      <p:ext uri="{BB962C8B-B14F-4D97-AF65-F5344CB8AC3E}">
        <p14:creationId xmlns:p14="http://schemas.microsoft.com/office/powerpoint/2010/main" val="19065524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pic>
        <p:nvPicPr>
          <p:cNvPr id="2" name="Obrázek 1"/>
          <p:cNvPicPr>
            <a:picLocks noChangeAspect="1"/>
          </p:cNvPicPr>
          <p:nvPr/>
        </p:nvPicPr>
        <p:blipFill rotWithShape="1">
          <a:blip r:embed="rId3"/>
          <a:srcRect t="44093" b="34910"/>
          <a:stretch/>
        </p:blipFill>
        <p:spPr>
          <a:xfrm>
            <a:off x="4499992" y="2339451"/>
            <a:ext cx="4572638" cy="720081"/>
          </a:xfrm>
          <a:prstGeom prst="rect">
            <a:avLst/>
          </a:prstGeom>
        </p:spPr>
      </p:pic>
      <p:pic>
        <p:nvPicPr>
          <p:cNvPr id="6" name="Obrázek 5"/>
          <p:cNvPicPr>
            <a:picLocks noChangeAspect="1"/>
          </p:cNvPicPr>
          <p:nvPr/>
        </p:nvPicPr>
        <p:blipFill>
          <a:blip r:embed="rId4"/>
          <a:stretch>
            <a:fillRect/>
          </a:stretch>
        </p:blipFill>
        <p:spPr>
          <a:xfrm>
            <a:off x="934072" y="1425316"/>
            <a:ext cx="3542083" cy="2548349"/>
          </a:xfrm>
          <a:prstGeom prst="rect">
            <a:avLst/>
          </a:prstGeom>
        </p:spPr>
      </p:pic>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Obchodní jednání</a:t>
            </a:r>
            <a:r>
              <a:rPr lang="cs-CZ" dirty="0"/>
              <a:t/>
            </a:r>
            <a:br>
              <a:rPr lang="cs-CZ" dirty="0"/>
            </a:br>
            <a:endParaRPr lang="cs-CZ" dirty="0"/>
          </a:p>
        </p:txBody>
      </p:sp>
      <p:sp>
        <p:nvSpPr>
          <p:cNvPr id="4" name="Obdélník 3"/>
          <p:cNvSpPr/>
          <p:nvPr/>
        </p:nvSpPr>
        <p:spPr>
          <a:xfrm>
            <a:off x="31988" y="987574"/>
            <a:ext cx="9112012" cy="3593291"/>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 Pro mnohé z nás je obchodní jednání jednou z pracovních náplní každodenního života. Některá z nich nám nedělají problémy, na jiná jdeme s pocity z nejistého výsledku. </a:t>
            </a:r>
            <a:endParaRPr lang="cs-CZ"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Ten</a:t>
            </a:r>
            <a:r>
              <a:rPr lang="cs-CZ" dirty="0">
                <a:latin typeface="Times New Roman" panose="02020603050405020304" pitchFamily="18" charset="0"/>
                <a:ea typeface="Calibri" panose="020F0502020204030204" pitchFamily="34" charset="0"/>
              </a:rPr>
              <a:t>, kdo je nebo se chce stát obchodním zástupcem firmy, musí znát </a:t>
            </a:r>
            <a:r>
              <a:rPr lang="cs-CZ" dirty="0" smtClean="0">
                <a:latin typeface="Times New Roman" panose="02020603050405020304" pitchFamily="18" charset="0"/>
                <a:ea typeface="Calibri" panose="020F0502020204030204" pitchFamily="34" charset="0"/>
              </a:rPr>
              <a:t>souvislosti, musí </a:t>
            </a:r>
            <a:r>
              <a:rPr lang="cs-CZ" dirty="0">
                <a:latin typeface="Times New Roman" panose="02020603050405020304" pitchFamily="18" charset="0"/>
                <a:ea typeface="Calibri" panose="020F0502020204030204" pitchFamily="34" charset="0"/>
              </a:rPr>
              <a:t>umět argumentovat, musím mít určitou kontrolu nad situací v tom smyslu, že </a:t>
            </a:r>
            <a:r>
              <a:rPr lang="cs-CZ" dirty="0" smtClean="0">
                <a:latin typeface="Times New Roman" panose="02020603050405020304" pitchFamily="18" charset="0"/>
                <a:ea typeface="Calibri" panose="020F0502020204030204" pitchFamily="34" charset="0"/>
              </a:rPr>
              <a:t>si uvědomuje </a:t>
            </a:r>
            <a:r>
              <a:rPr lang="cs-CZ" dirty="0">
                <a:latin typeface="Times New Roman" panose="02020603050405020304" pitchFamily="18" charset="0"/>
                <a:ea typeface="Calibri" panose="020F0502020204030204" pitchFamily="34" charset="0"/>
              </a:rPr>
              <a:t>kontext a dovede reagovat na měnící se stimuly, které vyplývají z </a:t>
            </a:r>
            <a:r>
              <a:rPr lang="cs-CZ" dirty="0" smtClean="0">
                <a:latin typeface="Times New Roman" panose="02020603050405020304" pitchFamily="18" charset="0"/>
                <a:ea typeface="Calibri" panose="020F0502020204030204" pitchFamily="34" charset="0"/>
              </a:rPr>
              <a:t>určitých záměrů </a:t>
            </a:r>
            <a:r>
              <a:rPr lang="cs-CZ" dirty="0">
                <a:latin typeface="Times New Roman" panose="02020603050405020304" pitchFamily="18" charset="0"/>
                <a:ea typeface="Calibri" panose="020F0502020204030204" pitchFamily="34" charset="0"/>
              </a:rPr>
              <a:t>anebo nevědomých podnětů obchodního partnera, </a:t>
            </a:r>
            <a:r>
              <a:rPr lang="cs-CZ" dirty="0" smtClean="0">
                <a:latin typeface="Times New Roman" panose="02020603050405020304" pitchFamily="18" charset="0"/>
                <a:ea typeface="Calibri" panose="020F0502020204030204" pitchFamily="34" charset="0"/>
              </a:rPr>
              <a:t>vyjednavače.</a:t>
            </a: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Důležitá je hlavně příprava a plánování, tedy </a:t>
            </a:r>
            <a:r>
              <a:rPr lang="cs-CZ" dirty="0" smtClean="0">
                <a:latin typeface="Times New Roman" panose="02020603050405020304" pitchFamily="18" charset="0"/>
                <a:ea typeface="Calibri" panose="020F0502020204030204" pitchFamily="34" charset="0"/>
              </a:rPr>
              <a:t>podle apriorní očekávání </a:t>
            </a:r>
            <a:r>
              <a:rPr lang="cs-CZ" dirty="0">
                <a:latin typeface="Times New Roman" panose="02020603050405020304" pitchFamily="18" charset="0"/>
                <a:ea typeface="Calibri" panose="020F0502020204030204" pitchFamily="34" charset="0"/>
              </a:rPr>
              <a:t>alternativních možností, které je třeba zvládat – nepočítat pouze s </a:t>
            </a:r>
            <a:r>
              <a:rPr lang="cs-CZ" dirty="0" smtClean="0">
                <a:latin typeface="Times New Roman" panose="02020603050405020304" pitchFamily="18" charset="0"/>
                <a:ea typeface="Calibri" panose="020F0502020204030204" pitchFamily="34" charset="0"/>
              </a:rPr>
              <a:t>jednou variantou</a:t>
            </a:r>
            <a:r>
              <a:rPr lang="cs-CZ" dirty="0">
                <a:latin typeface="Times New Roman" panose="02020603050405020304" pitchFamily="18" charset="0"/>
                <a:ea typeface="Calibri" panose="020F0502020204030204" pitchFamily="34" charset="0"/>
              </a:rPr>
              <a:t>, být připraven na více možností. </a:t>
            </a:r>
            <a:endParaRPr lang="cs-CZ"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Musí </a:t>
            </a:r>
            <a:r>
              <a:rPr lang="cs-CZ" dirty="0">
                <a:latin typeface="Times New Roman" panose="02020603050405020304" pitchFamily="18" charset="0"/>
                <a:ea typeface="Calibri" panose="020F0502020204030204" pitchFamily="34" charset="0"/>
              </a:rPr>
              <a:t>umět reagovat rychle a s </a:t>
            </a:r>
            <a:r>
              <a:rPr lang="cs-CZ" dirty="0" smtClean="0">
                <a:latin typeface="Times New Roman" panose="02020603050405020304" pitchFamily="18" charset="0"/>
                <a:ea typeface="Calibri" panose="020F0502020204030204" pitchFamily="34" charset="0"/>
              </a:rPr>
              <a:t>přehledem i </a:t>
            </a:r>
            <a:r>
              <a:rPr lang="cs-CZ" dirty="0">
                <a:latin typeface="Times New Roman" panose="02020603050405020304" pitchFamily="18" charset="0"/>
                <a:ea typeface="Calibri" panose="020F0502020204030204" pitchFamily="34" charset="0"/>
              </a:rPr>
              <a:t>v neznámých situacích, pod tlakem. Musí umět dobře komunikovat a to </a:t>
            </a:r>
            <a:r>
              <a:rPr lang="cs-CZ" dirty="0" smtClean="0">
                <a:latin typeface="Times New Roman" panose="02020603050405020304" pitchFamily="18" charset="0"/>
                <a:ea typeface="Calibri" panose="020F0502020204030204" pitchFamily="34" charset="0"/>
              </a:rPr>
              <a:t>znamená i </a:t>
            </a:r>
            <a:r>
              <a:rPr lang="cs-CZ" dirty="0">
                <a:latin typeface="Times New Roman" panose="02020603050405020304" pitchFamily="18" charset="0"/>
                <a:ea typeface="Calibri" panose="020F0502020204030204" pitchFamily="34" charset="0"/>
              </a:rPr>
              <a:t>naslouchat. Musí umět </a:t>
            </a:r>
            <a:r>
              <a:rPr lang="cs-CZ" dirty="0" smtClean="0">
                <a:latin typeface="Times New Roman" panose="02020603050405020304" pitchFamily="18" charset="0"/>
                <a:ea typeface="Calibri" panose="020F0502020204030204" pitchFamily="34" charset="0"/>
              </a:rPr>
              <a:t>přesvědčovat</a:t>
            </a:r>
            <a:r>
              <a:rPr lang="cs-CZ" sz="2000" dirty="0" smtClean="0">
                <a:latin typeface="Times New Roman" panose="02020603050405020304" pitchFamily="18" charset="0"/>
                <a:ea typeface="Calibri" panose="020F0502020204030204" pitchFamily="34" charset="0"/>
              </a:rPr>
              <a:t>.</a:t>
            </a:r>
            <a:endParaRPr lang="cs-CZ" sz="20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415992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Příprava na obchodní jednání</a:t>
            </a:r>
            <a:r>
              <a:rPr lang="cs-CZ" dirty="0"/>
              <a:t/>
            </a:r>
            <a:br>
              <a:rPr lang="cs-CZ" dirty="0"/>
            </a:br>
            <a:endParaRPr lang="cs-CZ" dirty="0"/>
          </a:p>
        </p:txBody>
      </p:sp>
      <p:sp>
        <p:nvSpPr>
          <p:cNvPr id="4" name="Obdélník 3"/>
          <p:cNvSpPr/>
          <p:nvPr/>
        </p:nvSpPr>
        <p:spPr>
          <a:xfrm>
            <a:off x="31988" y="987574"/>
            <a:ext cx="9112012" cy="3593291"/>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Základním stavebním kamenem je </a:t>
            </a:r>
            <a:r>
              <a:rPr lang="cs-CZ" sz="2000" b="1" dirty="0">
                <a:latin typeface="Times New Roman" panose="02020603050405020304" pitchFamily="18" charset="0"/>
                <a:ea typeface="Calibri" panose="020F0502020204030204" pitchFamily="34" charset="0"/>
              </a:rPr>
              <a:t>dobrá příprava, </a:t>
            </a:r>
            <a:r>
              <a:rPr lang="cs-CZ" sz="2000" dirty="0">
                <a:latin typeface="Times New Roman" panose="02020603050405020304" pitchFamily="18" charset="0"/>
                <a:ea typeface="Calibri" panose="020F0502020204030204" pitchFamily="34" charset="0"/>
              </a:rPr>
              <a:t>u které by se mělo </a:t>
            </a:r>
            <a:r>
              <a:rPr lang="cs-CZ" sz="2000" dirty="0" smtClean="0">
                <a:latin typeface="Times New Roman" panose="02020603050405020304" pitchFamily="18" charset="0"/>
                <a:ea typeface="Calibri" panose="020F0502020204030204" pitchFamily="34" charset="0"/>
              </a:rPr>
              <a:t>začínat a </a:t>
            </a:r>
            <a:r>
              <a:rPr lang="cs-CZ" sz="2000" dirty="0">
                <a:latin typeface="Times New Roman" panose="02020603050405020304" pitchFamily="18" charset="0"/>
                <a:ea typeface="Calibri" panose="020F0502020204030204" pitchFamily="34" charset="0"/>
              </a:rPr>
              <a:t>věnovat ji dostatečné množství času. </a:t>
            </a:r>
            <a:endParaRPr lang="cs-CZ" sz="2000"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sz="2000" dirty="0" smtClean="0">
                <a:latin typeface="Times New Roman" panose="02020603050405020304" pitchFamily="18" charset="0"/>
                <a:ea typeface="Calibri" panose="020F0502020204030204" pitchFamily="34" charset="0"/>
              </a:rPr>
              <a:t>Slouží </a:t>
            </a:r>
            <a:r>
              <a:rPr lang="cs-CZ" sz="2000" dirty="0">
                <a:latin typeface="Times New Roman" panose="02020603050405020304" pitchFamily="18" charset="0"/>
                <a:ea typeface="Calibri" panose="020F0502020204030204" pitchFamily="34" charset="0"/>
              </a:rPr>
              <a:t>nám jak k úvodnímu telefonátu, tak </a:t>
            </a:r>
            <a:r>
              <a:rPr lang="cs-CZ" sz="2000" dirty="0" smtClean="0">
                <a:latin typeface="Times New Roman" panose="02020603050405020304" pitchFamily="18" charset="0"/>
                <a:ea typeface="Calibri" panose="020F0502020204030204" pitchFamily="34" charset="0"/>
              </a:rPr>
              <a:t>ji můžeme </a:t>
            </a:r>
            <a:r>
              <a:rPr lang="cs-CZ" sz="2000" dirty="0">
                <a:latin typeface="Times New Roman" panose="02020603050405020304" pitchFamily="18" charset="0"/>
                <a:ea typeface="Calibri" panose="020F0502020204030204" pitchFamily="34" charset="0"/>
              </a:rPr>
              <a:t>použít i na právě domlouvanou schůzku. Měla by obsahovat co nejširší </a:t>
            </a:r>
            <a:r>
              <a:rPr lang="cs-CZ" sz="2000" dirty="0" smtClean="0">
                <a:latin typeface="Times New Roman" panose="02020603050405020304" pitchFamily="18" charset="0"/>
                <a:ea typeface="Calibri" panose="020F0502020204030204" pitchFamily="34" charset="0"/>
              </a:rPr>
              <a:t>množství informací </a:t>
            </a:r>
            <a:r>
              <a:rPr lang="cs-CZ" sz="2000" dirty="0">
                <a:latin typeface="Times New Roman" panose="02020603050405020304" pitchFamily="18" charset="0"/>
                <a:ea typeface="Calibri" panose="020F0502020204030204" pitchFamily="34" charset="0"/>
              </a:rPr>
              <a:t>o zákazníkovi. </a:t>
            </a:r>
            <a:endParaRPr lang="cs-CZ" sz="2000"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Ještě než zavoláte klientovi a budete si s ním chtít domluvit schůzku, udělejte </a:t>
            </a:r>
            <a:r>
              <a:rPr lang="cs-CZ" sz="2000" dirty="0" smtClean="0">
                <a:latin typeface="Times New Roman" panose="02020603050405020304" pitchFamily="18" charset="0"/>
                <a:ea typeface="Calibri" panose="020F0502020204030204" pitchFamily="34" charset="0"/>
              </a:rPr>
              <a:t>si jednoduchý </a:t>
            </a:r>
            <a:r>
              <a:rPr lang="cs-CZ" sz="2000" dirty="0">
                <a:latin typeface="Times New Roman" panose="02020603050405020304" pitchFamily="18" charset="0"/>
                <a:ea typeface="Calibri" panose="020F0502020204030204" pitchFamily="34" charset="0"/>
              </a:rPr>
              <a:t>přehled informací a zjistěte si veškeré dostupné informace o zákazníkovi. </a:t>
            </a:r>
            <a:endParaRPr lang="cs-CZ" sz="2000"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sz="2000" dirty="0" smtClean="0">
                <a:latin typeface="Times New Roman" panose="02020603050405020304" pitchFamily="18" charset="0"/>
                <a:ea typeface="Calibri" panose="020F0502020204030204" pitchFamily="34" charset="0"/>
              </a:rPr>
              <a:t>Aby nás </a:t>
            </a:r>
            <a:r>
              <a:rPr lang="cs-CZ" sz="2000" dirty="0">
                <a:latin typeface="Times New Roman" panose="02020603050405020304" pitchFamily="18" charset="0"/>
                <a:ea typeface="Calibri" panose="020F0502020204030204" pitchFamily="34" charset="0"/>
              </a:rPr>
              <a:t>při telefonátu nic nezaskočilo, využijeme všech možností pro získání </a:t>
            </a:r>
            <a:r>
              <a:rPr lang="cs-CZ" sz="2000" dirty="0" smtClean="0">
                <a:latin typeface="Times New Roman" panose="02020603050405020304" pitchFamily="18" charset="0"/>
                <a:ea typeface="Calibri" panose="020F0502020204030204" pitchFamily="34" charset="0"/>
              </a:rPr>
              <a:t>podrobnějších informací </a:t>
            </a:r>
            <a:r>
              <a:rPr lang="cs-CZ" sz="2000" dirty="0">
                <a:latin typeface="Times New Roman" panose="02020603050405020304" pitchFamily="18" charset="0"/>
                <a:ea typeface="Calibri" panose="020F0502020204030204" pitchFamily="34" charset="0"/>
              </a:rPr>
              <a:t>o klientovi.</a:t>
            </a:r>
          </a:p>
        </p:txBody>
      </p:sp>
    </p:spTree>
    <p:extLst>
      <p:ext uri="{BB962C8B-B14F-4D97-AF65-F5344CB8AC3E}">
        <p14:creationId xmlns:p14="http://schemas.microsoft.com/office/powerpoint/2010/main" val="25107415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Příprava na obchodní jednání</a:t>
            </a:r>
            <a:r>
              <a:rPr lang="cs-CZ" dirty="0"/>
              <a:t/>
            </a:r>
            <a:br>
              <a:rPr lang="cs-CZ" dirty="0"/>
            </a:br>
            <a:endParaRPr lang="cs-CZ" dirty="0"/>
          </a:p>
        </p:txBody>
      </p:sp>
      <p:sp>
        <p:nvSpPr>
          <p:cNvPr id="4" name="Obdélník 3"/>
          <p:cNvSpPr/>
          <p:nvPr/>
        </p:nvSpPr>
        <p:spPr>
          <a:xfrm>
            <a:off x="31988" y="987574"/>
            <a:ext cx="9112012" cy="3285515"/>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Vhodné je si i zapsat informace o firmě jako takové – jména jednatelů, </a:t>
            </a:r>
            <a:r>
              <a:rPr lang="cs-CZ" dirty="0" smtClean="0">
                <a:latin typeface="Times New Roman" panose="02020603050405020304" pitchFamily="18" charset="0"/>
                <a:ea typeface="Calibri" panose="020F0502020204030204" pitchFamily="34" charset="0"/>
              </a:rPr>
              <a:t>počet zaměstnanců</a:t>
            </a:r>
            <a:r>
              <a:rPr lang="cs-CZ" dirty="0">
                <a:latin typeface="Times New Roman" panose="02020603050405020304" pitchFamily="18" charset="0"/>
                <a:ea typeface="Calibri" panose="020F0502020204030204" pitchFamily="34" charset="0"/>
              </a:rPr>
              <a:t>, sídlo, pobočky, rok založení a v neposlední řadě i činnost, kterou se </a:t>
            </a:r>
            <a:r>
              <a:rPr lang="cs-CZ" dirty="0" smtClean="0">
                <a:latin typeface="Times New Roman" panose="02020603050405020304" pitchFamily="18" charset="0"/>
                <a:ea typeface="Calibri" panose="020F0502020204030204" pitchFamily="34" charset="0"/>
              </a:rPr>
              <a:t>firma zabývá.</a:t>
            </a:r>
          </a:p>
          <a:p>
            <a:pPr marL="342900" indent="-34290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 Doporučuje se </a:t>
            </a:r>
            <a:r>
              <a:rPr lang="cs-CZ" dirty="0">
                <a:latin typeface="Times New Roman" panose="02020603050405020304" pitchFamily="18" charset="0"/>
                <a:ea typeface="Calibri" panose="020F0502020204030204" pitchFamily="34" charset="0"/>
              </a:rPr>
              <a:t>nahlédnout na stránky firmy, kde se občas skrývá mnoho </a:t>
            </a:r>
            <a:r>
              <a:rPr lang="cs-CZ" dirty="0" smtClean="0">
                <a:latin typeface="Times New Roman" panose="02020603050405020304" pitchFamily="18" charset="0"/>
                <a:ea typeface="Calibri" panose="020F0502020204030204" pitchFamily="34" charset="0"/>
              </a:rPr>
              <a:t>důležitých informací.</a:t>
            </a:r>
          </a:p>
          <a:p>
            <a:pPr marL="342900" indent="-342900" algn="just">
              <a:spcBef>
                <a:spcPts val="600"/>
              </a:spcBef>
              <a:spcAft>
                <a:spcPts val="450"/>
              </a:spcAft>
              <a:buFont typeface="Wingdings" panose="05000000000000000000" pitchFamily="2" charset="2"/>
              <a:buChar char="q"/>
            </a:pPr>
            <a:r>
              <a:rPr lang="cs-CZ" b="1" dirty="0">
                <a:latin typeface="Times New Roman" panose="02020603050405020304" pitchFamily="18" charset="0"/>
                <a:ea typeface="Calibri" panose="020F0502020204030204" pitchFamily="34" charset="0"/>
              </a:rPr>
              <a:t>Již jsme si sehnali číslo na firmu (jednatele), </a:t>
            </a:r>
            <a:r>
              <a:rPr lang="cs-CZ" dirty="0">
                <a:latin typeface="Times New Roman" panose="02020603050405020304" pitchFamily="18" charset="0"/>
                <a:ea typeface="Calibri" panose="020F0502020204030204" pitchFamily="34" charset="0"/>
              </a:rPr>
              <a:t>kam se chceme dostat a domluvit </a:t>
            </a:r>
            <a:r>
              <a:rPr lang="cs-CZ" dirty="0" smtClean="0">
                <a:latin typeface="Times New Roman" panose="02020603050405020304" pitchFamily="18" charset="0"/>
                <a:ea typeface="Calibri" panose="020F0502020204030204" pitchFamily="34" charset="0"/>
              </a:rPr>
              <a:t>si zde </a:t>
            </a:r>
            <a:r>
              <a:rPr lang="cs-CZ" dirty="0">
                <a:latin typeface="Times New Roman" panose="02020603050405020304" pitchFamily="18" charset="0"/>
                <a:ea typeface="Calibri" panose="020F0502020204030204" pitchFamily="34" charset="0"/>
              </a:rPr>
              <a:t>schůzku. Hlavním cílem našeho telefonátu je domluvení si schůzky a dále </a:t>
            </a:r>
            <a:r>
              <a:rPr lang="cs-CZ" dirty="0" smtClean="0">
                <a:latin typeface="Times New Roman" panose="02020603050405020304" pitchFamily="18" charset="0"/>
                <a:ea typeface="Calibri" panose="020F0502020204030204" pitchFamily="34" charset="0"/>
              </a:rPr>
              <a:t>případné doplnění </a:t>
            </a:r>
            <a:r>
              <a:rPr lang="cs-CZ" dirty="0">
                <a:latin typeface="Times New Roman" panose="02020603050405020304" pitchFamily="18" charset="0"/>
                <a:ea typeface="Calibri" panose="020F0502020204030204" pitchFamily="34" charset="0"/>
              </a:rPr>
              <a:t>neúplných informací, které nemáme k dispozici a nutně je potřebujeme k </a:t>
            </a:r>
            <a:r>
              <a:rPr lang="cs-CZ" dirty="0" smtClean="0">
                <a:latin typeface="Times New Roman" panose="02020603050405020304" pitchFamily="18" charset="0"/>
                <a:ea typeface="Calibri" panose="020F0502020204030204" pitchFamily="34" charset="0"/>
              </a:rPr>
              <a:t>přípravě na </a:t>
            </a:r>
            <a:r>
              <a:rPr lang="cs-CZ" dirty="0">
                <a:latin typeface="Times New Roman" panose="02020603050405020304" pitchFamily="18" charset="0"/>
                <a:ea typeface="Calibri" panose="020F0502020204030204" pitchFamily="34" charset="0"/>
              </a:rPr>
              <a:t>jednání. </a:t>
            </a:r>
            <a:endParaRPr lang="cs-CZ"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V </a:t>
            </a:r>
            <a:r>
              <a:rPr lang="cs-CZ" dirty="0">
                <a:latin typeface="Times New Roman" panose="02020603050405020304" pitchFamily="18" charset="0"/>
                <a:ea typeface="Calibri" panose="020F0502020204030204" pitchFamily="34" charset="0"/>
              </a:rPr>
              <a:t>telefonátu je důležité přesvědčení se, zda mluvíme se správnou </a:t>
            </a:r>
            <a:r>
              <a:rPr lang="cs-CZ" dirty="0" smtClean="0">
                <a:latin typeface="Times New Roman" panose="02020603050405020304" pitchFamily="18" charset="0"/>
                <a:ea typeface="Calibri" panose="020F0502020204030204" pitchFamily="34" charset="0"/>
              </a:rPr>
              <a:t>osobou. Raději </a:t>
            </a:r>
            <a:r>
              <a:rPr lang="cs-CZ" dirty="0">
                <a:latin typeface="Times New Roman" panose="02020603050405020304" pitchFamily="18" charset="0"/>
                <a:ea typeface="Calibri" panose="020F0502020204030204" pitchFamily="34" charset="0"/>
              </a:rPr>
              <a:t>si proto ověříme, že mluvíme s člověkem, se kterým opravdu chceme </a:t>
            </a:r>
            <a:r>
              <a:rPr lang="cs-CZ" dirty="0" smtClean="0">
                <a:latin typeface="Times New Roman" panose="02020603050405020304" pitchFamily="18" charset="0"/>
                <a:ea typeface="Calibri" panose="020F0502020204030204" pitchFamily="34" charset="0"/>
              </a:rPr>
              <a:t>mluvit a </a:t>
            </a:r>
            <a:r>
              <a:rPr lang="cs-CZ" dirty="0">
                <a:latin typeface="Times New Roman" panose="02020603050405020304" pitchFamily="18" charset="0"/>
                <a:ea typeface="Calibri" panose="020F0502020204030204" pitchFamily="34" charset="0"/>
              </a:rPr>
              <a:t>domluvit si s ním </a:t>
            </a:r>
            <a:r>
              <a:rPr lang="cs-CZ" dirty="0" smtClean="0">
                <a:latin typeface="Times New Roman" panose="02020603050405020304" pitchFamily="18" charset="0"/>
                <a:ea typeface="Calibri" panose="020F0502020204030204" pitchFamily="34" charset="0"/>
              </a:rPr>
              <a:t>schůzku.</a:t>
            </a:r>
            <a:endParaRPr lang="cs-CZ"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5242475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Příprava na obchodní jednání</a:t>
            </a:r>
            <a:r>
              <a:rPr lang="cs-CZ" dirty="0"/>
              <a:t/>
            </a:r>
            <a:br>
              <a:rPr lang="cs-CZ" dirty="0"/>
            </a:br>
            <a:endParaRPr lang="cs-CZ" dirty="0"/>
          </a:p>
        </p:txBody>
      </p:sp>
      <p:sp>
        <p:nvSpPr>
          <p:cNvPr id="4" name="Obdélník 3"/>
          <p:cNvSpPr/>
          <p:nvPr/>
        </p:nvSpPr>
        <p:spPr>
          <a:xfrm>
            <a:off x="31988" y="987574"/>
            <a:ext cx="9112012" cy="3421449"/>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Ještě než zvedneme sluchátka, je vhodné si tento hovor správně načasovat. </a:t>
            </a:r>
            <a:r>
              <a:rPr lang="cs-CZ" dirty="0" smtClean="0">
                <a:latin typeface="Times New Roman" panose="02020603050405020304" pitchFamily="18" charset="0"/>
                <a:ea typeface="Calibri" panose="020F0502020204030204" pitchFamily="34" charset="0"/>
              </a:rPr>
              <a:t>Pokud zavoláte </a:t>
            </a:r>
            <a:r>
              <a:rPr lang="cs-CZ" dirty="0">
                <a:latin typeface="Times New Roman" panose="02020603050405020304" pitchFamily="18" charset="0"/>
                <a:ea typeface="Calibri" panose="020F0502020204030204" pitchFamily="34" charset="0"/>
              </a:rPr>
              <a:t>někomu v nevhodnou dobu, může to být také konec vašeho vztahu, </a:t>
            </a:r>
            <a:r>
              <a:rPr lang="cs-CZ" dirty="0" smtClean="0">
                <a:latin typeface="Times New Roman" panose="02020603050405020304" pitchFamily="18" charset="0"/>
                <a:ea typeface="Calibri" panose="020F0502020204030204" pitchFamily="34" charset="0"/>
              </a:rPr>
              <a:t>vašeho obchodu</a:t>
            </a:r>
            <a:r>
              <a:rPr lang="cs-CZ" dirty="0">
                <a:latin typeface="Times New Roman" panose="02020603050405020304" pitchFamily="18" charset="0"/>
                <a:ea typeface="Calibri" panose="020F0502020204030204" pitchFamily="34" charset="0"/>
              </a:rPr>
              <a:t>. A obvykle málokdy dostanete druhou šanci. Načasování je tedy </a:t>
            </a:r>
            <a:r>
              <a:rPr lang="cs-CZ" dirty="0" smtClean="0">
                <a:latin typeface="Times New Roman" panose="02020603050405020304" pitchFamily="18" charset="0"/>
                <a:ea typeface="Calibri" panose="020F0502020204030204" pitchFamily="34" charset="0"/>
              </a:rPr>
              <a:t>extrémně důležité</a:t>
            </a:r>
            <a:r>
              <a:rPr lang="cs-CZ" dirty="0">
                <a:latin typeface="Times New Roman" panose="02020603050405020304" pitchFamily="18" charset="0"/>
                <a:ea typeface="Calibri" panose="020F0502020204030204" pitchFamily="34" charset="0"/>
              </a:rPr>
              <a:t>. </a:t>
            </a:r>
            <a:endParaRPr lang="cs-CZ"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Rozhodně </a:t>
            </a:r>
            <a:r>
              <a:rPr lang="cs-CZ" dirty="0">
                <a:latin typeface="Times New Roman" panose="02020603050405020304" pitchFamily="18" charset="0"/>
                <a:ea typeface="Calibri" panose="020F0502020204030204" pitchFamily="34" charset="0"/>
              </a:rPr>
              <a:t>nevolejte brzy ráno, v čase oběda a pozdě večer – všeobecně </a:t>
            </a:r>
            <a:r>
              <a:rPr lang="cs-CZ" dirty="0" smtClean="0">
                <a:latin typeface="Times New Roman" panose="02020603050405020304" pitchFamily="18" charset="0"/>
                <a:ea typeface="Calibri" panose="020F0502020204030204" pitchFamily="34" charset="0"/>
              </a:rPr>
              <a:t>se doporučuje </a:t>
            </a:r>
            <a:r>
              <a:rPr lang="cs-CZ" dirty="0">
                <a:latin typeface="Times New Roman" panose="02020603050405020304" pitchFamily="18" charset="0"/>
                <a:ea typeface="Calibri" panose="020F0502020204030204" pitchFamily="34" charset="0"/>
              </a:rPr>
              <a:t>volat kolem 10 hodiny nebo ve 14 hodin odpoledne. Může se i stát, že </a:t>
            </a:r>
            <a:r>
              <a:rPr lang="cs-CZ" dirty="0" smtClean="0">
                <a:latin typeface="Times New Roman" panose="02020603050405020304" pitchFamily="18" charset="0"/>
                <a:ea typeface="Calibri" panose="020F0502020204030204" pitchFamily="34" charset="0"/>
              </a:rPr>
              <a:t>poznáte z </a:t>
            </a:r>
            <a:r>
              <a:rPr lang="cs-CZ" dirty="0">
                <a:latin typeface="Times New Roman" panose="02020603050405020304" pitchFamily="18" charset="0"/>
                <a:ea typeface="Calibri" panose="020F0502020204030204" pitchFamily="34" charset="0"/>
              </a:rPr>
              <a:t>hlasu nějakého člověka, že zrovna teď není příhodná doba. Přerušte proto </a:t>
            </a:r>
            <a:r>
              <a:rPr lang="cs-CZ" dirty="0" smtClean="0">
                <a:latin typeface="Times New Roman" panose="02020603050405020304" pitchFamily="18" charset="0"/>
                <a:ea typeface="Calibri" panose="020F0502020204030204" pitchFamily="34" charset="0"/>
              </a:rPr>
              <a:t>konverzaci hned </a:t>
            </a:r>
            <a:r>
              <a:rPr lang="cs-CZ" dirty="0">
                <a:latin typeface="Times New Roman" panose="02020603050405020304" pitchFamily="18" charset="0"/>
                <a:ea typeface="Calibri" panose="020F0502020204030204" pitchFamily="34" charset="0"/>
              </a:rPr>
              <a:t>v zárodku. Někdy to udělá druhá strana, ale ve většině případů je to na </a:t>
            </a:r>
            <a:r>
              <a:rPr lang="cs-CZ" dirty="0" smtClean="0">
                <a:latin typeface="Times New Roman" panose="02020603050405020304" pitchFamily="18" charset="0"/>
                <a:ea typeface="Calibri" panose="020F0502020204030204" pitchFamily="34" charset="0"/>
              </a:rPr>
              <a:t>vás.</a:t>
            </a: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V telefonátu jsme zdvořilí, slušní a dobře artikulujeme, aby nám bylo </a:t>
            </a:r>
            <a:r>
              <a:rPr lang="cs-CZ" dirty="0" smtClean="0">
                <a:latin typeface="Times New Roman" panose="02020603050405020304" pitchFamily="18" charset="0"/>
                <a:ea typeface="Calibri" panose="020F0502020204030204" pitchFamily="34" charset="0"/>
              </a:rPr>
              <a:t>rozumět. Usmíváme </a:t>
            </a:r>
            <a:r>
              <a:rPr lang="cs-CZ" dirty="0">
                <a:latin typeface="Times New Roman" panose="02020603050405020304" pitchFamily="18" charset="0"/>
                <a:ea typeface="Calibri" panose="020F0502020204030204" pitchFamily="34" charset="0"/>
              </a:rPr>
              <a:t>se, protože to se také projevuje v našem hlase. Neskáčeme partnerovi do řeči, dáváme mu dostatečné množství času na odpověď a případné vyslovení jeho </a:t>
            </a:r>
            <a:r>
              <a:rPr lang="cs-CZ" dirty="0" smtClean="0">
                <a:latin typeface="Times New Roman" panose="02020603050405020304" pitchFamily="18" charset="0"/>
                <a:ea typeface="Calibri" panose="020F0502020204030204" pitchFamily="34" charset="0"/>
              </a:rPr>
              <a:t>proseb a </a:t>
            </a:r>
            <a:r>
              <a:rPr lang="cs-CZ" dirty="0">
                <a:latin typeface="Times New Roman" panose="02020603050405020304" pitchFamily="18" charset="0"/>
                <a:ea typeface="Calibri" panose="020F0502020204030204" pitchFamily="34" charset="0"/>
              </a:rPr>
              <a:t>požadavků. Neslibujeme, co nemůžeme dodržet.</a:t>
            </a:r>
          </a:p>
        </p:txBody>
      </p:sp>
    </p:spTree>
    <p:extLst>
      <p:ext uri="{BB962C8B-B14F-4D97-AF65-F5344CB8AC3E}">
        <p14:creationId xmlns:p14="http://schemas.microsoft.com/office/powerpoint/2010/main" val="26800637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Příprava na obchodní jednání</a:t>
            </a:r>
            <a:r>
              <a:rPr lang="cs-CZ" dirty="0"/>
              <a:t/>
            </a:r>
            <a:br>
              <a:rPr lang="cs-CZ" dirty="0"/>
            </a:br>
            <a:endParaRPr lang="cs-CZ" dirty="0"/>
          </a:p>
        </p:txBody>
      </p:sp>
      <p:sp>
        <p:nvSpPr>
          <p:cNvPr id="4" name="Obdélník 3"/>
          <p:cNvSpPr/>
          <p:nvPr/>
        </p:nvSpPr>
        <p:spPr>
          <a:xfrm>
            <a:off x="31988" y="987574"/>
            <a:ext cx="9112012" cy="3839513"/>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Důležité je se správně představit. Když se představujete, buďte si vědomi </a:t>
            </a:r>
            <a:r>
              <a:rPr lang="cs-CZ" dirty="0" smtClean="0">
                <a:latin typeface="Times New Roman" panose="02020603050405020304" pitchFamily="18" charset="0"/>
                <a:ea typeface="Calibri" panose="020F0502020204030204" pitchFamily="34" charset="0"/>
              </a:rPr>
              <a:t>toho, kolik </a:t>
            </a:r>
            <a:r>
              <a:rPr lang="cs-CZ" dirty="0">
                <a:latin typeface="Times New Roman" panose="02020603050405020304" pitchFamily="18" charset="0"/>
                <a:ea typeface="Calibri" panose="020F0502020204030204" pitchFamily="34" charset="0"/>
              </a:rPr>
              <a:t>je mozek vašeho partnera v rozhovoru schopen přijmout najednou informací. </a:t>
            </a:r>
            <a:endParaRPr lang="cs-CZ"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Je vhodné </a:t>
            </a:r>
            <a:r>
              <a:rPr lang="cs-CZ" dirty="0">
                <a:latin typeface="Times New Roman" panose="02020603050405020304" pitchFamily="18" charset="0"/>
                <a:ea typeface="Calibri" panose="020F0502020204030204" pitchFamily="34" charset="0"/>
              </a:rPr>
              <a:t>mluvit pomalu a po představení nechat malou pauzu, aby si partner na druhé </a:t>
            </a:r>
            <a:r>
              <a:rPr lang="cs-CZ" dirty="0" smtClean="0">
                <a:latin typeface="Times New Roman" panose="02020603050405020304" pitchFamily="18" charset="0"/>
                <a:ea typeface="Calibri" panose="020F0502020204030204" pitchFamily="34" charset="0"/>
              </a:rPr>
              <a:t>straně jméno </a:t>
            </a:r>
            <a:r>
              <a:rPr lang="cs-CZ" dirty="0">
                <a:latin typeface="Times New Roman" panose="02020603050405020304" pitchFamily="18" charset="0"/>
                <a:ea typeface="Calibri" panose="020F0502020204030204" pitchFamily="34" charset="0"/>
              </a:rPr>
              <a:t>zapamatoval. Samozřejmě k představení patří i jméno společnosti, </a:t>
            </a:r>
            <a:r>
              <a:rPr lang="cs-CZ" dirty="0" smtClean="0">
                <a:latin typeface="Times New Roman" panose="02020603050405020304" pitchFamily="18" charset="0"/>
                <a:ea typeface="Calibri" panose="020F0502020204030204" pitchFamily="34" charset="0"/>
              </a:rPr>
              <a:t>kterou zastupujete</a:t>
            </a:r>
            <a:r>
              <a:rPr lang="cs-CZ" dirty="0">
                <a:latin typeface="Times New Roman" panose="02020603050405020304" pitchFamily="18" charset="0"/>
                <a:ea typeface="Calibri" panose="020F0502020204030204" pitchFamily="34" charset="0"/>
              </a:rPr>
              <a:t>. Napište si někam i jméno toho, s kým jednáte. </a:t>
            </a:r>
            <a:endParaRPr lang="cs-CZ"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Toto </a:t>
            </a:r>
            <a:r>
              <a:rPr lang="cs-CZ" dirty="0">
                <a:latin typeface="Times New Roman" panose="02020603050405020304" pitchFamily="18" charset="0"/>
                <a:ea typeface="Calibri" panose="020F0502020204030204" pitchFamily="34" charset="0"/>
              </a:rPr>
              <a:t>jméno během </a:t>
            </a:r>
            <a:r>
              <a:rPr lang="cs-CZ" dirty="0" smtClean="0">
                <a:latin typeface="Times New Roman" panose="02020603050405020304" pitchFamily="18" charset="0"/>
                <a:ea typeface="Calibri" panose="020F0502020204030204" pitchFamily="34" charset="0"/>
              </a:rPr>
              <a:t>telefonátu jednou </a:t>
            </a:r>
            <a:r>
              <a:rPr lang="cs-CZ" dirty="0">
                <a:latin typeface="Times New Roman" panose="02020603050405020304" pitchFamily="18" charset="0"/>
                <a:ea typeface="Calibri" panose="020F0502020204030204" pitchFamily="34" charset="0"/>
              </a:rPr>
              <a:t>či dvakrát použijte – vzbudíte tím osobnější přístup a volaný si vás bude více vážit</a:t>
            </a:r>
            <a:r>
              <a:rPr lang="cs-CZ" dirty="0" smtClean="0">
                <a:latin typeface="Times New Roman" panose="02020603050405020304" pitchFamily="18" charset="0"/>
                <a:ea typeface="Calibri" panose="020F0502020204030204" pitchFamily="34" charset="0"/>
              </a:rPr>
              <a:t>.</a:t>
            </a: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Povedlo se nám tedy představit a nyní chcete vědět, zda se vám podaří </a:t>
            </a:r>
            <a:r>
              <a:rPr lang="cs-CZ" dirty="0" smtClean="0">
                <a:latin typeface="Times New Roman" panose="02020603050405020304" pitchFamily="18" charset="0"/>
                <a:ea typeface="Calibri" panose="020F0502020204030204" pitchFamily="34" charset="0"/>
              </a:rPr>
              <a:t>vyvolat zájem </a:t>
            </a:r>
            <a:r>
              <a:rPr lang="cs-CZ" dirty="0">
                <a:latin typeface="Times New Roman" panose="02020603050405020304" pitchFamily="18" charset="0"/>
                <a:ea typeface="Calibri" panose="020F0502020204030204" pitchFamily="34" charset="0"/>
              </a:rPr>
              <a:t>o vaše služby a domluvit si schůzku. Proto je nutné objasnit partnerovi, proč že </a:t>
            </a:r>
            <a:r>
              <a:rPr lang="cs-CZ" dirty="0" smtClean="0">
                <a:latin typeface="Times New Roman" panose="02020603050405020304" pitchFamily="18" charset="0"/>
                <a:ea typeface="Calibri" panose="020F0502020204030204" pitchFamily="34" charset="0"/>
              </a:rPr>
              <a:t>mu to </a:t>
            </a:r>
            <a:r>
              <a:rPr lang="cs-CZ" dirty="0">
                <a:latin typeface="Times New Roman" panose="02020603050405020304" pitchFamily="18" charset="0"/>
                <a:ea typeface="Calibri" panose="020F0502020204030204" pitchFamily="34" charset="0"/>
              </a:rPr>
              <a:t>vlastně voláte a co po něm chcete. Rozhodně v telefonátu nesmíme nabízet žádné </a:t>
            </a:r>
            <a:r>
              <a:rPr lang="cs-CZ" dirty="0" smtClean="0">
                <a:latin typeface="Times New Roman" panose="02020603050405020304" pitchFamily="18" charset="0"/>
                <a:ea typeface="Calibri" panose="020F0502020204030204" pitchFamily="34" charset="0"/>
              </a:rPr>
              <a:t>služby (produkty</a:t>
            </a:r>
            <a:r>
              <a:rPr lang="cs-CZ" dirty="0">
                <a:latin typeface="Times New Roman" panose="02020603050405020304" pitchFamily="18" charset="0"/>
                <a:ea typeface="Calibri" panose="020F0502020204030204" pitchFamily="34" charset="0"/>
              </a:rPr>
              <a:t>) – to je základní chyba. Našim záměrem je pouze přesvědčit volaného, aby </a:t>
            </a:r>
            <a:r>
              <a:rPr lang="cs-CZ" dirty="0" smtClean="0">
                <a:latin typeface="Times New Roman" panose="02020603050405020304" pitchFamily="18" charset="0"/>
                <a:ea typeface="Calibri" panose="020F0502020204030204" pitchFamily="34" charset="0"/>
              </a:rPr>
              <a:t>ses </a:t>
            </a:r>
            <a:r>
              <a:rPr lang="cs-CZ" dirty="0">
                <a:latin typeface="Times New Roman" panose="02020603050405020304" pitchFamily="18" charset="0"/>
                <a:ea typeface="Calibri" panose="020F0502020204030204" pitchFamily="34" charset="0"/>
              </a:rPr>
              <a:t>námi sešel, kde teprve můžeme nabízet.</a:t>
            </a:r>
          </a:p>
        </p:txBody>
      </p:sp>
    </p:spTree>
    <p:extLst>
      <p:ext uri="{BB962C8B-B14F-4D97-AF65-F5344CB8AC3E}">
        <p14:creationId xmlns:p14="http://schemas.microsoft.com/office/powerpoint/2010/main" val="35606847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Příprava na obchodní jednání</a:t>
            </a:r>
            <a:r>
              <a:rPr lang="cs-CZ" dirty="0"/>
              <a:t/>
            </a:r>
            <a:br>
              <a:rPr lang="cs-CZ" dirty="0"/>
            </a:br>
            <a:endParaRPr lang="cs-CZ" dirty="0"/>
          </a:p>
        </p:txBody>
      </p:sp>
      <p:sp>
        <p:nvSpPr>
          <p:cNvPr id="4" name="Obdélník 3"/>
          <p:cNvSpPr/>
          <p:nvPr/>
        </p:nvSpPr>
        <p:spPr>
          <a:xfrm>
            <a:off x="31988" y="987574"/>
            <a:ext cx="9112012" cy="3839513"/>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Upřesněte si i místo setkání. Může se snadno stát, že firma má více poboček a </a:t>
            </a:r>
            <a:r>
              <a:rPr lang="cs-CZ" dirty="0" smtClean="0">
                <a:latin typeface="Times New Roman" panose="02020603050405020304" pitchFamily="18" charset="0"/>
                <a:ea typeface="Calibri" panose="020F0502020204030204" pitchFamily="34" charset="0"/>
              </a:rPr>
              <a:t>vy pak </a:t>
            </a:r>
            <a:r>
              <a:rPr lang="cs-CZ" dirty="0">
                <a:latin typeface="Times New Roman" panose="02020603050405020304" pitchFamily="18" charset="0"/>
                <a:ea typeface="Calibri" panose="020F0502020204030204" pitchFamily="34" charset="0"/>
              </a:rPr>
              <a:t>po ukončení hovoru nebudete vědět, ve které z nich se máte sejít. Zeptejte se tedy </a:t>
            </a:r>
            <a:r>
              <a:rPr lang="cs-CZ" dirty="0" smtClean="0">
                <a:latin typeface="Times New Roman" panose="02020603050405020304" pitchFamily="18" charset="0"/>
                <a:ea typeface="Calibri" panose="020F0502020204030204" pitchFamily="34" charset="0"/>
              </a:rPr>
              <a:t>na přesnou </a:t>
            </a:r>
            <a:r>
              <a:rPr lang="cs-CZ" dirty="0">
                <a:latin typeface="Times New Roman" panose="02020603050405020304" pitchFamily="18" charset="0"/>
                <a:ea typeface="Calibri" panose="020F0502020204030204" pitchFamily="34" charset="0"/>
              </a:rPr>
              <a:t>adresu místa, kam se za zákazníkem chcete vydat. </a:t>
            </a:r>
            <a:endParaRPr lang="cs-CZ"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 Ještě před jednáním si musíme především určit, kde je hranice, za kterou nemůžeme ustoupit, kam svého protihráče již nepustíme. Pak si také určíme, jaký výsledek by byl ideální. Tímto získáváme pro sebe prostor, ve které se můžeme pohybovat a kde se můžeme cítit jistě.</a:t>
            </a: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  </a:t>
            </a:r>
            <a:r>
              <a:rPr lang="cs-CZ" dirty="0" smtClean="0">
                <a:latin typeface="Times New Roman" panose="02020603050405020304" pitchFamily="18" charset="0"/>
                <a:ea typeface="Calibri" panose="020F0502020204030204" pitchFamily="34" charset="0"/>
              </a:rPr>
              <a:t>Těžší</a:t>
            </a:r>
            <a:r>
              <a:rPr lang="cs-CZ" dirty="0">
                <a:latin typeface="Times New Roman" panose="02020603050405020304" pitchFamily="18" charset="0"/>
                <a:ea typeface="Calibri" panose="020F0502020204030204" pitchFamily="34" charset="0"/>
              </a:rPr>
              <a:t>, ale nezbytné, je umět odhadnout, jaké mantinely a strategii zvolí  protihráč</a:t>
            </a:r>
            <a:r>
              <a:rPr lang="cs-CZ" dirty="0" smtClean="0">
                <a:latin typeface="Times New Roman" panose="02020603050405020304" pitchFamily="18" charset="0"/>
                <a:ea typeface="Calibri" panose="020F0502020204030204" pitchFamily="34" charset="0"/>
              </a:rPr>
              <a:t>.</a:t>
            </a: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 Měli bychom se připravit i na to, že některá vyjednávání mohou trvat několik hodin nebo se protáhnou do dalších dní. To však nemusí být na škodu, protože již získané informace, které jsme nasbírali během prvního setkání, můžeme využít pro další vyjednávání a lépe se tak na ně </a:t>
            </a:r>
            <a:r>
              <a:rPr lang="cs-CZ" dirty="0" smtClean="0">
                <a:latin typeface="Times New Roman" panose="02020603050405020304" pitchFamily="18" charset="0"/>
                <a:ea typeface="Calibri" panose="020F0502020204030204" pitchFamily="34" charset="0"/>
              </a:rPr>
              <a:t>připravit</a:t>
            </a:r>
            <a:endParaRPr lang="cs-CZ"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3764101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Samotné obchodní jednání</a:t>
            </a:r>
            <a:r>
              <a:rPr lang="cs-CZ" dirty="0"/>
              <a:t/>
            </a:r>
            <a:br>
              <a:rPr lang="cs-CZ" dirty="0"/>
            </a:br>
            <a:endParaRPr lang="cs-CZ" dirty="0"/>
          </a:p>
        </p:txBody>
      </p:sp>
      <p:sp>
        <p:nvSpPr>
          <p:cNvPr id="4" name="Obdélník 3"/>
          <p:cNvSpPr/>
          <p:nvPr/>
        </p:nvSpPr>
        <p:spPr>
          <a:xfrm>
            <a:off x="31988" y="987574"/>
            <a:ext cx="9112012" cy="3708708"/>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Z telefonátu, ve kterém jsme si domluvili místo a čas setkání se dostáváme </a:t>
            </a:r>
            <a:r>
              <a:rPr lang="cs-CZ" dirty="0" smtClean="0">
                <a:latin typeface="Times New Roman" panose="02020603050405020304" pitchFamily="18" charset="0"/>
                <a:ea typeface="Calibri" panose="020F0502020204030204" pitchFamily="34" charset="0"/>
              </a:rPr>
              <a:t>rovnou k </a:t>
            </a:r>
            <a:r>
              <a:rPr lang="cs-CZ" dirty="0">
                <a:latin typeface="Times New Roman" panose="02020603050405020304" pitchFamily="18" charset="0"/>
                <a:ea typeface="Calibri" panose="020F0502020204030204" pitchFamily="34" charset="0"/>
              </a:rPr>
              <a:t>samotnému jednání. Vhodné je den předem si připravit veškeré podklady, které </a:t>
            </a:r>
            <a:r>
              <a:rPr lang="cs-CZ" dirty="0" smtClean="0">
                <a:latin typeface="Times New Roman" panose="02020603050405020304" pitchFamily="18" charset="0"/>
                <a:ea typeface="Calibri" panose="020F0502020204030204" pitchFamily="34" charset="0"/>
              </a:rPr>
              <a:t>chcete klientovi </a:t>
            </a:r>
            <a:r>
              <a:rPr lang="cs-CZ" dirty="0">
                <a:latin typeface="Times New Roman" panose="02020603050405020304" pitchFamily="18" charset="0"/>
                <a:ea typeface="Calibri" panose="020F0502020204030204" pitchFamily="34" charset="0"/>
              </a:rPr>
              <a:t>nabídnout a zkontrolovat si materiály, ze kterých chcete čerpat.</a:t>
            </a: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Jednání, na které se právě chystáme, by se dalo shrnout do několika hlavních </a:t>
            </a:r>
            <a:r>
              <a:rPr lang="cs-CZ" dirty="0" smtClean="0">
                <a:latin typeface="Times New Roman" panose="02020603050405020304" pitchFamily="18" charset="0"/>
                <a:ea typeface="Calibri" panose="020F0502020204030204" pitchFamily="34" charset="0"/>
              </a:rPr>
              <a:t>bodů, kterými </a:t>
            </a:r>
            <a:r>
              <a:rPr lang="cs-CZ" dirty="0">
                <a:latin typeface="Times New Roman" panose="02020603050405020304" pitchFamily="18" charset="0"/>
                <a:ea typeface="Calibri" panose="020F0502020204030204" pitchFamily="34" charset="0"/>
              </a:rPr>
              <a:t>se následně v dalším průběhu práce budu detailněji zabývat</a:t>
            </a:r>
            <a:r>
              <a:rPr lang="cs-CZ" dirty="0" smtClean="0">
                <a:latin typeface="Times New Roman" panose="02020603050405020304" pitchFamily="18" charset="0"/>
                <a:ea typeface="Calibri" panose="020F0502020204030204" pitchFamily="34" charset="0"/>
              </a:rPr>
              <a:t>:</a:t>
            </a:r>
          </a:p>
          <a:p>
            <a:pPr marL="342900" indent="-342900" algn="just">
              <a:spcBef>
                <a:spcPts val="600"/>
              </a:spcBef>
              <a:spcAft>
                <a:spcPts val="450"/>
              </a:spcAft>
              <a:buFont typeface="Wingdings" panose="05000000000000000000" pitchFamily="2" charset="2"/>
              <a:buChar char="ü"/>
            </a:pPr>
            <a:r>
              <a:rPr lang="cs-CZ" dirty="0">
                <a:latin typeface="Times New Roman" panose="02020603050405020304" pitchFamily="18" charset="0"/>
                <a:ea typeface="Calibri" panose="020F0502020204030204" pitchFamily="34" charset="0"/>
              </a:rPr>
              <a:t>Pozdravení, představení, podání ruky a poté vizitky.</a:t>
            </a:r>
          </a:p>
          <a:p>
            <a:pPr marL="342900" indent="-342900" algn="just">
              <a:spcBef>
                <a:spcPts val="600"/>
              </a:spcBef>
              <a:spcAft>
                <a:spcPts val="450"/>
              </a:spcAft>
              <a:buFont typeface="Wingdings" panose="05000000000000000000" pitchFamily="2" charset="2"/>
              <a:buChar char="ü"/>
            </a:pPr>
            <a:r>
              <a:rPr lang="cs-CZ" dirty="0" smtClean="0">
                <a:latin typeface="Times New Roman" panose="02020603050405020304" pitchFamily="18" charset="0"/>
                <a:ea typeface="Calibri" panose="020F0502020204030204" pitchFamily="34" charset="0"/>
              </a:rPr>
              <a:t>Navození </a:t>
            </a:r>
            <a:r>
              <a:rPr lang="cs-CZ" dirty="0">
                <a:latin typeface="Times New Roman" panose="02020603050405020304" pitchFamily="18" charset="0"/>
                <a:ea typeface="Calibri" panose="020F0502020204030204" pitchFamily="34" charset="0"/>
              </a:rPr>
              <a:t>přátelské atmosféry – </a:t>
            </a:r>
            <a:r>
              <a:rPr lang="cs-CZ" dirty="0" err="1">
                <a:latin typeface="Times New Roman" panose="02020603050405020304" pitchFamily="18" charset="0"/>
                <a:ea typeface="Calibri" panose="020F0502020204030204" pitchFamily="34" charset="0"/>
              </a:rPr>
              <a:t>warming</a:t>
            </a:r>
            <a:r>
              <a:rPr lang="cs-CZ" dirty="0">
                <a:latin typeface="Times New Roman" panose="02020603050405020304" pitchFamily="18" charset="0"/>
                <a:ea typeface="Calibri" panose="020F0502020204030204" pitchFamily="34" charset="0"/>
              </a:rPr>
              <a:t> up</a:t>
            </a:r>
            <a:r>
              <a:rPr lang="cs-CZ" dirty="0" smtClean="0">
                <a:latin typeface="Times New Roman" panose="02020603050405020304" pitchFamily="18" charset="0"/>
                <a:ea typeface="Calibri" panose="020F0502020204030204" pitchFamily="34" charset="0"/>
              </a:rPr>
              <a:t>.</a:t>
            </a:r>
          </a:p>
          <a:p>
            <a:pPr marL="342900" indent="-342900" algn="just">
              <a:spcBef>
                <a:spcPts val="600"/>
              </a:spcBef>
              <a:spcAft>
                <a:spcPts val="450"/>
              </a:spcAft>
              <a:buFont typeface="Wingdings" panose="05000000000000000000" pitchFamily="2" charset="2"/>
              <a:buChar char="ü"/>
            </a:pPr>
            <a:r>
              <a:rPr lang="cs-CZ" dirty="0">
                <a:latin typeface="Times New Roman" panose="02020603050405020304" pitchFamily="18" charset="0"/>
                <a:ea typeface="Calibri" panose="020F0502020204030204" pitchFamily="34" charset="0"/>
              </a:rPr>
              <a:t>Informace o schůzce a proč jsme se vlastně sešli.</a:t>
            </a:r>
          </a:p>
          <a:p>
            <a:pPr marL="342900" indent="-342900" algn="just">
              <a:spcBef>
                <a:spcPts val="600"/>
              </a:spcBef>
              <a:spcAft>
                <a:spcPts val="450"/>
              </a:spcAft>
              <a:buFont typeface="Wingdings" panose="05000000000000000000" pitchFamily="2" charset="2"/>
              <a:buChar char="ü"/>
            </a:pPr>
            <a:r>
              <a:rPr lang="cs-CZ" dirty="0" smtClean="0">
                <a:latin typeface="Times New Roman" panose="02020603050405020304" pitchFamily="18" charset="0"/>
                <a:ea typeface="Calibri" panose="020F0502020204030204" pitchFamily="34" charset="0"/>
              </a:rPr>
              <a:t>Požadavky </a:t>
            </a:r>
            <a:r>
              <a:rPr lang="cs-CZ" dirty="0">
                <a:latin typeface="Times New Roman" panose="02020603050405020304" pitchFamily="18" charset="0"/>
                <a:ea typeface="Calibri" panose="020F0502020204030204" pitchFamily="34" charset="0"/>
              </a:rPr>
              <a:t>a přání zákazníka – aktivní naslouchání, upřesnění pojmů.</a:t>
            </a:r>
          </a:p>
          <a:p>
            <a:pPr marL="342900" indent="-342900" algn="just">
              <a:spcBef>
                <a:spcPts val="600"/>
              </a:spcBef>
              <a:spcAft>
                <a:spcPts val="450"/>
              </a:spcAft>
              <a:buFont typeface="Wingdings" panose="05000000000000000000" pitchFamily="2" charset="2"/>
              <a:buChar char="ü"/>
            </a:pPr>
            <a:r>
              <a:rPr lang="cs-CZ" dirty="0" smtClean="0">
                <a:latin typeface="Times New Roman" panose="02020603050405020304" pitchFamily="18" charset="0"/>
                <a:ea typeface="Calibri" panose="020F0502020204030204" pitchFamily="34" charset="0"/>
              </a:rPr>
              <a:t>Nabídka </a:t>
            </a:r>
            <a:r>
              <a:rPr lang="cs-CZ" dirty="0">
                <a:latin typeface="Times New Roman" panose="02020603050405020304" pitchFamily="18" charset="0"/>
                <a:ea typeface="Calibri" panose="020F0502020204030204" pitchFamily="34" charset="0"/>
              </a:rPr>
              <a:t>a její konzultace – </a:t>
            </a:r>
            <a:r>
              <a:rPr lang="cs-CZ" dirty="0" smtClean="0">
                <a:latin typeface="Times New Roman" panose="02020603050405020304" pitchFamily="18" charset="0"/>
                <a:ea typeface="Calibri" panose="020F0502020204030204" pitchFamily="34" charset="0"/>
              </a:rPr>
              <a:t>námitky.   Shrnutí </a:t>
            </a:r>
            <a:r>
              <a:rPr lang="cs-CZ" dirty="0">
                <a:latin typeface="Times New Roman" panose="02020603050405020304" pitchFamily="18" charset="0"/>
                <a:ea typeface="Calibri" panose="020F0502020204030204" pitchFamily="34" charset="0"/>
              </a:rPr>
              <a:t>schůzky a nastínění dalšího postupu.</a:t>
            </a:r>
          </a:p>
        </p:txBody>
      </p:sp>
    </p:spTree>
    <p:extLst>
      <p:ext uri="{BB962C8B-B14F-4D97-AF65-F5344CB8AC3E}">
        <p14:creationId xmlns:p14="http://schemas.microsoft.com/office/powerpoint/2010/main" val="125717783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4096</TotalTime>
  <Words>2486</Words>
  <Application>Microsoft Office PowerPoint</Application>
  <PresentationFormat>Předvádění na obrazovce (16:9)</PresentationFormat>
  <Paragraphs>165</Paragraphs>
  <Slides>21</Slides>
  <Notes>20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21</vt:i4>
      </vt:variant>
    </vt:vector>
  </HeadingPairs>
  <TitlesOfParts>
    <vt:vector size="26" baseType="lpstr">
      <vt:lpstr>Arial</vt:lpstr>
      <vt:lpstr>Calibri</vt:lpstr>
      <vt:lpstr>Times New Roman</vt:lpstr>
      <vt:lpstr>Wingdings</vt:lpstr>
      <vt:lpstr>SLU</vt:lpstr>
      <vt:lpstr>Název prezentace</vt:lpstr>
      <vt:lpstr>8. Zásady a specifika obchodního jednání      </vt:lpstr>
      <vt:lpstr>Obchodní jednání </vt:lpstr>
      <vt:lpstr>Příprava na obchodní jednání </vt:lpstr>
      <vt:lpstr>Příprava na obchodní jednání </vt:lpstr>
      <vt:lpstr>Příprava na obchodní jednání </vt:lpstr>
      <vt:lpstr>Příprava na obchodní jednání </vt:lpstr>
      <vt:lpstr>Příprava na obchodní jednání </vt:lpstr>
      <vt:lpstr>Samotné obchodní jednání </vt:lpstr>
      <vt:lpstr>Samotné obchodní jednání </vt:lpstr>
      <vt:lpstr>Samotné obchodní jednání </vt:lpstr>
      <vt:lpstr>Samotné obchodní jednání </vt:lpstr>
      <vt:lpstr>Samotné obchodní jednání </vt:lpstr>
      <vt:lpstr>Samotné obchodní jednání </vt:lpstr>
      <vt:lpstr>Samotné obchodní jednání </vt:lpstr>
      <vt:lpstr>Samotné obchodní jednání </vt:lpstr>
      <vt:lpstr>Základní pravidla obchodních jednání </vt:lpstr>
      <vt:lpstr>Základní pravidla obchodních jednání </vt:lpstr>
      <vt:lpstr>Základní pravidla obchodních jednání </vt:lpstr>
      <vt:lpstr>Výběr z použité literatury: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kajzar</cp:lastModifiedBy>
  <cp:revision>244</cp:revision>
  <dcterms:created xsi:type="dcterms:W3CDTF">2016-07-06T15:42:34Z</dcterms:created>
  <dcterms:modified xsi:type="dcterms:W3CDTF">2018-03-28T14:50:41Z</dcterms:modified>
</cp:coreProperties>
</file>