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98" r:id="rId4"/>
    <p:sldId id="294" r:id="rId5"/>
    <p:sldId id="295" r:id="rId6"/>
    <p:sldId id="297" r:id="rId7"/>
    <p:sldId id="296" r:id="rId8"/>
    <p:sldId id="29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1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47260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31541" y="1871761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a diplomatický protokol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24128" y="2427734"/>
            <a:ext cx="3365655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alt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Pavlína Pellešová, Ph.D.</a:t>
            </a:r>
            <a:endParaRPr lang="cs-CZ" alt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7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č. d.  VB125</a:t>
            </a:r>
          </a:p>
          <a:p>
            <a:pPr algn="r"/>
            <a:r>
              <a:rPr lang="cs-CZ" altLang="cs-CZ" sz="17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pellesova@opf.slu.cz</a:t>
            </a:r>
          </a:p>
          <a:p>
            <a:pPr algn="r"/>
            <a:endParaRPr lang="cs-CZ" altLang="cs-CZ" sz="17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588224" y="3723878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da-DK" dirty="0"/>
              <a:t>kancelář č. d. VB127</a:t>
            </a:r>
          </a:p>
          <a:p>
            <a:pPr algn="just"/>
            <a:r>
              <a:rPr lang="da-DK" dirty="0"/>
              <a:t>e-mail: kajzar@opf.slu.cz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</a:t>
            </a:r>
            <a:r>
              <a:rPr lang="cs-CZ" sz="1600" dirty="0"/>
              <a:t>	Úvod do pravidel společenského styku</a:t>
            </a:r>
          </a:p>
          <a:p>
            <a:r>
              <a:rPr lang="cs-CZ" sz="1600" dirty="0"/>
              <a:t>Základní pravidla a pojmy. Etiketa a její historie. Osobnosti české etikety. Společenská významnost lidí. Společenské prohřešky lidí. Komunikace mezi lidmi. Představování, vizitky a tituly. </a:t>
            </a:r>
          </a:p>
          <a:p>
            <a:r>
              <a:rPr lang="cs-CZ" sz="1600" dirty="0"/>
              <a:t>2.	Společenské oblečení</a:t>
            </a:r>
          </a:p>
          <a:p>
            <a:r>
              <a:rPr lang="cs-CZ" sz="1600" dirty="0" err="1"/>
              <a:t>Dress</a:t>
            </a:r>
            <a:r>
              <a:rPr lang="cs-CZ" sz="1600" dirty="0"/>
              <a:t> </a:t>
            </a:r>
            <a:r>
              <a:rPr lang="cs-CZ" sz="1600" dirty="0" err="1"/>
              <a:t>Code</a:t>
            </a:r>
            <a:r>
              <a:rPr lang="cs-CZ" sz="1600" dirty="0"/>
              <a:t>, pánské oblečení, dámské oblečení.</a:t>
            </a:r>
          </a:p>
          <a:p>
            <a:r>
              <a:rPr lang="cs-CZ" sz="1600" dirty="0"/>
              <a:t>3.	Cestování a volný čas</a:t>
            </a:r>
          </a:p>
          <a:p>
            <a:r>
              <a:rPr lang="cs-CZ" sz="1600" dirty="0"/>
              <a:t>Obchodní cesta. Soukromá cesta. Dovolená a volný čas. Sport. Cestujeme MHD. Jezdíme na kole. Cestujeme vlakem a autobusem. Cestujeme lodí a letadlem. Jízda automobilem a na motocyklu.</a:t>
            </a:r>
          </a:p>
          <a:p>
            <a:r>
              <a:rPr lang="cs-CZ" sz="1600" dirty="0"/>
              <a:t>4.	V zaměstnání</a:t>
            </a:r>
          </a:p>
          <a:p>
            <a:r>
              <a:rPr lang="cs-CZ" sz="1600" dirty="0"/>
              <a:t>Ucházíme se o zaměstnání. Chování v zaměstnání. Poprvé šéfem. </a:t>
            </a:r>
            <a:r>
              <a:rPr lang="cs-CZ" sz="1600" dirty="0" err="1"/>
              <a:t>Timemanagement</a:t>
            </a:r>
            <a:r>
              <a:rPr lang="cs-CZ" sz="1600" dirty="0"/>
              <a:t>. Kolektiv.</a:t>
            </a:r>
          </a:p>
          <a:p>
            <a:r>
              <a:rPr lang="cs-CZ" sz="1600" dirty="0"/>
              <a:t>5.	Etika společenských akcí a v podnikání</a:t>
            </a:r>
          </a:p>
          <a:p>
            <a:r>
              <a:rPr lang="cs-CZ" sz="1600" dirty="0"/>
              <a:t>Základní zásady společenského chování při návštěvě různých společenských akcí – divadlo, kino, vernisáž, koncerty, plesy, taneční zábavy, promoce, svatební hostiny, firemní večírky, rauty. Pravidla stolování.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6.	Zásady a specifika obchodního jednání ve vybraných zemích</a:t>
            </a:r>
          </a:p>
          <a:p>
            <a:r>
              <a:rPr lang="cs-CZ" dirty="0"/>
              <a:t>Obchodní etiketa jednání se zahraničními partnery ve vybraných zemích. Příprava na obchodní jednání, základní charakteristika kultur.</a:t>
            </a:r>
          </a:p>
          <a:p>
            <a:r>
              <a:rPr lang="cs-CZ" dirty="0"/>
              <a:t>7.	Společenské podniky a příležitosti </a:t>
            </a:r>
          </a:p>
          <a:p>
            <a:r>
              <a:rPr lang="cs-CZ" dirty="0"/>
              <a:t>Druhy společenských podniků a příležitostí. Organizace jednotlivých podniků. Pozvání a pozvánky.</a:t>
            </a:r>
          </a:p>
          <a:p>
            <a:r>
              <a:rPr lang="cs-CZ" dirty="0"/>
              <a:t>8.	Diplomatické styky a diplomatický protokol</a:t>
            </a:r>
          </a:p>
          <a:p>
            <a:r>
              <a:rPr lang="cs-CZ" dirty="0"/>
              <a:t>Diplomacie a diplomatické styky. Orgány státu pro mezinárodní styk. Diplomatická mise. Konzulární styky a konzuláty. Pravidla pro další protokolární akce a diplomatickou korespondenci. 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51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3584" y="843558"/>
            <a:ext cx="91675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Povinná:</a:t>
            </a:r>
          </a:p>
          <a:p>
            <a:r>
              <a:rPr lang="cs-CZ" sz="1600" dirty="0"/>
              <a:t>GULLOVÁ, S., 2013. Mezinárodní obchodní a diplomatický protokol. 3., doplněné a přepracované vydání.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978–80-247-4418-6.</a:t>
            </a:r>
          </a:p>
          <a:p>
            <a:r>
              <a:rPr lang="cs-CZ" sz="1600" dirty="0"/>
              <a:t>PELLEŠOVÁ, P. a P. KAJZAR, 2024. Společenský a diplomatický protokol. Karviná: SU OPF. ISBN 978-80-7510-587-5ŠPAČEK, L., 2021. Byznys etiketa a komunikace. Praha: Universum. ISBN 978-80-242-7366-2.</a:t>
            </a:r>
          </a:p>
          <a:p>
            <a:endParaRPr lang="cs-CZ" sz="1600" b="1" dirty="0"/>
          </a:p>
          <a:p>
            <a:r>
              <a:rPr lang="cs-CZ" sz="1600" b="1" dirty="0"/>
              <a:t>Doporučená:</a:t>
            </a:r>
          </a:p>
          <a:p>
            <a:r>
              <a:rPr lang="cs-CZ" sz="1600" dirty="0"/>
              <a:t>HEBNAR, J., 2020. Češi a cizinci: jak myslí, řídí a pracují.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Publlishing</a:t>
            </a:r>
            <a:r>
              <a:rPr lang="cs-CZ" sz="1600" dirty="0"/>
              <a:t>. ISBN 978-80-271-1877-9.</a:t>
            </a:r>
          </a:p>
          <a:p>
            <a:r>
              <a:rPr lang="cs-CZ" sz="1600" dirty="0"/>
              <a:t>KAJZAR, P., 2013. Společenský protokol. Karviná: SU OPF. (k dispozici na univerzitním portále LMS </a:t>
            </a:r>
            <a:r>
              <a:rPr lang="cs-CZ" sz="1600" dirty="0" err="1"/>
              <a:t>Moodle</a:t>
            </a:r>
            <a:r>
              <a:rPr lang="cs-CZ" sz="1600" dirty="0"/>
              <a:t>)</a:t>
            </a:r>
          </a:p>
          <a:p>
            <a:r>
              <a:rPr lang="cs-CZ" sz="1600" dirty="0"/>
              <a:t>MARSHALL, C. P., 2020. </a:t>
            </a:r>
            <a:r>
              <a:rPr lang="cs-CZ" sz="1600" dirty="0" err="1"/>
              <a:t>Protocol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Power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Diplomacy</a:t>
            </a:r>
            <a:r>
              <a:rPr lang="cs-CZ" sz="1600" dirty="0"/>
              <a:t> and </a:t>
            </a:r>
            <a:r>
              <a:rPr lang="cs-CZ" sz="1600" dirty="0" err="1"/>
              <a:t>How</a:t>
            </a:r>
            <a:r>
              <a:rPr lang="cs-CZ" sz="1600" dirty="0"/>
              <a:t> to Make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Ecco</a:t>
            </a:r>
            <a:r>
              <a:rPr lang="cs-CZ" sz="1600" dirty="0"/>
              <a:t>. ISBN 978-0062844460.</a:t>
            </a:r>
          </a:p>
          <a:p>
            <a:r>
              <a:rPr lang="cs-CZ" sz="1600" dirty="0"/>
              <a:t>ŠPAČEK, L., 2021. Etiketa stolování - o dobrých mravech a gastronomii. Praha: Universum. ISBN 978-80-242-7617-5.</a:t>
            </a:r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84076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60 % povinná účast na seminářích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 Průběžné testy (na přednášce) – 10b a 10b. TERMÍN</a:t>
            </a:r>
            <a:r>
              <a:rPr lang="cs-CZ" sz="2400" dirty="0"/>
              <a:t> - </a:t>
            </a:r>
            <a:r>
              <a:rPr lang="cs-CZ" sz="2400" b="1" dirty="0">
                <a:solidFill>
                  <a:srgbClr val="0070C0"/>
                </a:solidFill>
              </a:rPr>
              <a:t>18.11.2024 a 9.12. 2024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Ústní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496422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Témata dle sylabu aplikovaná na konkrétní případy společenského chování v praxi.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Obhajoba SP ve formě prezentace na 15 min.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</a:t>
            </a:r>
            <a:r>
              <a:rPr lang="cs-CZ" altLang="cs-CZ" sz="2400" b="1" dirty="0" err="1"/>
              <a:t>Isu</a:t>
            </a:r>
            <a:r>
              <a:rPr lang="cs-CZ" altLang="cs-CZ" sz="2400" b="1" dirty="0"/>
              <a:t> do </a:t>
            </a:r>
            <a:r>
              <a:rPr lang="cs-CZ" altLang="cs-CZ" sz="2400" b="1" dirty="0">
                <a:solidFill>
                  <a:srgbClr val="0070C0"/>
                </a:solidFill>
              </a:rPr>
              <a:t>20.12. 2024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634</Words>
  <Application>Microsoft Office PowerPoint</Application>
  <PresentationFormat>Předvádění na obrazovce (16:9)</PresentationFormat>
  <Paragraphs>67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Společenský a diplomatický protokol  </vt:lpstr>
      <vt:lpstr>Struktura přednášek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84</cp:revision>
  <dcterms:created xsi:type="dcterms:W3CDTF">2016-07-06T15:42:34Z</dcterms:created>
  <dcterms:modified xsi:type="dcterms:W3CDTF">2024-09-09T10:34:37Z</dcterms:modified>
</cp:coreProperties>
</file>