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3" r:id="rId3"/>
    <p:sldId id="314" r:id="rId4"/>
    <p:sldId id="315" r:id="rId5"/>
    <p:sldId id="295" r:id="rId6"/>
    <p:sldId id="316" r:id="rId7"/>
    <p:sldId id="317" r:id="rId8"/>
    <p:sldId id="312" r:id="rId9"/>
    <p:sldId id="30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1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06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472608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31541" y="1871761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Společenský a diplomatický protokol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24128" y="2427734"/>
            <a:ext cx="3365655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7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Václavínková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vaclavinkova@opf.slu.cz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</a:t>
            </a:r>
            <a:r>
              <a:rPr lang="cs-CZ" sz="1600" dirty="0"/>
              <a:t>	Úvod do pravidel společenského styku</a:t>
            </a:r>
          </a:p>
          <a:p>
            <a:r>
              <a:rPr lang="cs-CZ" sz="1600" dirty="0"/>
              <a:t>Základní pravidla a pojmy. Etiketa a její historie. Osobnosti české etikety. Společenská významnost lidí. Společenské prohřešky lidí. Komunikace mezi lidmi. Představování, vizitky a tituly. </a:t>
            </a:r>
          </a:p>
          <a:p>
            <a:r>
              <a:rPr lang="cs-CZ" sz="1600" dirty="0"/>
              <a:t>2.	Společenské oblečení</a:t>
            </a:r>
          </a:p>
          <a:p>
            <a:r>
              <a:rPr lang="cs-CZ" sz="1600" dirty="0" err="1"/>
              <a:t>Dress</a:t>
            </a:r>
            <a:r>
              <a:rPr lang="cs-CZ" sz="1600" dirty="0"/>
              <a:t> </a:t>
            </a:r>
            <a:r>
              <a:rPr lang="cs-CZ" sz="1600" dirty="0" err="1"/>
              <a:t>Code</a:t>
            </a:r>
            <a:r>
              <a:rPr lang="cs-CZ" sz="1600" dirty="0"/>
              <a:t>, pánské oblečení, dámské oblečení.</a:t>
            </a:r>
          </a:p>
          <a:p>
            <a:r>
              <a:rPr lang="cs-CZ" sz="1600" dirty="0"/>
              <a:t>3.	Cestování a volný čas</a:t>
            </a:r>
          </a:p>
          <a:p>
            <a:r>
              <a:rPr lang="cs-CZ" sz="1600" dirty="0"/>
              <a:t>Obchodní cesta. Soukromá cesta. Dovolená a volný čas. Sport. Cestujeme MHD. Jezdíme na kole. Cestujeme vlakem a autobusem. Cestujeme lodí a letadlem. Jízda automobilem a na motocyklu.</a:t>
            </a:r>
          </a:p>
          <a:p>
            <a:r>
              <a:rPr lang="cs-CZ" sz="1600" dirty="0"/>
              <a:t>4.	V zaměstnání</a:t>
            </a:r>
          </a:p>
          <a:p>
            <a:r>
              <a:rPr lang="cs-CZ" sz="1600" dirty="0"/>
              <a:t>Ucházíme se o zaměstnání. Chování v zaměstnání. Poprvé šéfem. </a:t>
            </a:r>
            <a:r>
              <a:rPr lang="cs-CZ" sz="1600" dirty="0" err="1"/>
              <a:t>Timemanagement</a:t>
            </a:r>
            <a:r>
              <a:rPr lang="cs-CZ" sz="1600" dirty="0"/>
              <a:t>. Kolektiv.</a:t>
            </a:r>
          </a:p>
          <a:p>
            <a:r>
              <a:rPr lang="cs-CZ" sz="1600" dirty="0"/>
              <a:t>5.	Etika společenských akcí a v podnikání</a:t>
            </a:r>
          </a:p>
          <a:p>
            <a:r>
              <a:rPr lang="cs-CZ" sz="1600" dirty="0"/>
              <a:t>Základní zásady společenského chování při návštěvě různých společenských akcí – divadlo, kino, vernisáž, koncerty, plesy, taneční zábavy, promoce, svatební hostiny, firemní večírky, rauty. Pravidla stolování.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31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6.	Zásady a specifika obchodního jednání ve vybraných zemích</a:t>
            </a:r>
          </a:p>
          <a:p>
            <a:r>
              <a:rPr lang="cs-CZ" dirty="0"/>
              <a:t>Obchodní etiketa jednání se zahraničními partnery ve vybraných zemích. Příprava na obchodní jednání, základní charakteristika kultur.</a:t>
            </a:r>
          </a:p>
          <a:p>
            <a:r>
              <a:rPr lang="cs-CZ" dirty="0"/>
              <a:t>7.	Společenské podniky a příležitosti </a:t>
            </a:r>
          </a:p>
          <a:p>
            <a:r>
              <a:rPr lang="cs-CZ" dirty="0"/>
              <a:t>Druhy společenských podniků a příležitostí. Organizace jednotlivých podniků. Pozvání a pozvánky.</a:t>
            </a:r>
          </a:p>
          <a:p>
            <a:r>
              <a:rPr lang="cs-CZ" dirty="0"/>
              <a:t>8.	Diplomatické styky a diplomatický protokol</a:t>
            </a:r>
          </a:p>
          <a:p>
            <a:r>
              <a:rPr lang="cs-CZ" dirty="0"/>
              <a:t>Diplomacie a diplomatické styky. Orgány státu pro mezinárodní styk. Diplomatická mise. Konzulární styky a konzuláty. Pravidla pro další protokolární akce a diplomatickou korespondenci. </a:t>
            </a:r>
          </a:p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12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3584" y="843558"/>
            <a:ext cx="91675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Povinná:</a:t>
            </a:r>
          </a:p>
          <a:p>
            <a:r>
              <a:rPr lang="cs-CZ" sz="1600" dirty="0"/>
              <a:t>GULLOVÁ, S., 2013. Mezinárodní obchodní a diplomatický protokol. 3., doplněné a přepracované vydání.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978–80-247-4418-6.</a:t>
            </a:r>
          </a:p>
          <a:p>
            <a:r>
              <a:rPr lang="cs-CZ" sz="1600" dirty="0"/>
              <a:t>PELLEŠOVÁ, P. a P. KAJZAR, 2024. Společenský a diplomatický protokol. Karviná: SU OPF. ISBN 978-80-7510-587-5ŠPAČEK, L., 2021. Byznys etiketa a komunikace. Praha: Universum. ISBN 978-80-242-7366-2.</a:t>
            </a:r>
          </a:p>
          <a:p>
            <a:endParaRPr lang="cs-CZ" sz="1600" b="1" dirty="0"/>
          </a:p>
          <a:p>
            <a:r>
              <a:rPr lang="cs-CZ" sz="1600" b="1" dirty="0"/>
              <a:t>Doporučená:</a:t>
            </a:r>
          </a:p>
          <a:p>
            <a:r>
              <a:rPr lang="cs-CZ" sz="1600" dirty="0"/>
              <a:t>HEBNAR, J., 2020. Češi a cizinci: jak myslí, řídí a pracují.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Publlishing</a:t>
            </a:r>
            <a:r>
              <a:rPr lang="cs-CZ" sz="1600" dirty="0"/>
              <a:t>. ISBN 978-80-271-1877-9.</a:t>
            </a:r>
          </a:p>
          <a:p>
            <a:r>
              <a:rPr lang="cs-CZ" sz="1600" dirty="0"/>
              <a:t>KAJZAR, P., 2013. Společenský protokol. Karviná: SU OPF. (k dispozici na univerzitním portále LMS </a:t>
            </a:r>
            <a:r>
              <a:rPr lang="cs-CZ" sz="1600" dirty="0" err="1"/>
              <a:t>Moodle</a:t>
            </a:r>
            <a:r>
              <a:rPr lang="cs-CZ" sz="1600" dirty="0"/>
              <a:t>)</a:t>
            </a:r>
          </a:p>
          <a:p>
            <a:r>
              <a:rPr lang="cs-CZ" sz="1600" dirty="0"/>
              <a:t>MARSHALL, C. P., 2020. </a:t>
            </a:r>
            <a:r>
              <a:rPr lang="cs-CZ" sz="1600" dirty="0" err="1"/>
              <a:t>Protocol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Power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Diplomacy</a:t>
            </a:r>
            <a:r>
              <a:rPr lang="cs-CZ" sz="1600" dirty="0"/>
              <a:t> and </a:t>
            </a:r>
            <a:r>
              <a:rPr lang="cs-CZ" sz="1600" dirty="0" err="1"/>
              <a:t>How</a:t>
            </a:r>
            <a:r>
              <a:rPr lang="cs-CZ" sz="1600" dirty="0"/>
              <a:t> to Make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Ecco</a:t>
            </a:r>
            <a:r>
              <a:rPr lang="cs-CZ" sz="1600" dirty="0"/>
              <a:t>. ISBN 978-0062844460.</a:t>
            </a:r>
          </a:p>
          <a:p>
            <a:r>
              <a:rPr lang="cs-CZ" sz="1600" dirty="0"/>
              <a:t>ŠPAČEK, L., 2021. Etiketa stolování - o dobrých mravech a gastronomii. Praha: Universum. ISBN 978-80-242-7617-5.</a:t>
            </a:r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11865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840760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60 % povinná účast na seminářích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 Průběžné testy (na přednášce) – 10b a 10b. TERMÍN</a:t>
            </a:r>
            <a:r>
              <a:rPr lang="cs-CZ" sz="2400" dirty="0"/>
              <a:t> - </a:t>
            </a:r>
            <a:r>
              <a:rPr lang="cs-CZ" sz="2400" b="1" dirty="0">
                <a:solidFill>
                  <a:srgbClr val="0070C0"/>
                </a:solidFill>
              </a:rPr>
              <a:t>18.11.2024 a 9.12. 2024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Ústní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667" y="2787774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Témata dle sylabu aplikovaná na konkrétní případy společenského chování v praxi.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274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pl-PL" altLang="cs-CZ" sz="2400" b="1" dirty="0"/>
              <a:t>Obhajoba SP ve formě prezentace na 15 min.</a:t>
            </a:r>
          </a:p>
          <a:p>
            <a:pPr marL="609600" indent="-609600">
              <a:lnSpc>
                <a:spcPct val="90000"/>
              </a:lnSpc>
            </a:pPr>
            <a:r>
              <a:rPr lang="pl-PL" altLang="cs-CZ" sz="2400" b="1" dirty="0"/>
              <a:t>Libovolný program – netřeba nahrávat do Is. 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</a:t>
            </a:r>
            <a:r>
              <a:rPr lang="cs-CZ" altLang="cs-CZ" sz="2400" b="1" dirty="0">
                <a:solidFill>
                  <a:srgbClr val="FF0000"/>
                </a:solidFill>
              </a:rPr>
              <a:t>vložení do </a:t>
            </a:r>
            <a:r>
              <a:rPr lang="cs-CZ" altLang="cs-CZ" sz="2400" b="1" dirty="0" err="1">
                <a:solidFill>
                  <a:srgbClr val="FF0000"/>
                </a:solidFill>
              </a:rPr>
              <a:t>Isu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/>
              <a:t>do </a:t>
            </a:r>
            <a:r>
              <a:rPr lang="cs-CZ" altLang="cs-CZ" sz="2400" b="1" dirty="0">
                <a:solidFill>
                  <a:srgbClr val="0070C0"/>
                </a:solidFill>
              </a:rPr>
              <a:t>20.12. 2024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>
                <a:cs typeface="Arial" panose="020B0604020202020204" pitchFamily="34" charset="0"/>
              </a:rPr>
              <a:t>Obsah</a:t>
            </a: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9310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Úkol na teď: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Rozdělte se max. dvojic – a vyberete si datum prezentace – téma SP lze nahlásit ihned rámcově nebo později – témata se ale nebudou dublovat.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První prezentace 11.11., 18.11., 25.11., 2.12. a 9.12.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Struktura ppt 15 minut : 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Teoretický úvod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Příklady z praxe – co je dobře a co špatně – lze obrázky… videa… scénka … celebrity… dle vaší fantazie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Závěrečné shrnutí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8677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b="1" dirty="0"/>
              <a:t>Cvičení 7.10. je nahrazeno účastí na přednášce zahraničního experta </a:t>
            </a:r>
          </a:p>
          <a:p>
            <a:pPr marL="0" indent="0" algn="ctr">
              <a:buNone/>
            </a:pPr>
            <a:r>
              <a:rPr lang="cs-CZ" sz="3000" b="1" dirty="0"/>
              <a:t>Čas </a:t>
            </a:r>
            <a:r>
              <a:rPr lang="cs-CZ" sz="3000" b="1"/>
              <a:t>13:05–13:50 VC008</a:t>
            </a:r>
            <a:endParaRPr lang="cs-CZ" sz="3000" b="1" dirty="0"/>
          </a:p>
          <a:p>
            <a:pPr marL="0" indent="0" algn="ctr">
              <a:buNone/>
            </a:pPr>
            <a:endParaRPr lang="cs-CZ" sz="3000" b="1" dirty="0"/>
          </a:p>
          <a:p>
            <a:pPr marL="0" indent="0" algn="ctr">
              <a:buNone/>
            </a:pPr>
            <a:endParaRPr lang="cs-CZ" sz="3000" b="1" dirty="0"/>
          </a:p>
          <a:p>
            <a:pPr marL="0" indent="0" algn="ctr">
              <a:buNone/>
            </a:pPr>
            <a:r>
              <a:rPr lang="cs-CZ" sz="3000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28747527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699</Words>
  <Application>Microsoft Office PowerPoint</Application>
  <PresentationFormat>Předvádění na obrazovce (16:9)</PresentationFormat>
  <Paragraphs>76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Společenský a diplomatický protokol  </vt:lpstr>
      <vt:lpstr>Struktura přednášek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112</cp:revision>
  <dcterms:created xsi:type="dcterms:W3CDTF">2016-07-06T15:42:34Z</dcterms:created>
  <dcterms:modified xsi:type="dcterms:W3CDTF">2024-09-30T07:35:20Z</dcterms:modified>
</cp:coreProperties>
</file>