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322" r:id="rId3"/>
    <p:sldId id="445" r:id="rId4"/>
    <p:sldId id="454" r:id="rId5"/>
    <p:sldId id="455" r:id="rId6"/>
    <p:sldId id="442" r:id="rId7"/>
    <p:sldId id="456" r:id="rId8"/>
    <p:sldId id="457" r:id="rId9"/>
    <p:sldId id="469" r:id="rId10"/>
    <p:sldId id="461" r:id="rId11"/>
    <p:sldId id="459" r:id="rId12"/>
    <p:sldId id="463" r:id="rId13"/>
    <p:sldId id="465" r:id="rId14"/>
    <p:sldId id="460" r:id="rId15"/>
    <p:sldId id="466" r:id="rId16"/>
    <p:sldId id="462" r:id="rId17"/>
    <p:sldId id="471" r:id="rId18"/>
    <p:sldId id="470" r:id="rId19"/>
    <p:sldId id="472" r:id="rId20"/>
    <p:sldId id="467" r:id="rId21"/>
    <p:sldId id="468" r:id="rId22"/>
  </p:sldIdLst>
  <p:sldSz cx="12192000" cy="6858000"/>
  <p:notesSz cx="6858000" cy="9144000"/>
  <p:custDataLst>
    <p:tags r:id="rId23"/>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řední sty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Střední styl 3 – zvýraznění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Střední styl 3 – zvýraznění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Střední styl 3 – zvýraznění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Střední styl 4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Střední styl 4 – zvýraznění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Tmavý styl 1 – zvýraznění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Tmavý styl 2 – zvýraznění 1/zvýraznění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větlý styl 1 – zvýraznění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Střední styl 3 – zvýraznění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929F9F4-4A8F-4326-A1B4-22849713DDAB}" styleName="Tmavý styl 1 – zvýraznění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Tmavý styl 2 – zvýraznění 3/zvýraznění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269D01E-BC32-4049-B463-5C60D7B0CCD2}" styleName="Styl s motivem 2 – zvýraznění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Světlý styl 1 – zvýraznění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Světlý styl 1 – zvýraznění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Světlý styl 1 – zvýraznění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113A9D2-9D6B-4929-AA2D-F23B5EE8CBE7}" styleName="Styl s motivem 2 – zvýraznění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Světlý styl 2 – zvýraznění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Světlý styl 3 – zvýraznění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Světlý styl 3 – zvýraznění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13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image" Target="../media/image1.jpg"/></Relationships>
</file>

<file path=ppt/diagrams/_rels/drawing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image" Target="../media/image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FAFD0-ED84-491D-B568-DACB842074BC}" type="doc">
      <dgm:prSet loTypeId="urn:microsoft.com/office/officeart/2005/8/layout/pList2" loCatId="list" qsTypeId="urn:microsoft.com/office/officeart/2005/8/quickstyle/simple1" qsCatId="simple" csTypeId="urn:microsoft.com/office/officeart/2005/8/colors/accent1_2" csCatId="accent1" phldr="1"/>
      <dgm:spPr/>
    </dgm:pt>
    <dgm:pt modelId="{57233DFE-70F2-48B3-A0A3-A74DB2213A4C}">
      <dgm:prSet phldrT="[Text]"/>
      <dgm:spPr/>
      <dgm:t>
        <a:bodyPr/>
        <a:lstStyle/>
        <a:p>
          <a:r>
            <a:rPr lang="cs-CZ" dirty="0"/>
            <a:t>PERFECT COPETITION</a:t>
          </a:r>
        </a:p>
        <a:p>
          <a:r>
            <a:rPr lang="cs-CZ" dirty="0"/>
            <a:t>- </a:t>
          </a:r>
          <a:r>
            <a:rPr lang="cs-CZ" dirty="0" err="1"/>
            <a:t>an</a:t>
          </a:r>
          <a:r>
            <a:rPr lang="cs-CZ" dirty="0"/>
            <a:t> </a:t>
          </a:r>
          <a:r>
            <a:rPr lang="cs-CZ" dirty="0" err="1"/>
            <a:t>economic</a:t>
          </a:r>
          <a:r>
            <a:rPr lang="cs-CZ" dirty="0"/>
            <a:t> model </a:t>
          </a:r>
          <a:r>
            <a:rPr lang="cs-CZ" dirty="0" err="1"/>
            <a:t>based</a:t>
          </a:r>
          <a:r>
            <a:rPr lang="cs-CZ" dirty="0"/>
            <a:t> on </a:t>
          </a:r>
          <a:r>
            <a:rPr lang="cs-CZ" dirty="0" err="1"/>
            <a:t>the</a:t>
          </a:r>
          <a:r>
            <a:rPr lang="cs-CZ" dirty="0"/>
            <a:t> </a:t>
          </a:r>
          <a:r>
            <a:rPr lang="cs-CZ" dirty="0" err="1"/>
            <a:t>following</a:t>
          </a:r>
          <a:r>
            <a:rPr lang="cs-CZ" dirty="0"/>
            <a:t> </a:t>
          </a:r>
          <a:r>
            <a:rPr lang="cs-CZ" dirty="0" err="1"/>
            <a:t>assumptions</a:t>
          </a:r>
          <a:r>
            <a:rPr lang="cs-CZ" dirty="0"/>
            <a:t>:</a:t>
          </a:r>
        </a:p>
        <a:p>
          <a:r>
            <a:rPr lang="cs-CZ" dirty="0"/>
            <a:t>- </a:t>
          </a:r>
          <a:r>
            <a:rPr lang="cs-CZ" dirty="0" err="1"/>
            <a:t>homogenous</a:t>
          </a:r>
          <a:r>
            <a:rPr lang="cs-CZ" dirty="0"/>
            <a:t> </a:t>
          </a:r>
          <a:r>
            <a:rPr lang="cs-CZ" dirty="0" err="1"/>
            <a:t>product</a:t>
          </a:r>
          <a:endParaRPr lang="cs-CZ" dirty="0"/>
        </a:p>
        <a:p>
          <a:r>
            <a:rPr lang="cs-CZ" dirty="0"/>
            <a:t>- many </a:t>
          </a:r>
          <a:r>
            <a:rPr lang="cs-CZ" dirty="0" err="1"/>
            <a:t>buyers</a:t>
          </a:r>
          <a:r>
            <a:rPr lang="cs-CZ" dirty="0"/>
            <a:t> and </a:t>
          </a:r>
          <a:r>
            <a:rPr lang="cs-CZ" dirty="0" err="1"/>
            <a:t>sellers</a:t>
          </a:r>
          <a:r>
            <a:rPr lang="cs-CZ" dirty="0"/>
            <a:t> </a:t>
          </a:r>
          <a:r>
            <a:rPr lang="cs-CZ" dirty="0" err="1"/>
            <a:t>without</a:t>
          </a:r>
          <a:r>
            <a:rPr lang="cs-CZ" dirty="0"/>
            <a:t> any market </a:t>
          </a:r>
          <a:r>
            <a:rPr lang="cs-CZ" dirty="0" err="1"/>
            <a:t>power</a:t>
          </a:r>
          <a:r>
            <a:rPr lang="cs-CZ" dirty="0"/>
            <a:t> to influence </a:t>
          </a:r>
          <a:r>
            <a:rPr lang="cs-CZ" dirty="0" err="1"/>
            <a:t>the</a:t>
          </a:r>
          <a:r>
            <a:rPr lang="cs-CZ" dirty="0"/>
            <a:t> </a:t>
          </a:r>
          <a:r>
            <a:rPr lang="cs-CZ" dirty="0" err="1"/>
            <a:t>price</a:t>
          </a:r>
          <a:endParaRPr lang="cs-CZ" dirty="0"/>
        </a:p>
        <a:p>
          <a:r>
            <a:rPr lang="cs-CZ" dirty="0"/>
            <a:t>- no </a:t>
          </a:r>
          <a:r>
            <a:rPr lang="cs-CZ" dirty="0" err="1"/>
            <a:t>entry</a:t>
          </a:r>
          <a:r>
            <a:rPr lang="cs-CZ" dirty="0"/>
            <a:t> </a:t>
          </a:r>
          <a:r>
            <a:rPr lang="cs-CZ" dirty="0" err="1"/>
            <a:t>or</a:t>
          </a:r>
          <a:r>
            <a:rPr lang="cs-CZ" dirty="0"/>
            <a:t> exit </a:t>
          </a:r>
          <a:r>
            <a:rPr lang="cs-CZ" dirty="0" err="1"/>
            <a:t>barriers</a:t>
          </a:r>
          <a:endParaRPr lang="cs-CZ" dirty="0"/>
        </a:p>
        <a:p>
          <a:r>
            <a:rPr lang="cs-CZ" dirty="0"/>
            <a:t>- </a:t>
          </a:r>
          <a:r>
            <a:rPr lang="cs-CZ" dirty="0" err="1"/>
            <a:t>perfect</a:t>
          </a:r>
          <a:r>
            <a:rPr lang="cs-CZ" dirty="0"/>
            <a:t> and free </a:t>
          </a:r>
          <a:r>
            <a:rPr lang="cs-CZ" dirty="0" err="1"/>
            <a:t>informations</a:t>
          </a:r>
          <a:endParaRPr lang="cs-CZ" dirty="0"/>
        </a:p>
      </dgm:t>
    </dgm:pt>
    <dgm:pt modelId="{F3E5DDE4-397D-4C46-8C92-2F058CF3BA2A}" type="parTrans" cxnId="{14A1EECE-9FC3-4325-B269-856055012CAC}">
      <dgm:prSet/>
      <dgm:spPr/>
      <dgm:t>
        <a:bodyPr/>
        <a:lstStyle/>
        <a:p>
          <a:endParaRPr lang="cs-CZ"/>
        </a:p>
      </dgm:t>
    </dgm:pt>
    <dgm:pt modelId="{29C0F92D-0251-4683-8916-556B7B96DB85}" type="sibTrans" cxnId="{14A1EECE-9FC3-4325-B269-856055012CAC}">
      <dgm:prSet/>
      <dgm:spPr/>
      <dgm:t>
        <a:bodyPr/>
        <a:lstStyle/>
        <a:p>
          <a:endParaRPr lang="cs-CZ"/>
        </a:p>
      </dgm:t>
    </dgm:pt>
    <dgm:pt modelId="{1EFBB442-F82D-442D-BFBD-36796C6014E7}">
      <dgm:prSet phldrT="[Text]"/>
      <dgm:spPr/>
      <dgm:t>
        <a:bodyPr/>
        <a:lstStyle/>
        <a:p>
          <a:r>
            <a:rPr lang="cs-CZ" dirty="0"/>
            <a:t>IMPERFECT COMPETITION</a:t>
          </a:r>
        </a:p>
        <a:p>
          <a:r>
            <a:rPr lang="cs-CZ" dirty="0"/>
            <a:t>- monopoly</a:t>
          </a:r>
        </a:p>
        <a:p>
          <a:r>
            <a:rPr lang="cs-CZ" dirty="0"/>
            <a:t>- oligopoly</a:t>
          </a:r>
        </a:p>
        <a:p>
          <a:r>
            <a:rPr lang="cs-CZ" dirty="0"/>
            <a:t>- </a:t>
          </a:r>
          <a:r>
            <a:rPr lang="cs-CZ" dirty="0" err="1"/>
            <a:t>monopolistic</a:t>
          </a:r>
          <a:r>
            <a:rPr lang="cs-CZ" dirty="0"/>
            <a:t> </a:t>
          </a:r>
          <a:r>
            <a:rPr lang="cs-CZ" dirty="0" err="1"/>
            <a:t>competition</a:t>
          </a:r>
          <a:endParaRPr lang="cs-CZ" dirty="0"/>
        </a:p>
        <a:p>
          <a:endParaRPr lang="cs-CZ" dirty="0"/>
        </a:p>
      </dgm:t>
    </dgm:pt>
    <dgm:pt modelId="{51F14CAE-E1A9-42A1-84CC-6075D7472034}" type="parTrans" cxnId="{4FCA550C-6BF6-4620-9DA8-7F4DBC887671}">
      <dgm:prSet/>
      <dgm:spPr/>
      <dgm:t>
        <a:bodyPr/>
        <a:lstStyle/>
        <a:p>
          <a:endParaRPr lang="cs-CZ"/>
        </a:p>
      </dgm:t>
    </dgm:pt>
    <dgm:pt modelId="{CFA4FCB0-985D-40AE-AD7D-F1A5B07B0E60}" type="sibTrans" cxnId="{4FCA550C-6BF6-4620-9DA8-7F4DBC887671}">
      <dgm:prSet/>
      <dgm:spPr/>
      <dgm:t>
        <a:bodyPr/>
        <a:lstStyle/>
        <a:p>
          <a:endParaRPr lang="cs-CZ"/>
        </a:p>
      </dgm:t>
    </dgm:pt>
    <dgm:pt modelId="{F05A8E4D-4F93-40C1-A18C-FC9BFF41FDB1}" type="pres">
      <dgm:prSet presAssocID="{9C1FAFD0-ED84-491D-B568-DACB842074BC}" presName="Name0" presStyleCnt="0">
        <dgm:presLayoutVars>
          <dgm:dir/>
          <dgm:resizeHandles val="exact"/>
        </dgm:presLayoutVars>
      </dgm:prSet>
      <dgm:spPr/>
    </dgm:pt>
    <dgm:pt modelId="{E50E4A1F-42E8-4675-B21B-35A51FF94A1F}" type="pres">
      <dgm:prSet presAssocID="{9C1FAFD0-ED84-491D-B568-DACB842074BC}" presName="bkgdShp" presStyleLbl="alignAccFollowNode1" presStyleIdx="0" presStyleCnt="1"/>
      <dgm:spPr/>
    </dgm:pt>
    <dgm:pt modelId="{498789CB-A23A-4128-A32E-0150534AE81A}" type="pres">
      <dgm:prSet presAssocID="{9C1FAFD0-ED84-491D-B568-DACB842074BC}" presName="linComp" presStyleCnt="0"/>
      <dgm:spPr/>
    </dgm:pt>
    <dgm:pt modelId="{658A921F-5E5D-47BD-9EAC-6EDC74478CC6}" type="pres">
      <dgm:prSet presAssocID="{57233DFE-70F2-48B3-A0A3-A74DB2213A4C}" presName="compNode" presStyleCnt="0"/>
      <dgm:spPr/>
    </dgm:pt>
    <dgm:pt modelId="{EFF738A5-A17F-4084-AB1C-9AACCF41D8CB}" type="pres">
      <dgm:prSet presAssocID="{57233DFE-70F2-48B3-A0A3-A74DB2213A4C}" presName="node" presStyleLbl="node1" presStyleIdx="0" presStyleCnt="2">
        <dgm:presLayoutVars>
          <dgm:bulletEnabled val="1"/>
        </dgm:presLayoutVars>
      </dgm:prSet>
      <dgm:spPr/>
      <dgm:t>
        <a:bodyPr/>
        <a:lstStyle/>
        <a:p>
          <a:endParaRPr lang="cs-CZ"/>
        </a:p>
      </dgm:t>
    </dgm:pt>
    <dgm:pt modelId="{C1CC609E-5CC8-48E1-ADD1-9C2784DBE4FB}" type="pres">
      <dgm:prSet presAssocID="{57233DFE-70F2-48B3-A0A3-A74DB2213A4C}" presName="invisiNode" presStyleLbl="node1" presStyleIdx="0" presStyleCnt="2"/>
      <dgm:spPr/>
    </dgm:pt>
    <dgm:pt modelId="{15B0C4BF-DE17-4D34-9B3E-E65A2C8BF509}" type="pres">
      <dgm:prSet presAssocID="{57233DFE-70F2-48B3-A0A3-A74DB2213A4C}" presName="imagNode" presStyleLbl="fgImgPlace1" presStyleIdx="0" presStyleCnt="2"/>
      <dgm:spPr>
        <a:blipFill>
          <a:blip xmlns:r="http://schemas.openxmlformats.org/officeDocument/2006/relationships" r:embed="rId1"/>
          <a:srcRect/>
          <a:stretch>
            <a:fillRect t="-34000" b="-34000"/>
          </a:stretch>
        </a:blipFill>
      </dgm:spPr>
      <dgm:extLst>
        <a:ext uri="{E40237B7-FDA0-4F09-8148-C483321AD2D9}">
          <dgm14:cNvPr xmlns:dgm14="http://schemas.microsoft.com/office/drawing/2010/diagram" id="0" name="" descr="Abstraktní čárová grafika mrakodrapů"/>
        </a:ext>
      </dgm:extLst>
    </dgm:pt>
    <dgm:pt modelId="{E356ACD4-7DCD-47B1-9B23-5B637935D1CD}" type="pres">
      <dgm:prSet presAssocID="{29C0F92D-0251-4683-8916-556B7B96DB85}" presName="sibTrans" presStyleLbl="sibTrans2D1" presStyleIdx="0" presStyleCnt="0"/>
      <dgm:spPr/>
      <dgm:t>
        <a:bodyPr/>
        <a:lstStyle/>
        <a:p>
          <a:endParaRPr lang="cs-CZ"/>
        </a:p>
      </dgm:t>
    </dgm:pt>
    <dgm:pt modelId="{6CC01E36-D9F1-497C-B183-963919272E44}" type="pres">
      <dgm:prSet presAssocID="{1EFBB442-F82D-442D-BFBD-36796C6014E7}" presName="compNode" presStyleCnt="0"/>
      <dgm:spPr/>
    </dgm:pt>
    <dgm:pt modelId="{1CDF41A3-842A-4696-B9C5-53EE23D67F0C}" type="pres">
      <dgm:prSet presAssocID="{1EFBB442-F82D-442D-BFBD-36796C6014E7}" presName="node" presStyleLbl="node1" presStyleIdx="1" presStyleCnt="2">
        <dgm:presLayoutVars>
          <dgm:bulletEnabled val="1"/>
        </dgm:presLayoutVars>
      </dgm:prSet>
      <dgm:spPr/>
      <dgm:t>
        <a:bodyPr/>
        <a:lstStyle/>
        <a:p>
          <a:endParaRPr lang="cs-CZ"/>
        </a:p>
      </dgm:t>
    </dgm:pt>
    <dgm:pt modelId="{7DE7E5BF-017F-44A4-A39C-9271CE733B59}" type="pres">
      <dgm:prSet presAssocID="{1EFBB442-F82D-442D-BFBD-36796C6014E7}" presName="invisiNode" presStyleLbl="node1" presStyleIdx="1" presStyleCnt="2"/>
      <dgm:spPr/>
    </dgm:pt>
    <dgm:pt modelId="{345A1591-F17E-4787-BC40-54C5C5FD700B}" type="pres">
      <dgm:prSet presAssocID="{1EFBB442-F82D-442D-BFBD-36796C6014E7}" presName="imagNode" presStyleLbl="fgImgPlace1" presStyleIdx="1" presStyleCnt="2"/>
      <dgm:spPr>
        <a:blipFill rotWithShape="1">
          <a:blip xmlns:r="http://schemas.openxmlformats.org/officeDocument/2006/relationships" r:embed="rId2"/>
          <a:srcRect/>
          <a:stretch>
            <a:fillRect t="-33000" b="-33000"/>
          </a:stretch>
        </a:blipFill>
      </dgm:spPr>
    </dgm:pt>
  </dgm:ptLst>
  <dgm:cxnLst>
    <dgm:cxn modelId="{8476EC3A-4E11-4119-8BAD-46277326FFBF}" type="presOf" srcId="{9C1FAFD0-ED84-491D-B568-DACB842074BC}" destId="{F05A8E4D-4F93-40C1-A18C-FC9BFF41FDB1}" srcOrd="0" destOrd="0" presId="urn:microsoft.com/office/officeart/2005/8/layout/pList2"/>
    <dgm:cxn modelId="{A9D5E7C7-3952-426F-9148-AF9DA1D1E029}" type="presOf" srcId="{29C0F92D-0251-4683-8916-556B7B96DB85}" destId="{E356ACD4-7DCD-47B1-9B23-5B637935D1CD}" srcOrd="0" destOrd="0" presId="urn:microsoft.com/office/officeart/2005/8/layout/pList2"/>
    <dgm:cxn modelId="{4FCA550C-6BF6-4620-9DA8-7F4DBC887671}" srcId="{9C1FAFD0-ED84-491D-B568-DACB842074BC}" destId="{1EFBB442-F82D-442D-BFBD-36796C6014E7}" srcOrd="1" destOrd="0" parTransId="{51F14CAE-E1A9-42A1-84CC-6075D7472034}" sibTransId="{CFA4FCB0-985D-40AE-AD7D-F1A5B07B0E60}"/>
    <dgm:cxn modelId="{164D492A-63C4-4B22-AFCF-0FB180DD075C}" type="presOf" srcId="{57233DFE-70F2-48B3-A0A3-A74DB2213A4C}" destId="{EFF738A5-A17F-4084-AB1C-9AACCF41D8CB}" srcOrd="0" destOrd="0" presId="urn:microsoft.com/office/officeart/2005/8/layout/pList2"/>
    <dgm:cxn modelId="{14A1EECE-9FC3-4325-B269-856055012CAC}" srcId="{9C1FAFD0-ED84-491D-B568-DACB842074BC}" destId="{57233DFE-70F2-48B3-A0A3-A74DB2213A4C}" srcOrd="0" destOrd="0" parTransId="{F3E5DDE4-397D-4C46-8C92-2F058CF3BA2A}" sibTransId="{29C0F92D-0251-4683-8916-556B7B96DB85}"/>
    <dgm:cxn modelId="{992A5E07-4FED-4C95-9466-102E4D78D47E}" type="presOf" srcId="{1EFBB442-F82D-442D-BFBD-36796C6014E7}" destId="{1CDF41A3-842A-4696-B9C5-53EE23D67F0C}" srcOrd="0" destOrd="0" presId="urn:microsoft.com/office/officeart/2005/8/layout/pList2"/>
    <dgm:cxn modelId="{3DEFA09E-092A-443D-B252-77BBEC570D62}" type="presParOf" srcId="{F05A8E4D-4F93-40C1-A18C-FC9BFF41FDB1}" destId="{E50E4A1F-42E8-4675-B21B-35A51FF94A1F}" srcOrd="0" destOrd="0" presId="urn:microsoft.com/office/officeart/2005/8/layout/pList2"/>
    <dgm:cxn modelId="{9851E0F4-D780-4363-BB2B-BC002C29E2E5}" type="presParOf" srcId="{F05A8E4D-4F93-40C1-A18C-FC9BFF41FDB1}" destId="{498789CB-A23A-4128-A32E-0150534AE81A}" srcOrd="1" destOrd="0" presId="urn:microsoft.com/office/officeart/2005/8/layout/pList2"/>
    <dgm:cxn modelId="{A1A454A0-B58A-431B-84F8-719867FFD56A}" type="presParOf" srcId="{498789CB-A23A-4128-A32E-0150534AE81A}" destId="{658A921F-5E5D-47BD-9EAC-6EDC74478CC6}" srcOrd="0" destOrd="0" presId="urn:microsoft.com/office/officeart/2005/8/layout/pList2"/>
    <dgm:cxn modelId="{BB9F6A31-960C-471F-BD53-569B8A0F2448}" type="presParOf" srcId="{658A921F-5E5D-47BD-9EAC-6EDC74478CC6}" destId="{EFF738A5-A17F-4084-AB1C-9AACCF41D8CB}" srcOrd="0" destOrd="0" presId="urn:microsoft.com/office/officeart/2005/8/layout/pList2"/>
    <dgm:cxn modelId="{2BDC80D0-62E5-4009-93B1-0B5D0AD76BE2}" type="presParOf" srcId="{658A921F-5E5D-47BD-9EAC-6EDC74478CC6}" destId="{C1CC609E-5CC8-48E1-ADD1-9C2784DBE4FB}" srcOrd="1" destOrd="0" presId="urn:microsoft.com/office/officeart/2005/8/layout/pList2"/>
    <dgm:cxn modelId="{48F67045-F243-43A0-AB36-81C97A87CF24}" type="presParOf" srcId="{658A921F-5E5D-47BD-9EAC-6EDC74478CC6}" destId="{15B0C4BF-DE17-4D34-9B3E-E65A2C8BF509}" srcOrd="2" destOrd="0" presId="urn:microsoft.com/office/officeart/2005/8/layout/pList2"/>
    <dgm:cxn modelId="{979AC2EE-C70C-43C6-88B5-153C6E9770D3}" type="presParOf" srcId="{498789CB-A23A-4128-A32E-0150534AE81A}" destId="{E356ACD4-7DCD-47B1-9B23-5B637935D1CD}" srcOrd="1" destOrd="0" presId="urn:microsoft.com/office/officeart/2005/8/layout/pList2"/>
    <dgm:cxn modelId="{606E0DCE-8B67-4932-81CE-ACCFD6BF2813}" type="presParOf" srcId="{498789CB-A23A-4128-A32E-0150534AE81A}" destId="{6CC01E36-D9F1-497C-B183-963919272E44}" srcOrd="2" destOrd="0" presId="urn:microsoft.com/office/officeart/2005/8/layout/pList2"/>
    <dgm:cxn modelId="{E8265DFA-61EB-4F80-B682-43E6D81CE576}" type="presParOf" srcId="{6CC01E36-D9F1-497C-B183-963919272E44}" destId="{1CDF41A3-842A-4696-B9C5-53EE23D67F0C}" srcOrd="0" destOrd="0" presId="urn:microsoft.com/office/officeart/2005/8/layout/pList2"/>
    <dgm:cxn modelId="{2639B920-24F4-46CB-ADBB-A16D4E0D250B}" type="presParOf" srcId="{6CC01E36-D9F1-497C-B183-963919272E44}" destId="{7DE7E5BF-017F-44A4-A39C-9271CE733B59}" srcOrd="1" destOrd="0" presId="urn:microsoft.com/office/officeart/2005/8/layout/pList2"/>
    <dgm:cxn modelId="{4EF6632F-2882-4874-85BD-501DE8E7C99C}" type="presParOf" srcId="{6CC01E36-D9F1-497C-B183-963919272E44}" destId="{345A1591-F17E-4787-BC40-54C5C5FD700B}"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B0E84B-6675-4160-B556-97C9F6939DC1}" type="doc">
      <dgm:prSet loTypeId="urn:microsoft.com/office/officeart/2005/8/layout/list1" loCatId="list" qsTypeId="urn:microsoft.com/office/officeart/2005/8/quickstyle/simple1" qsCatId="simple" csTypeId="urn:microsoft.com/office/officeart/2005/8/colors/colorful1" csCatId="colorful" phldr="1"/>
      <dgm:spPr/>
    </dgm:pt>
    <dgm:pt modelId="{6655C3F0-FE64-48FB-8590-FC196A55BD73}">
      <dgm:prSet phldrT="[Text]"/>
      <dgm:spPr/>
      <dgm:t>
        <a:bodyPr/>
        <a:lstStyle/>
        <a:p>
          <a:r>
            <a:rPr lang="cs-CZ" dirty="0"/>
            <a:t>Monopoly</a:t>
          </a:r>
        </a:p>
      </dgm:t>
    </dgm:pt>
    <dgm:pt modelId="{4032C75D-1101-4687-B533-D2FD49AB3716}" type="parTrans" cxnId="{73F32580-789F-46BB-9E79-C7EA6CC3E182}">
      <dgm:prSet/>
      <dgm:spPr/>
      <dgm:t>
        <a:bodyPr/>
        <a:lstStyle/>
        <a:p>
          <a:endParaRPr lang="cs-CZ"/>
        </a:p>
      </dgm:t>
    </dgm:pt>
    <dgm:pt modelId="{32D9249D-7773-44BF-BAC8-799505BEF860}" type="sibTrans" cxnId="{73F32580-789F-46BB-9E79-C7EA6CC3E182}">
      <dgm:prSet/>
      <dgm:spPr/>
      <dgm:t>
        <a:bodyPr/>
        <a:lstStyle/>
        <a:p>
          <a:endParaRPr lang="cs-CZ"/>
        </a:p>
      </dgm:t>
    </dgm:pt>
    <dgm:pt modelId="{140C4409-6114-4A31-B0B7-D426F697CE31}">
      <dgm:prSet phldrT="[Text]"/>
      <dgm:spPr/>
      <dgm:t>
        <a:bodyPr/>
        <a:lstStyle/>
        <a:p>
          <a:r>
            <a:rPr lang="cs-CZ" dirty="0"/>
            <a:t>Oligopoly</a:t>
          </a:r>
        </a:p>
      </dgm:t>
    </dgm:pt>
    <dgm:pt modelId="{AAD0911B-98AD-4E78-B1CB-96B9AAFB4BA5}" type="parTrans" cxnId="{2CDA89F9-512F-4E59-8ABB-94F756ECA809}">
      <dgm:prSet/>
      <dgm:spPr/>
      <dgm:t>
        <a:bodyPr/>
        <a:lstStyle/>
        <a:p>
          <a:endParaRPr lang="cs-CZ"/>
        </a:p>
      </dgm:t>
    </dgm:pt>
    <dgm:pt modelId="{CA4F0B52-0116-4A13-9662-3930A701D6C8}" type="sibTrans" cxnId="{2CDA89F9-512F-4E59-8ABB-94F756ECA809}">
      <dgm:prSet/>
      <dgm:spPr/>
      <dgm:t>
        <a:bodyPr/>
        <a:lstStyle/>
        <a:p>
          <a:endParaRPr lang="cs-CZ"/>
        </a:p>
      </dgm:t>
    </dgm:pt>
    <dgm:pt modelId="{AC40BB26-835D-45B4-9075-F91E059290B7}">
      <dgm:prSet phldrT="[Text]"/>
      <dgm:spPr/>
      <dgm:t>
        <a:bodyPr/>
        <a:lstStyle/>
        <a:p>
          <a:r>
            <a:rPr lang="cs-CZ" dirty="0" err="1"/>
            <a:t>Monopolistic</a:t>
          </a:r>
          <a:r>
            <a:rPr lang="cs-CZ" dirty="0"/>
            <a:t> </a:t>
          </a:r>
          <a:r>
            <a:rPr lang="cs-CZ" dirty="0" err="1"/>
            <a:t>Competition</a:t>
          </a:r>
          <a:endParaRPr lang="cs-CZ" dirty="0"/>
        </a:p>
      </dgm:t>
    </dgm:pt>
    <dgm:pt modelId="{D72AF6E7-8ABA-4B03-9BE2-6D12F8CCAAFA}" type="parTrans" cxnId="{854FE421-6C9B-4F28-8631-4CDF4DEC23F3}">
      <dgm:prSet/>
      <dgm:spPr/>
      <dgm:t>
        <a:bodyPr/>
        <a:lstStyle/>
        <a:p>
          <a:endParaRPr lang="cs-CZ"/>
        </a:p>
      </dgm:t>
    </dgm:pt>
    <dgm:pt modelId="{30680AB9-C22C-4F06-939E-BC61DA85C4B7}" type="sibTrans" cxnId="{854FE421-6C9B-4F28-8631-4CDF4DEC23F3}">
      <dgm:prSet/>
      <dgm:spPr/>
      <dgm:t>
        <a:bodyPr/>
        <a:lstStyle/>
        <a:p>
          <a:endParaRPr lang="cs-CZ"/>
        </a:p>
      </dgm:t>
    </dgm:pt>
    <dgm:pt modelId="{0F55A5A1-AB26-4BA4-A74A-AD817DADE836}">
      <dgm:prSet phldrT="[Text]"/>
      <dgm:spPr/>
      <dgm:t>
        <a:bodyPr/>
        <a:lstStyle/>
        <a:p>
          <a:r>
            <a:rPr lang="cs-CZ" dirty="0"/>
            <a:t>Single </a:t>
          </a:r>
          <a:r>
            <a:rPr lang="cs-CZ" dirty="0" err="1"/>
            <a:t>firm</a:t>
          </a:r>
          <a:r>
            <a:rPr lang="cs-CZ" dirty="0"/>
            <a:t> </a:t>
          </a:r>
          <a:r>
            <a:rPr lang="cs-CZ" dirty="0" err="1"/>
            <a:t>selling</a:t>
          </a:r>
          <a:r>
            <a:rPr lang="cs-CZ" dirty="0"/>
            <a:t> a </a:t>
          </a:r>
          <a:r>
            <a:rPr lang="cs-CZ" dirty="0" err="1"/>
            <a:t>commodity</a:t>
          </a:r>
          <a:r>
            <a:rPr lang="cs-CZ" dirty="0"/>
            <a:t> </a:t>
          </a:r>
          <a:r>
            <a:rPr lang="cs-CZ" dirty="0" err="1"/>
            <a:t>with</a:t>
          </a:r>
          <a:r>
            <a:rPr lang="cs-CZ" dirty="0"/>
            <a:t> no </a:t>
          </a:r>
          <a:r>
            <a:rPr lang="cs-CZ" dirty="0" err="1"/>
            <a:t>close</a:t>
          </a:r>
          <a:r>
            <a:rPr lang="cs-CZ" dirty="0"/>
            <a:t> </a:t>
          </a:r>
          <a:r>
            <a:rPr lang="cs-CZ" dirty="0" err="1"/>
            <a:t>substitutes</a:t>
          </a:r>
          <a:r>
            <a:rPr lang="cs-CZ" dirty="0"/>
            <a:t>.</a:t>
          </a:r>
        </a:p>
      </dgm:t>
    </dgm:pt>
    <dgm:pt modelId="{3EB4C32C-E50B-4EF5-A572-4F9FA04D2191}" type="parTrans" cxnId="{11B0D777-48B2-4576-91EB-A5053C43A356}">
      <dgm:prSet/>
      <dgm:spPr/>
      <dgm:t>
        <a:bodyPr/>
        <a:lstStyle/>
        <a:p>
          <a:endParaRPr lang="cs-CZ"/>
        </a:p>
      </dgm:t>
    </dgm:pt>
    <dgm:pt modelId="{9BAEE8BA-B427-4599-A6DA-9DE3749EFBD4}" type="sibTrans" cxnId="{11B0D777-48B2-4576-91EB-A5053C43A356}">
      <dgm:prSet/>
      <dgm:spPr/>
      <dgm:t>
        <a:bodyPr/>
        <a:lstStyle/>
        <a:p>
          <a:endParaRPr lang="cs-CZ"/>
        </a:p>
      </dgm:t>
    </dgm:pt>
    <dgm:pt modelId="{A5543EDF-818F-41E7-80D5-792EEAD44149}">
      <dgm:prSet phldrT="[Text]"/>
      <dgm:spPr/>
      <dgm:t>
        <a:bodyPr/>
        <a:lstStyle/>
        <a:p>
          <a:r>
            <a:rPr lang="cs-CZ" dirty="0" err="1"/>
            <a:t>Few</a:t>
          </a:r>
          <a:r>
            <a:rPr lang="cs-CZ" dirty="0"/>
            <a:t> </a:t>
          </a:r>
          <a:r>
            <a:rPr lang="cs-CZ" dirty="0" err="1"/>
            <a:t>sellers</a:t>
          </a:r>
          <a:r>
            <a:rPr lang="cs-CZ" dirty="0"/>
            <a:t> </a:t>
          </a:r>
          <a:r>
            <a:rPr lang="cs-CZ" dirty="0" err="1"/>
            <a:t>of</a:t>
          </a:r>
          <a:r>
            <a:rPr lang="cs-CZ" dirty="0"/>
            <a:t> a </a:t>
          </a:r>
          <a:r>
            <a:rPr lang="cs-CZ" dirty="0" err="1"/>
            <a:t>commodity</a:t>
          </a:r>
          <a:r>
            <a:rPr lang="cs-CZ" dirty="0"/>
            <a:t>. </a:t>
          </a:r>
          <a:r>
            <a:rPr lang="cs-CZ" dirty="0" err="1"/>
            <a:t>Action</a:t>
          </a:r>
          <a:r>
            <a:rPr lang="cs-CZ" dirty="0"/>
            <a:t> </a:t>
          </a:r>
          <a:r>
            <a:rPr lang="cs-CZ" dirty="0" err="1"/>
            <a:t>of</a:t>
          </a:r>
          <a:r>
            <a:rPr lang="cs-CZ" dirty="0"/>
            <a:t> </a:t>
          </a:r>
          <a:r>
            <a:rPr lang="cs-CZ" dirty="0" err="1"/>
            <a:t>one</a:t>
          </a:r>
          <a:r>
            <a:rPr lang="cs-CZ" dirty="0"/>
            <a:t> </a:t>
          </a:r>
          <a:r>
            <a:rPr lang="cs-CZ" dirty="0" err="1"/>
            <a:t>seller</a:t>
          </a:r>
          <a:r>
            <a:rPr lang="cs-CZ" dirty="0"/>
            <a:t> </a:t>
          </a:r>
          <a:r>
            <a:rPr lang="cs-CZ" dirty="0" err="1"/>
            <a:t>affects</a:t>
          </a:r>
          <a:r>
            <a:rPr lang="cs-CZ" dirty="0"/>
            <a:t> </a:t>
          </a:r>
          <a:r>
            <a:rPr lang="cs-CZ" dirty="0" err="1"/>
            <a:t>the</a:t>
          </a:r>
          <a:r>
            <a:rPr lang="cs-CZ" dirty="0"/>
            <a:t> </a:t>
          </a:r>
          <a:r>
            <a:rPr lang="cs-CZ" dirty="0" err="1"/>
            <a:t>other</a:t>
          </a:r>
          <a:r>
            <a:rPr lang="cs-CZ" dirty="0"/>
            <a:t> </a:t>
          </a:r>
          <a:r>
            <a:rPr lang="cs-CZ" dirty="0" err="1"/>
            <a:t>ones</a:t>
          </a:r>
          <a:r>
            <a:rPr lang="cs-CZ" dirty="0"/>
            <a:t>.</a:t>
          </a:r>
        </a:p>
      </dgm:t>
    </dgm:pt>
    <dgm:pt modelId="{C2074240-45CD-4DF4-8F70-EFC62E04F514}" type="parTrans" cxnId="{EF54E8F2-B28C-42A6-BA44-703B9219C773}">
      <dgm:prSet/>
      <dgm:spPr/>
      <dgm:t>
        <a:bodyPr/>
        <a:lstStyle/>
        <a:p>
          <a:endParaRPr lang="cs-CZ"/>
        </a:p>
      </dgm:t>
    </dgm:pt>
    <dgm:pt modelId="{56D8E96A-0380-4ECE-B3EF-05FB5EF324B7}" type="sibTrans" cxnId="{EF54E8F2-B28C-42A6-BA44-703B9219C773}">
      <dgm:prSet/>
      <dgm:spPr/>
      <dgm:t>
        <a:bodyPr/>
        <a:lstStyle/>
        <a:p>
          <a:endParaRPr lang="cs-CZ"/>
        </a:p>
      </dgm:t>
    </dgm:pt>
    <dgm:pt modelId="{2150A160-E729-4D1F-A997-054DBCDBA339}">
      <dgm:prSet phldrT="[Text]"/>
      <dgm:spPr/>
      <dgm:t>
        <a:bodyPr/>
        <a:lstStyle/>
        <a:p>
          <a:r>
            <a:rPr lang="cs-CZ" dirty="0"/>
            <a:t>Many </a:t>
          </a:r>
          <a:r>
            <a:rPr lang="cs-CZ" dirty="0" err="1"/>
            <a:t>firms</a:t>
          </a:r>
          <a:r>
            <a:rPr lang="cs-CZ" dirty="0"/>
            <a:t> </a:t>
          </a:r>
          <a:r>
            <a:rPr lang="cs-CZ" dirty="0" err="1"/>
            <a:t>selling</a:t>
          </a:r>
          <a:r>
            <a:rPr lang="cs-CZ" dirty="0"/>
            <a:t> </a:t>
          </a:r>
          <a:r>
            <a:rPr lang="cs-CZ" dirty="0" err="1"/>
            <a:t>closely</a:t>
          </a:r>
          <a:r>
            <a:rPr lang="cs-CZ" dirty="0"/>
            <a:t> </a:t>
          </a:r>
          <a:r>
            <a:rPr lang="cs-CZ" dirty="0" err="1"/>
            <a:t>related</a:t>
          </a:r>
          <a:r>
            <a:rPr lang="cs-CZ" dirty="0"/>
            <a:t> but not </a:t>
          </a:r>
          <a:r>
            <a:rPr lang="cs-CZ" dirty="0" err="1"/>
            <a:t>identical</a:t>
          </a:r>
          <a:r>
            <a:rPr lang="cs-CZ" dirty="0"/>
            <a:t> </a:t>
          </a:r>
          <a:r>
            <a:rPr lang="cs-CZ" dirty="0" err="1"/>
            <a:t>products</a:t>
          </a:r>
          <a:r>
            <a:rPr lang="cs-CZ" dirty="0"/>
            <a:t>.</a:t>
          </a:r>
        </a:p>
      </dgm:t>
    </dgm:pt>
    <dgm:pt modelId="{E94DEE21-74BD-4DA7-A9F0-D1C92BAA2436}" type="parTrans" cxnId="{8FBB51BB-4EED-4E23-931F-EC390BC8BA2E}">
      <dgm:prSet/>
      <dgm:spPr/>
      <dgm:t>
        <a:bodyPr/>
        <a:lstStyle/>
        <a:p>
          <a:endParaRPr lang="cs-CZ"/>
        </a:p>
      </dgm:t>
    </dgm:pt>
    <dgm:pt modelId="{1DC095C8-313A-4D54-B498-E55D289316EB}" type="sibTrans" cxnId="{8FBB51BB-4EED-4E23-931F-EC390BC8BA2E}">
      <dgm:prSet/>
      <dgm:spPr/>
      <dgm:t>
        <a:bodyPr/>
        <a:lstStyle/>
        <a:p>
          <a:endParaRPr lang="cs-CZ"/>
        </a:p>
      </dgm:t>
    </dgm:pt>
    <dgm:pt modelId="{4731907B-599C-4545-A385-16785ACB9D4F}">
      <dgm:prSet phldrT="[Text]"/>
      <dgm:spPr/>
      <dgm:t>
        <a:bodyPr/>
        <a:lstStyle/>
        <a:p>
          <a:r>
            <a:rPr lang="cs-CZ" dirty="0" err="1"/>
            <a:t>The</a:t>
          </a:r>
          <a:r>
            <a:rPr lang="cs-CZ" dirty="0"/>
            <a:t> </a:t>
          </a:r>
          <a:r>
            <a:rPr lang="cs-CZ" dirty="0" err="1"/>
            <a:t>firm</a:t>
          </a:r>
          <a:r>
            <a:rPr lang="cs-CZ" dirty="0"/>
            <a:t> </a:t>
          </a:r>
          <a:r>
            <a:rPr lang="cs-CZ" i="1" dirty="0" err="1"/>
            <a:t>is</a:t>
          </a:r>
          <a:r>
            <a:rPr lang="cs-CZ" dirty="0"/>
            <a:t> </a:t>
          </a:r>
          <a:r>
            <a:rPr lang="cs-CZ" dirty="0" err="1"/>
            <a:t>the</a:t>
          </a:r>
          <a:r>
            <a:rPr lang="cs-CZ" dirty="0"/>
            <a:t> </a:t>
          </a:r>
          <a:r>
            <a:rPr lang="cs-CZ" dirty="0" err="1"/>
            <a:t>industry</a:t>
          </a:r>
          <a:r>
            <a:rPr lang="cs-CZ" dirty="0"/>
            <a:t> = </a:t>
          </a:r>
          <a:r>
            <a:rPr lang="cs-CZ" dirty="0" err="1"/>
            <a:t>absolute</a:t>
          </a:r>
          <a:r>
            <a:rPr lang="cs-CZ" dirty="0"/>
            <a:t> market </a:t>
          </a:r>
          <a:r>
            <a:rPr lang="cs-CZ" dirty="0" err="1"/>
            <a:t>power</a:t>
          </a:r>
          <a:r>
            <a:rPr lang="cs-CZ" dirty="0"/>
            <a:t>.</a:t>
          </a:r>
        </a:p>
      </dgm:t>
    </dgm:pt>
    <dgm:pt modelId="{3FCF2F95-8FEA-422B-AB58-612AFA891FD6}" type="parTrans" cxnId="{1D4B20BA-2030-41EE-A176-131F0547D41D}">
      <dgm:prSet/>
      <dgm:spPr/>
      <dgm:t>
        <a:bodyPr/>
        <a:lstStyle/>
        <a:p>
          <a:endParaRPr lang="cs-CZ"/>
        </a:p>
      </dgm:t>
    </dgm:pt>
    <dgm:pt modelId="{CC732EAC-4636-4DC3-8B28-B2646D178CBF}" type="sibTrans" cxnId="{1D4B20BA-2030-41EE-A176-131F0547D41D}">
      <dgm:prSet/>
      <dgm:spPr/>
      <dgm:t>
        <a:bodyPr/>
        <a:lstStyle/>
        <a:p>
          <a:endParaRPr lang="cs-CZ"/>
        </a:p>
      </dgm:t>
    </dgm:pt>
    <dgm:pt modelId="{377B6406-2B0E-4E9C-9E5E-3A13485FF76F}">
      <dgm:prSet phldrT="[Text]"/>
      <dgm:spPr/>
      <dgm:t>
        <a:bodyPr/>
        <a:lstStyle/>
        <a:p>
          <a:r>
            <a:rPr lang="cs-CZ" dirty="0" err="1"/>
            <a:t>Certain</a:t>
          </a:r>
          <a:r>
            <a:rPr lang="cs-CZ" dirty="0"/>
            <a:t> but limited </a:t>
          </a:r>
          <a:r>
            <a:rPr lang="cs-CZ" dirty="0" err="1"/>
            <a:t>degree</a:t>
          </a:r>
          <a:r>
            <a:rPr lang="cs-CZ" dirty="0"/>
            <a:t> </a:t>
          </a:r>
          <a:r>
            <a:rPr lang="cs-CZ" dirty="0" err="1"/>
            <a:t>of</a:t>
          </a:r>
          <a:r>
            <a:rPr lang="cs-CZ" dirty="0"/>
            <a:t> </a:t>
          </a:r>
          <a:r>
            <a:rPr lang="cs-CZ" dirty="0" err="1"/>
            <a:t>control</a:t>
          </a:r>
          <a:r>
            <a:rPr lang="cs-CZ" dirty="0"/>
            <a:t> </a:t>
          </a:r>
          <a:r>
            <a:rPr lang="cs-CZ" dirty="0" err="1"/>
            <a:t>over</a:t>
          </a:r>
          <a:r>
            <a:rPr lang="cs-CZ" dirty="0"/>
            <a:t> </a:t>
          </a:r>
          <a:r>
            <a:rPr lang="cs-CZ" dirty="0" err="1"/>
            <a:t>the</a:t>
          </a:r>
          <a:r>
            <a:rPr lang="cs-CZ" dirty="0"/>
            <a:t> </a:t>
          </a:r>
          <a:r>
            <a:rPr lang="cs-CZ" dirty="0" err="1"/>
            <a:t>price</a:t>
          </a:r>
          <a:r>
            <a:rPr lang="cs-CZ" dirty="0"/>
            <a:t>.</a:t>
          </a:r>
        </a:p>
      </dgm:t>
    </dgm:pt>
    <dgm:pt modelId="{ACC2E85C-BCB0-40B2-A599-5FACA809FED6}" type="parTrans" cxnId="{D1F72069-007A-461E-B8F9-49F5D659E77D}">
      <dgm:prSet/>
      <dgm:spPr/>
      <dgm:t>
        <a:bodyPr/>
        <a:lstStyle/>
        <a:p>
          <a:endParaRPr lang="cs-CZ"/>
        </a:p>
      </dgm:t>
    </dgm:pt>
    <dgm:pt modelId="{077B2CD1-04DA-4172-95DD-468C61043EEF}" type="sibTrans" cxnId="{D1F72069-007A-461E-B8F9-49F5D659E77D}">
      <dgm:prSet/>
      <dgm:spPr/>
      <dgm:t>
        <a:bodyPr/>
        <a:lstStyle/>
        <a:p>
          <a:endParaRPr lang="cs-CZ"/>
        </a:p>
      </dgm:t>
    </dgm:pt>
    <dgm:pt modelId="{B4A817D5-9805-4E2D-AC2C-F55C476405D4}">
      <dgm:prSet phldrT="[Text]"/>
      <dgm:spPr/>
      <dgm:t>
        <a:bodyPr/>
        <a:lstStyle/>
        <a:p>
          <a:r>
            <a:rPr lang="cs-CZ" dirty="0" err="1"/>
            <a:t>There</a:t>
          </a:r>
          <a:r>
            <a:rPr lang="cs-CZ" dirty="0"/>
            <a:t> </a:t>
          </a:r>
          <a:r>
            <a:rPr lang="cs-CZ" dirty="0" err="1"/>
            <a:t>is</a:t>
          </a:r>
          <a:r>
            <a:rPr lang="cs-CZ" dirty="0"/>
            <a:t> no </a:t>
          </a:r>
          <a:r>
            <a:rPr lang="cs-CZ" i="1" dirty="0" err="1"/>
            <a:t>general</a:t>
          </a:r>
          <a:r>
            <a:rPr lang="cs-CZ" dirty="0"/>
            <a:t> model </a:t>
          </a:r>
          <a:r>
            <a:rPr lang="cs-CZ" dirty="0" err="1"/>
            <a:t>of</a:t>
          </a:r>
          <a:r>
            <a:rPr lang="cs-CZ" dirty="0"/>
            <a:t> oligopoly but many </a:t>
          </a:r>
          <a:r>
            <a:rPr lang="cs-CZ" dirty="0" err="1"/>
            <a:t>different</a:t>
          </a:r>
          <a:r>
            <a:rPr lang="cs-CZ" dirty="0"/>
            <a:t> </a:t>
          </a:r>
          <a:r>
            <a:rPr lang="cs-CZ" dirty="0" err="1"/>
            <a:t>models</a:t>
          </a:r>
          <a:r>
            <a:rPr lang="cs-CZ" dirty="0"/>
            <a:t> (</a:t>
          </a:r>
          <a:r>
            <a:rPr lang="cs-CZ" dirty="0" err="1"/>
            <a:t>Cournout</a:t>
          </a:r>
          <a:r>
            <a:rPr lang="cs-CZ" dirty="0"/>
            <a:t>, </a:t>
          </a:r>
          <a:r>
            <a:rPr lang="cs-CZ" dirty="0" err="1"/>
            <a:t>Edgeworth</a:t>
          </a:r>
          <a:r>
            <a:rPr lang="cs-CZ" dirty="0"/>
            <a:t>, </a:t>
          </a:r>
          <a:r>
            <a:rPr lang="cs-CZ" dirty="0" err="1"/>
            <a:t>Chamberlin</a:t>
          </a:r>
          <a:r>
            <a:rPr lang="cs-CZ" dirty="0"/>
            <a:t>…) </a:t>
          </a:r>
          <a:r>
            <a:rPr lang="cs-CZ" dirty="0" err="1"/>
            <a:t>based</a:t>
          </a:r>
          <a:r>
            <a:rPr lang="cs-CZ" dirty="0"/>
            <a:t> on </a:t>
          </a:r>
          <a:r>
            <a:rPr lang="cs-CZ" dirty="0" err="1"/>
            <a:t>the</a:t>
          </a:r>
          <a:r>
            <a:rPr lang="cs-CZ" dirty="0"/>
            <a:t> </a:t>
          </a:r>
          <a:r>
            <a:rPr lang="cs-CZ" dirty="0" err="1"/>
            <a:t>specific</a:t>
          </a:r>
          <a:r>
            <a:rPr lang="cs-CZ" dirty="0"/>
            <a:t> </a:t>
          </a:r>
          <a:r>
            <a:rPr lang="cs-CZ" dirty="0" err="1"/>
            <a:t>assumptions</a:t>
          </a:r>
          <a:r>
            <a:rPr lang="cs-CZ" dirty="0"/>
            <a:t>.</a:t>
          </a:r>
        </a:p>
      </dgm:t>
    </dgm:pt>
    <dgm:pt modelId="{AEF960B6-442B-487C-88FE-5DBD4BB37383}" type="parTrans" cxnId="{4F291915-FCEA-422D-81D6-AFDE22A92DCE}">
      <dgm:prSet/>
      <dgm:spPr/>
      <dgm:t>
        <a:bodyPr/>
        <a:lstStyle/>
        <a:p>
          <a:endParaRPr lang="cs-CZ"/>
        </a:p>
      </dgm:t>
    </dgm:pt>
    <dgm:pt modelId="{ECF3355F-28FA-4900-9906-0FCF0F67EED7}" type="sibTrans" cxnId="{4F291915-FCEA-422D-81D6-AFDE22A92DCE}">
      <dgm:prSet/>
      <dgm:spPr/>
      <dgm:t>
        <a:bodyPr/>
        <a:lstStyle/>
        <a:p>
          <a:endParaRPr lang="cs-CZ"/>
        </a:p>
      </dgm:t>
    </dgm:pt>
    <dgm:pt modelId="{2C419100-D22A-4C63-B44F-7ADF35BCF131}" type="pres">
      <dgm:prSet presAssocID="{6AB0E84B-6675-4160-B556-97C9F6939DC1}" presName="linear" presStyleCnt="0">
        <dgm:presLayoutVars>
          <dgm:dir/>
          <dgm:animLvl val="lvl"/>
          <dgm:resizeHandles val="exact"/>
        </dgm:presLayoutVars>
      </dgm:prSet>
      <dgm:spPr/>
    </dgm:pt>
    <dgm:pt modelId="{C2CE35FF-14C6-45F4-812E-AF0A880F12A2}" type="pres">
      <dgm:prSet presAssocID="{6655C3F0-FE64-48FB-8590-FC196A55BD73}" presName="parentLin" presStyleCnt="0"/>
      <dgm:spPr/>
    </dgm:pt>
    <dgm:pt modelId="{2CA9F7DA-F9BB-4D0A-9460-344075D0F8CA}" type="pres">
      <dgm:prSet presAssocID="{6655C3F0-FE64-48FB-8590-FC196A55BD73}" presName="parentLeftMargin" presStyleLbl="node1" presStyleIdx="0" presStyleCnt="3"/>
      <dgm:spPr/>
      <dgm:t>
        <a:bodyPr/>
        <a:lstStyle/>
        <a:p>
          <a:endParaRPr lang="cs-CZ"/>
        </a:p>
      </dgm:t>
    </dgm:pt>
    <dgm:pt modelId="{BB948039-1951-41AB-B9DD-CBA2D4A422D7}" type="pres">
      <dgm:prSet presAssocID="{6655C3F0-FE64-48FB-8590-FC196A55BD73}" presName="parentText" presStyleLbl="node1" presStyleIdx="0" presStyleCnt="3">
        <dgm:presLayoutVars>
          <dgm:chMax val="0"/>
          <dgm:bulletEnabled val="1"/>
        </dgm:presLayoutVars>
      </dgm:prSet>
      <dgm:spPr/>
      <dgm:t>
        <a:bodyPr/>
        <a:lstStyle/>
        <a:p>
          <a:endParaRPr lang="cs-CZ"/>
        </a:p>
      </dgm:t>
    </dgm:pt>
    <dgm:pt modelId="{27BBC184-AF46-4CCD-B70D-DC9CD4DF6CB9}" type="pres">
      <dgm:prSet presAssocID="{6655C3F0-FE64-48FB-8590-FC196A55BD73}" presName="negativeSpace" presStyleCnt="0"/>
      <dgm:spPr/>
    </dgm:pt>
    <dgm:pt modelId="{FA12544A-E5A9-47EC-BF78-81FCF8627EE5}" type="pres">
      <dgm:prSet presAssocID="{6655C3F0-FE64-48FB-8590-FC196A55BD73}" presName="childText" presStyleLbl="conFgAcc1" presStyleIdx="0" presStyleCnt="3">
        <dgm:presLayoutVars>
          <dgm:bulletEnabled val="1"/>
        </dgm:presLayoutVars>
      </dgm:prSet>
      <dgm:spPr/>
      <dgm:t>
        <a:bodyPr/>
        <a:lstStyle/>
        <a:p>
          <a:endParaRPr lang="cs-CZ"/>
        </a:p>
      </dgm:t>
    </dgm:pt>
    <dgm:pt modelId="{43C4C9FD-72F6-4CAD-805E-1858BF97AEDF}" type="pres">
      <dgm:prSet presAssocID="{32D9249D-7773-44BF-BAC8-799505BEF860}" presName="spaceBetweenRectangles" presStyleCnt="0"/>
      <dgm:spPr/>
    </dgm:pt>
    <dgm:pt modelId="{034B1A5E-F37B-4F50-9ECD-96A9C2046BD4}" type="pres">
      <dgm:prSet presAssocID="{140C4409-6114-4A31-B0B7-D426F697CE31}" presName="parentLin" presStyleCnt="0"/>
      <dgm:spPr/>
    </dgm:pt>
    <dgm:pt modelId="{C69962DC-6E2C-40A0-AD3E-2B600A1720E5}" type="pres">
      <dgm:prSet presAssocID="{140C4409-6114-4A31-B0B7-D426F697CE31}" presName="parentLeftMargin" presStyleLbl="node1" presStyleIdx="0" presStyleCnt="3"/>
      <dgm:spPr/>
      <dgm:t>
        <a:bodyPr/>
        <a:lstStyle/>
        <a:p>
          <a:endParaRPr lang="cs-CZ"/>
        </a:p>
      </dgm:t>
    </dgm:pt>
    <dgm:pt modelId="{AF3FE12A-8769-4E0C-B642-DDD69F9C8940}" type="pres">
      <dgm:prSet presAssocID="{140C4409-6114-4A31-B0B7-D426F697CE31}" presName="parentText" presStyleLbl="node1" presStyleIdx="1" presStyleCnt="3">
        <dgm:presLayoutVars>
          <dgm:chMax val="0"/>
          <dgm:bulletEnabled val="1"/>
        </dgm:presLayoutVars>
      </dgm:prSet>
      <dgm:spPr/>
      <dgm:t>
        <a:bodyPr/>
        <a:lstStyle/>
        <a:p>
          <a:endParaRPr lang="cs-CZ"/>
        </a:p>
      </dgm:t>
    </dgm:pt>
    <dgm:pt modelId="{6CA5C5CE-14A7-4C3F-AA33-C254E92AE8F0}" type="pres">
      <dgm:prSet presAssocID="{140C4409-6114-4A31-B0B7-D426F697CE31}" presName="negativeSpace" presStyleCnt="0"/>
      <dgm:spPr/>
    </dgm:pt>
    <dgm:pt modelId="{D646C1E9-3949-4A47-AF07-FEC49887576C}" type="pres">
      <dgm:prSet presAssocID="{140C4409-6114-4A31-B0B7-D426F697CE31}" presName="childText" presStyleLbl="conFgAcc1" presStyleIdx="1" presStyleCnt="3">
        <dgm:presLayoutVars>
          <dgm:bulletEnabled val="1"/>
        </dgm:presLayoutVars>
      </dgm:prSet>
      <dgm:spPr/>
      <dgm:t>
        <a:bodyPr/>
        <a:lstStyle/>
        <a:p>
          <a:endParaRPr lang="cs-CZ"/>
        </a:p>
      </dgm:t>
    </dgm:pt>
    <dgm:pt modelId="{CB6C2CAF-4EAE-4D1D-84E4-F9FA3D45E9AD}" type="pres">
      <dgm:prSet presAssocID="{CA4F0B52-0116-4A13-9662-3930A701D6C8}" presName="spaceBetweenRectangles" presStyleCnt="0"/>
      <dgm:spPr/>
    </dgm:pt>
    <dgm:pt modelId="{C0A5E447-FB56-4627-BB9F-B53C0A9FDDCE}" type="pres">
      <dgm:prSet presAssocID="{AC40BB26-835D-45B4-9075-F91E059290B7}" presName="parentLin" presStyleCnt="0"/>
      <dgm:spPr/>
    </dgm:pt>
    <dgm:pt modelId="{92602F2E-BC27-4315-8669-413B123F2910}" type="pres">
      <dgm:prSet presAssocID="{AC40BB26-835D-45B4-9075-F91E059290B7}" presName="parentLeftMargin" presStyleLbl="node1" presStyleIdx="1" presStyleCnt="3"/>
      <dgm:spPr/>
      <dgm:t>
        <a:bodyPr/>
        <a:lstStyle/>
        <a:p>
          <a:endParaRPr lang="cs-CZ"/>
        </a:p>
      </dgm:t>
    </dgm:pt>
    <dgm:pt modelId="{F9D8E82B-4100-4969-B2A3-F655F2CF3B2C}" type="pres">
      <dgm:prSet presAssocID="{AC40BB26-835D-45B4-9075-F91E059290B7}" presName="parentText" presStyleLbl="node1" presStyleIdx="2" presStyleCnt="3">
        <dgm:presLayoutVars>
          <dgm:chMax val="0"/>
          <dgm:bulletEnabled val="1"/>
        </dgm:presLayoutVars>
      </dgm:prSet>
      <dgm:spPr/>
      <dgm:t>
        <a:bodyPr/>
        <a:lstStyle/>
        <a:p>
          <a:endParaRPr lang="cs-CZ"/>
        </a:p>
      </dgm:t>
    </dgm:pt>
    <dgm:pt modelId="{62873289-9F4D-4973-8C8F-C736815C3971}" type="pres">
      <dgm:prSet presAssocID="{AC40BB26-835D-45B4-9075-F91E059290B7}" presName="negativeSpace" presStyleCnt="0"/>
      <dgm:spPr/>
    </dgm:pt>
    <dgm:pt modelId="{0A7FACC2-ADF7-4605-9D63-088BBAC560EA}" type="pres">
      <dgm:prSet presAssocID="{AC40BB26-835D-45B4-9075-F91E059290B7}" presName="childText" presStyleLbl="conFgAcc1" presStyleIdx="2" presStyleCnt="3">
        <dgm:presLayoutVars>
          <dgm:bulletEnabled val="1"/>
        </dgm:presLayoutVars>
      </dgm:prSet>
      <dgm:spPr/>
      <dgm:t>
        <a:bodyPr/>
        <a:lstStyle/>
        <a:p>
          <a:endParaRPr lang="cs-CZ"/>
        </a:p>
      </dgm:t>
    </dgm:pt>
  </dgm:ptLst>
  <dgm:cxnLst>
    <dgm:cxn modelId="{D1F72069-007A-461E-B8F9-49F5D659E77D}" srcId="{AC40BB26-835D-45B4-9075-F91E059290B7}" destId="{377B6406-2B0E-4E9C-9E5E-3A13485FF76F}" srcOrd="1" destOrd="0" parTransId="{ACC2E85C-BCB0-40B2-A599-5FACA809FED6}" sibTransId="{077B2CD1-04DA-4172-95DD-468C61043EEF}"/>
    <dgm:cxn modelId="{E5972691-26A7-4534-A035-4405907B0926}" type="presOf" srcId="{AC40BB26-835D-45B4-9075-F91E059290B7}" destId="{92602F2E-BC27-4315-8669-413B123F2910}" srcOrd="0" destOrd="0" presId="urn:microsoft.com/office/officeart/2005/8/layout/list1"/>
    <dgm:cxn modelId="{B205AE4F-7F0A-4D2A-883D-5AE29ED2B737}" type="presOf" srcId="{4731907B-599C-4545-A385-16785ACB9D4F}" destId="{FA12544A-E5A9-47EC-BF78-81FCF8627EE5}" srcOrd="0" destOrd="1" presId="urn:microsoft.com/office/officeart/2005/8/layout/list1"/>
    <dgm:cxn modelId="{71F0F3DE-2A7F-48C4-9441-7BF4C09693FB}" type="presOf" srcId="{A5543EDF-818F-41E7-80D5-792EEAD44149}" destId="{D646C1E9-3949-4A47-AF07-FEC49887576C}" srcOrd="0" destOrd="0" presId="urn:microsoft.com/office/officeart/2005/8/layout/list1"/>
    <dgm:cxn modelId="{EF54E8F2-B28C-42A6-BA44-703B9219C773}" srcId="{140C4409-6114-4A31-B0B7-D426F697CE31}" destId="{A5543EDF-818F-41E7-80D5-792EEAD44149}" srcOrd="0" destOrd="0" parTransId="{C2074240-45CD-4DF4-8F70-EFC62E04F514}" sibTransId="{56D8E96A-0380-4ECE-B3EF-05FB5EF324B7}"/>
    <dgm:cxn modelId="{3F7C2E42-A339-457B-9098-041658B27F6F}" type="presOf" srcId="{140C4409-6114-4A31-B0B7-D426F697CE31}" destId="{AF3FE12A-8769-4E0C-B642-DDD69F9C8940}" srcOrd="1" destOrd="0" presId="urn:microsoft.com/office/officeart/2005/8/layout/list1"/>
    <dgm:cxn modelId="{8DB936FA-C2A2-4486-B32C-19BEB351B347}" type="presOf" srcId="{6AB0E84B-6675-4160-B556-97C9F6939DC1}" destId="{2C419100-D22A-4C63-B44F-7ADF35BCF131}" srcOrd="0" destOrd="0" presId="urn:microsoft.com/office/officeart/2005/8/layout/list1"/>
    <dgm:cxn modelId="{2193DCAC-5395-4E8A-A649-84719999299C}" type="presOf" srcId="{6655C3F0-FE64-48FB-8590-FC196A55BD73}" destId="{BB948039-1951-41AB-B9DD-CBA2D4A422D7}" srcOrd="1" destOrd="0" presId="urn:microsoft.com/office/officeart/2005/8/layout/list1"/>
    <dgm:cxn modelId="{8FBB51BB-4EED-4E23-931F-EC390BC8BA2E}" srcId="{AC40BB26-835D-45B4-9075-F91E059290B7}" destId="{2150A160-E729-4D1F-A997-054DBCDBA339}" srcOrd="0" destOrd="0" parTransId="{E94DEE21-74BD-4DA7-A9F0-D1C92BAA2436}" sibTransId="{1DC095C8-313A-4D54-B498-E55D289316EB}"/>
    <dgm:cxn modelId="{1D4B20BA-2030-41EE-A176-131F0547D41D}" srcId="{6655C3F0-FE64-48FB-8590-FC196A55BD73}" destId="{4731907B-599C-4545-A385-16785ACB9D4F}" srcOrd="1" destOrd="0" parTransId="{3FCF2F95-8FEA-422B-AB58-612AFA891FD6}" sibTransId="{CC732EAC-4636-4DC3-8B28-B2646D178CBF}"/>
    <dgm:cxn modelId="{4F291915-FCEA-422D-81D6-AFDE22A92DCE}" srcId="{140C4409-6114-4A31-B0B7-D426F697CE31}" destId="{B4A817D5-9805-4E2D-AC2C-F55C476405D4}" srcOrd="1" destOrd="0" parTransId="{AEF960B6-442B-487C-88FE-5DBD4BB37383}" sibTransId="{ECF3355F-28FA-4900-9906-0FCF0F67EED7}"/>
    <dgm:cxn modelId="{73F32580-789F-46BB-9E79-C7EA6CC3E182}" srcId="{6AB0E84B-6675-4160-B556-97C9F6939DC1}" destId="{6655C3F0-FE64-48FB-8590-FC196A55BD73}" srcOrd="0" destOrd="0" parTransId="{4032C75D-1101-4687-B533-D2FD49AB3716}" sibTransId="{32D9249D-7773-44BF-BAC8-799505BEF860}"/>
    <dgm:cxn modelId="{2CDA89F9-512F-4E59-8ABB-94F756ECA809}" srcId="{6AB0E84B-6675-4160-B556-97C9F6939DC1}" destId="{140C4409-6114-4A31-B0B7-D426F697CE31}" srcOrd="1" destOrd="0" parTransId="{AAD0911B-98AD-4E78-B1CB-96B9AAFB4BA5}" sibTransId="{CA4F0B52-0116-4A13-9662-3930A701D6C8}"/>
    <dgm:cxn modelId="{FC016A8E-87F0-415B-B0BF-4B2E094572EE}" type="presOf" srcId="{2150A160-E729-4D1F-A997-054DBCDBA339}" destId="{0A7FACC2-ADF7-4605-9D63-088BBAC560EA}" srcOrd="0" destOrd="0" presId="urn:microsoft.com/office/officeart/2005/8/layout/list1"/>
    <dgm:cxn modelId="{7000D842-9832-46DB-A9E9-0D84D4D38FEA}" type="presOf" srcId="{377B6406-2B0E-4E9C-9E5E-3A13485FF76F}" destId="{0A7FACC2-ADF7-4605-9D63-088BBAC560EA}" srcOrd="0" destOrd="1" presId="urn:microsoft.com/office/officeart/2005/8/layout/list1"/>
    <dgm:cxn modelId="{854FE421-6C9B-4F28-8631-4CDF4DEC23F3}" srcId="{6AB0E84B-6675-4160-B556-97C9F6939DC1}" destId="{AC40BB26-835D-45B4-9075-F91E059290B7}" srcOrd="2" destOrd="0" parTransId="{D72AF6E7-8ABA-4B03-9BE2-6D12F8CCAAFA}" sibTransId="{30680AB9-C22C-4F06-939E-BC61DA85C4B7}"/>
    <dgm:cxn modelId="{0CDE2DBF-0607-463B-870C-15F764DF2655}" type="presOf" srcId="{0F55A5A1-AB26-4BA4-A74A-AD817DADE836}" destId="{FA12544A-E5A9-47EC-BF78-81FCF8627EE5}" srcOrd="0" destOrd="0" presId="urn:microsoft.com/office/officeart/2005/8/layout/list1"/>
    <dgm:cxn modelId="{88972800-AF5E-4293-8799-602C74C24641}" type="presOf" srcId="{B4A817D5-9805-4E2D-AC2C-F55C476405D4}" destId="{D646C1E9-3949-4A47-AF07-FEC49887576C}" srcOrd="0" destOrd="1" presId="urn:microsoft.com/office/officeart/2005/8/layout/list1"/>
    <dgm:cxn modelId="{EC5296B2-23F4-4F17-AA52-7A38543BFA23}" type="presOf" srcId="{AC40BB26-835D-45B4-9075-F91E059290B7}" destId="{F9D8E82B-4100-4969-B2A3-F655F2CF3B2C}" srcOrd="1" destOrd="0" presId="urn:microsoft.com/office/officeart/2005/8/layout/list1"/>
    <dgm:cxn modelId="{6ACB5EB1-A7AC-4E2C-BFF5-B0B57BDA288F}" type="presOf" srcId="{140C4409-6114-4A31-B0B7-D426F697CE31}" destId="{C69962DC-6E2C-40A0-AD3E-2B600A1720E5}" srcOrd="0" destOrd="0" presId="urn:microsoft.com/office/officeart/2005/8/layout/list1"/>
    <dgm:cxn modelId="{E3BC1C80-C5E5-44C2-8A1D-E900B52BDB45}" type="presOf" srcId="{6655C3F0-FE64-48FB-8590-FC196A55BD73}" destId="{2CA9F7DA-F9BB-4D0A-9460-344075D0F8CA}" srcOrd="0" destOrd="0" presId="urn:microsoft.com/office/officeart/2005/8/layout/list1"/>
    <dgm:cxn modelId="{11B0D777-48B2-4576-91EB-A5053C43A356}" srcId="{6655C3F0-FE64-48FB-8590-FC196A55BD73}" destId="{0F55A5A1-AB26-4BA4-A74A-AD817DADE836}" srcOrd="0" destOrd="0" parTransId="{3EB4C32C-E50B-4EF5-A572-4F9FA04D2191}" sibTransId="{9BAEE8BA-B427-4599-A6DA-9DE3749EFBD4}"/>
    <dgm:cxn modelId="{CA473AC4-AF5F-4ACD-9249-52B50C1F8EF1}" type="presParOf" srcId="{2C419100-D22A-4C63-B44F-7ADF35BCF131}" destId="{C2CE35FF-14C6-45F4-812E-AF0A880F12A2}" srcOrd="0" destOrd="0" presId="urn:microsoft.com/office/officeart/2005/8/layout/list1"/>
    <dgm:cxn modelId="{B24C0489-DB1A-4C20-B813-3F12608A6F55}" type="presParOf" srcId="{C2CE35FF-14C6-45F4-812E-AF0A880F12A2}" destId="{2CA9F7DA-F9BB-4D0A-9460-344075D0F8CA}" srcOrd="0" destOrd="0" presId="urn:microsoft.com/office/officeart/2005/8/layout/list1"/>
    <dgm:cxn modelId="{D52DCC79-2168-4009-84ED-38B18D6C7BC7}" type="presParOf" srcId="{C2CE35FF-14C6-45F4-812E-AF0A880F12A2}" destId="{BB948039-1951-41AB-B9DD-CBA2D4A422D7}" srcOrd="1" destOrd="0" presId="urn:microsoft.com/office/officeart/2005/8/layout/list1"/>
    <dgm:cxn modelId="{8F070E88-85A7-49CE-BC96-FFC31F10C9B9}" type="presParOf" srcId="{2C419100-D22A-4C63-B44F-7ADF35BCF131}" destId="{27BBC184-AF46-4CCD-B70D-DC9CD4DF6CB9}" srcOrd="1" destOrd="0" presId="urn:microsoft.com/office/officeart/2005/8/layout/list1"/>
    <dgm:cxn modelId="{9FBD1433-ED8A-4479-8F35-33B9B7151F65}" type="presParOf" srcId="{2C419100-D22A-4C63-B44F-7ADF35BCF131}" destId="{FA12544A-E5A9-47EC-BF78-81FCF8627EE5}" srcOrd="2" destOrd="0" presId="urn:microsoft.com/office/officeart/2005/8/layout/list1"/>
    <dgm:cxn modelId="{BE6F6762-CA8F-4CFD-A148-452D6167405A}" type="presParOf" srcId="{2C419100-D22A-4C63-B44F-7ADF35BCF131}" destId="{43C4C9FD-72F6-4CAD-805E-1858BF97AEDF}" srcOrd="3" destOrd="0" presId="urn:microsoft.com/office/officeart/2005/8/layout/list1"/>
    <dgm:cxn modelId="{56339986-2026-4ECC-B7D9-8BF238EE5782}" type="presParOf" srcId="{2C419100-D22A-4C63-B44F-7ADF35BCF131}" destId="{034B1A5E-F37B-4F50-9ECD-96A9C2046BD4}" srcOrd="4" destOrd="0" presId="urn:microsoft.com/office/officeart/2005/8/layout/list1"/>
    <dgm:cxn modelId="{3BB68E24-6188-4878-8673-38E07F2B6731}" type="presParOf" srcId="{034B1A5E-F37B-4F50-9ECD-96A9C2046BD4}" destId="{C69962DC-6E2C-40A0-AD3E-2B600A1720E5}" srcOrd="0" destOrd="0" presId="urn:microsoft.com/office/officeart/2005/8/layout/list1"/>
    <dgm:cxn modelId="{5C1F3E08-7559-4065-847F-7DA39C13D2DA}" type="presParOf" srcId="{034B1A5E-F37B-4F50-9ECD-96A9C2046BD4}" destId="{AF3FE12A-8769-4E0C-B642-DDD69F9C8940}" srcOrd="1" destOrd="0" presId="urn:microsoft.com/office/officeart/2005/8/layout/list1"/>
    <dgm:cxn modelId="{9B63CD18-47D2-4E71-AAAA-7757D4A02BC4}" type="presParOf" srcId="{2C419100-D22A-4C63-B44F-7ADF35BCF131}" destId="{6CA5C5CE-14A7-4C3F-AA33-C254E92AE8F0}" srcOrd="5" destOrd="0" presId="urn:microsoft.com/office/officeart/2005/8/layout/list1"/>
    <dgm:cxn modelId="{1C54337D-68E5-401B-90ED-79D5C14EFE09}" type="presParOf" srcId="{2C419100-D22A-4C63-B44F-7ADF35BCF131}" destId="{D646C1E9-3949-4A47-AF07-FEC49887576C}" srcOrd="6" destOrd="0" presId="urn:microsoft.com/office/officeart/2005/8/layout/list1"/>
    <dgm:cxn modelId="{75ADB6A8-8B51-4953-B8CB-15788129D66E}" type="presParOf" srcId="{2C419100-D22A-4C63-B44F-7ADF35BCF131}" destId="{CB6C2CAF-4EAE-4D1D-84E4-F9FA3D45E9AD}" srcOrd="7" destOrd="0" presId="urn:microsoft.com/office/officeart/2005/8/layout/list1"/>
    <dgm:cxn modelId="{ACB62361-A769-4CBA-9FA5-3D86957F5755}" type="presParOf" srcId="{2C419100-D22A-4C63-B44F-7ADF35BCF131}" destId="{C0A5E447-FB56-4627-BB9F-B53C0A9FDDCE}" srcOrd="8" destOrd="0" presId="urn:microsoft.com/office/officeart/2005/8/layout/list1"/>
    <dgm:cxn modelId="{33B60D48-1909-45CD-9A13-72E3BE297C71}" type="presParOf" srcId="{C0A5E447-FB56-4627-BB9F-B53C0A9FDDCE}" destId="{92602F2E-BC27-4315-8669-413B123F2910}" srcOrd="0" destOrd="0" presId="urn:microsoft.com/office/officeart/2005/8/layout/list1"/>
    <dgm:cxn modelId="{3D210822-E8DC-451C-91E6-7035472BCEC5}" type="presParOf" srcId="{C0A5E447-FB56-4627-BB9F-B53C0A9FDDCE}" destId="{F9D8E82B-4100-4969-B2A3-F655F2CF3B2C}" srcOrd="1" destOrd="0" presId="urn:microsoft.com/office/officeart/2005/8/layout/list1"/>
    <dgm:cxn modelId="{450474D4-5F7E-4A33-A6D6-43ED3B545E34}" type="presParOf" srcId="{2C419100-D22A-4C63-B44F-7ADF35BCF131}" destId="{62873289-9F4D-4973-8C8F-C736815C3971}" srcOrd="9" destOrd="0" presId="urn:microsoft.com/office/officeart/2005/8/layout/list1"/>
    <dgm:cxn modelId="{181DBF7B-086B-47C0-B0E2-EFAEE1BF5F1D}" type="presParOf" srcId="{2C419100-D22A-4C63-B44F-7ADF35BCF131}" destId="{0A7FACC2-ADF7-4605-9D63-088BBAC560E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E4A1F-42E8-4675-B21B-35A51FF94A1F}">
      <dsp:nvSpPr>
        <dsp:cNvPr id="0" name=""/>
        <dsp:cNvSpPr/>
      </dsp:nvSpPr>
      <dsp:spPr>
        <a:xfrm>
          <a:off x="0" y="0"/>
          <a:ext cx="9489440" cy="232257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B0C4BF-DE17-4D34-9B3E-E65A2C8BF509}">
      <dsp:nvSpPr>
        <dsp:cNvPr id="0" name=""/>
        <dsp:cNvSpPr/>
      </dsp:nvSpPr>
      <dsp:spPr>
        <a:xfrm>
          <a:off x="285772" y="309676"/>
          <a:ext cx="4246617" cy="1703222"/>
        </a:xfrm>
        <a:prstGeom prst="roundRect">
          <a:avLst>
            <a:gd name="adj" fmla="val 10000"/>
          </a:avLst>
        </a:prstGeom>
        <a:blipFill>
          <a:blip xmlns:r="http://schemas.openxmlformats.org/officeDocument/2006/relationships" r:embed="rId1"/>
          <a:srcRect/>
          <a:stretch>
            <a:fillRect t="-34000" b="-3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F738A5-A17F-4084-AB1C-9AACCF41D8CB}">
      <dsp:nvSpPr>
        <dsp:cNvPr id="0" name=""/>
        <dsp:cNvSpPr/>
      </dsp:nvSpPr>
      <dsp:spPr>
        <a:xfrm rot="10800000">
          <a:off x="285772" y="2322576"/>
          <a:ext cx="4246617" cy="2838704"/>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cs-CZ" sz="1700" kern="1200" dirty="0"/>
            <a:t>PERFECT COPETITION</a:t>
          </a:r>
        </a:p>
        <a:p>
          <a:pPr lvl="0" algn="ctr" defTabSz="755650">
            <a:lnSpc>
              <a:spcPct val="90000"/>
            </a:lnSpc>
            <a:spcBef>
              <a:spcPct val="0"/>
            </a:spcBef>
            <a:spcAft>
              <a:spcPct val="35000"/>
            </a:spcAft>
          </a:pPr>
          <a:r>
            <a:rPr lang="cs-CZ" sz="1700" kern="1200" dirty="0"/>
            <a:t>- </a:t>
          </a:r>
          <a:r>
            <a:rPr lang="cs-CZ" sz="1700" kern="1200" dirty="0" err="1"/>
            <a:t>an</a:t>
          </a:r>
          <a:r>
            <a:rPr lang="cs-CZ" sz="1700" kern="1200" dirty="0"/>
            <a:t> </a:t>
          </a:r>
          <a:r>
            <a:rPr lang="cs-CZ" sz="1700" kern="1200" dirty="0" err="1"/>
            <a:t>economic</a:t>
          </a:r>
          <a:r>
            <a:rPr lang="cs-CZ" sz="1700" kern="1200" dirty="0"/>
            <a:t> model </a:t>
          </a:r>
          <a:r>
            <a:rPr lang="cs-CZ" sz="1700" kern="1200" dirty="0" err="1"/>
            <a:t>based</a:t>
          </a:r>
          <a:r>
            <a:rPr lang="cs-CZ" sz="1700" kern="1200" dirty="0"/>
            <a:t> on </a:t>
          </a:r>
          <a:r>
            <a:rPr lang="cs-CZ" sz="1700" kern="1200" dirty="0" err="1"/>
            <a:t>the</a:t>
          </a:r>
          <a:r>
            <a:rPr lang="cs-CZ" sz="1700" kern="1200" dirty="0"/>
            <a:t> </a:t>
          </a:r>
          <a:r>
            <a:rPr lang="cs-CZ" sz="1700" kern="1200" dirty="0" err="1"/>
            <a:t>following</a:t>
          </a:r>
          <a:r>
            <a:rPr lang="cs-CZ" sz="1700" kern="1200" dirty="0"/>
            <a:t> </a:t>
          </a:r>
          <a:r>
            <a:rPr lang="cs-CZ" sz="1700" kern="1200" dirty="0" err="1"/>
            <a:t>assumptions</a:t>
          </a:r>
          <a:r>
            <a:rPr lang="cs-CZ" sz="1700" kern="1200" dirty="0"/>
            <a:t>:</a:t>
          </a:r>
        </a:p>
        <a:p>
          <a:pPr lvl="0" algn="ctr" defTabSz="755650">
            <a:lnSpc>
              <a:spcPct val="90000"/>
            </a:lnSpc>
            <a:spcBef>
              <a:spcPct val="0"/>
            </a:spcBef>
            <a:spcAft>
              <a:spcPct val="35000"/>
            </a:spcAft>
          </a:pPr>
          <a:r>
            <a:rPr lang="cs-CZ" sz="1700" kern="1200" dirty="0"/>
            <a:t>- </a:t>
          </a:r>
          <a:r>
            <a:rPr lang="cs-CZ" sz="1700" kern="1200" dirty="0" err="1"/>
            <a:t>homogenous</a:t>
          </a:r>
          <a:r>
            <a:rPr lang="cs-CZ" sz="1700" kern="1200" dirty="0"/>
            <a:t> </a:t>
          </a:r>
          <a:r>
            <a:rPr lang="cs-CZ" sz="1700" kern="1200" dirty="0" err="1"/>
            <a:t>product</a:t>
          </a:r>
          <a:endParaRPr lang="cs-CZ" sz="1700" kern="1200" dirty="0"/>
        </a:p>
        <a:p>
          <a:pPr lvl="0" algn="ctr" defTabSz="755650">
            <a:lnSpc>
              <a:spcPct val="90000"/>
            </a:lnSpc>
            <a:spcBef>
              <a:spcPct val="0"/>
            </a:spcBef>
            <a:spcAft>
              <a:spcPct val="35000"/>
            </a:spcAft>
          </a:pPr>
          <a:r>
            <a:rPr lang="cs-CZ" sz="1700" kern="1200" dirty="0"/>
            <a:t>- many </a:t>
          </a:r>
          <a:r>
            <a:rPr lang="cs-CZ" sz="1700" kern="1200" dirty="0" err="1"/>
            <a:t>buyers</a:t>
          </a:r>
          <a:r>
            <a:rPr lang="cs-CZ" sz="1700" kern="1200" dirty="0"/>
            <a:t> and </a:t>
          </a:r>
          <a:r>
            <a:rPr lang="cs-CZ" sz="1700" kern="1200" dirty="0" err="1"/>
            <a:t>sellers</a:t>
          </a:r>
          <a:r>
            <a:rPr lang="cs-CZ" sz="1700" kern="1200" dirty="0"/>
            <a:t> </a:t>
          </a:r>
          <a:r>
            <a:rPr lang="cs-CZ" sz="1700" kern="1200" dirty="0" err="1"/>
            <a:t>without</a:t>
          </a:r>
          <a:r>
            <a:rPr lang="cs-CZ" sz="1700" kern="1200" dirty="0"/>
            <a:t> any market </a:t>
          </a:r>
          <a:r>
            <a:rPr lang="cs-CZ" sz="1700" kern="1200" dirty="0" err="1"/>
            <a:t>power</a:t>
          </a:r>
          <a:r>
            <a:rPr lang="cs-CZ" sz="1700" kern="1200" dirty="0"/>
            <a:t> to influence </a:t>
          </a:r>
          <a:r>
            <a:rPr lang="cs-CZ" sz="1700" kern="1200" dirty="0" err="1"/>
            <a:t>the</a:t>
          </a:r>
          <a:r>
            <a:rPr lang="cs-CZ" sz="1700" kern="1200" dirty="0"/>
            <a:t> </a:t>
          </a:r>
          <a:r>
            <a:rPr lang="cs-CZ" sz="1700" kern="1200" dirty="0" err="1"/>
            <a:t>price</a:t>
          </a:r>
          <a:endParaRPr lang="cs-CZ" sz="1700" kern="1200" dirty="0"/>
        </a:p>
        <a:p>
          <a:pPr lvl="0" algn="ctr" defTabSz="755650">
            <a:lnSpc>
              <a:spcPct val="90000"/>
            </a:lnSpc>
            <a:spcBef>
              <a:spcPct val="0"/>
            </a:spcBef>
            <a:spcAft>
              <a:spcPct val="35000"/>
            </a:spcAft>
          </a:pPr>
          <a:r>
            <a:rPr lang="cs-CZ" sz="1700" kern="1200" dirty="0"/>
            <a:t>- no </a:t>
          </a:r>
          <a:r>
            <a:rPr lang="cs-CZ" sz="1700" kern="1200" dirty="0" err="1"/>
            <a:t>entry</a:t>
          </a:r>
          <a:r>
            <a:rPr lang="cs-CZ" sz="1700" kern="1200" dirty="0"/>
            <a:t> </a:t>
          </a:r>
          <a:r>
            <a:rPr lang="cs-CZ" sz="1700" kern="1200" dirty="0" err="1"/>
            <a:t>or</a:t>
          </a:r>
          <a:r>
            <a:rPr lang="cs-CZ" sz="1700" kern="1200" dirty="0"/>
            <a:t> exit </a:t>
          </a:r>
          <a:r>
            <a:rPr lang="cs-CZ" sz="1700" kern="1200" dirty="0" err="1"/>
            <a:t>barriers</a:t>
          </a:r>
          <a:endParaRPr lang="cs-CZ" sz="1700" kern="1200" dirty="0"/>
        </a:p>
        <a:p>
          <a:pPr lvl="0" algn="ctr" defTabSz="755650">
            <a:lnSpc>
              <a:spcPct val="90000"/>
            </a:lnSpc>
            <a:spcBef>
              <a:spcPct val="0"/>
            </a:spcBef>
            <a:spcAft>
              <a:spcPct val="35000"/>
            </a:spcAft>
          </a:pPr>
          <a:r>
            <a:rPr lang="cs-CZ" sz="1700" kern="1200" dirty="0"/>
            <a:t>- </a:t>
          </a:r>
          <a:r>
            <a:rPr lang="cs-CZ" sz="1700" kern="1200" dirty="0" err="1"/>
            <a:t>perfect</a:t>
          </a:r>
          <a:r>
            <a:rPr lang="cs-CZ" sz="1700" kern="1200" dirty="0"/>
            <a:t> and free </a:t>
          </a:r>
          <a:r>
            <a:rPr lang="cs-CZ" sz="1700" kern="1200" dirty="0" err="1"/>
            <a:t>informations</a:t>
          </a:r>
          <a:endParaRPr lang="cs-CZ" sz="1700" kern="1200" dirty="0"/>
        </a:p>
      </dsp:txBody>
      <dsp:txXfrm rot="10800000">
        <a:off x="373072" y="2322576"/>
        <a:ext cx="4072017" cy="2751404"/>
      </dsp:txXfrm>
    </dsp:sp>
    <dsp:sp modelId="{345A1591-F17E-4787-BC40-54C5C5FD700B}">
      <dsp:nvSpPr>
        <dsp:cNvPr id="0" name=""/>
        <dsp:cNvSpPr/>
      </dsp:nvSpPr>
      <dsp:spPr>
        <a:xfrm>
          <a:off x="4957050" y="309676"/>
          <a:ext cx="4246617" cy="1703222"/>
        </a:xfrm>
        <a:prstGeom prst="roundRect">
          <a:avLst>
            <a:gd name="adj" fmla="val 10000"/>
          </a:avLst>
        </a:prstGeom>
        <a:blipFill rotWithShape="1">
          <a:blip xmlns:r="http://schemas.openxmlformats.org/officeDocument/2006/relationships" r:embed="rId2"/>
          <a:srcRect/>
          <a:stretch>
            <a:fillRect t="-33000" b="-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DF41A3-842A-4696-B9C5-53EE23D67F0C}">
      <dsp:nvSpPr>
        <dsp:cNvPr id="0" name=""/>
        <dsp:cNvSpPr/>
      </dsp:nvSpPr>
      <dsp:spPr>
        <a:xfrm rot="10800000">
          <a:off x="4957050" y="2322576"/>
          <a:ext cx="4246617" cy="2838704"/>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cs-CZ" sz="1700" kern="1200" dirty="0"/>
            <a:t>IMPERFECT COMPETITION</a:t>
          </a:r>
        </a:p>
        <a:p>
          <a:pPr lvl="0" algn="ctr" defTabSz="755650">
            <a:lnSpc>
              <a:spcPct val="90000"/>
            </a:lnSpc>
            <a:spcBef>
              <a:spcPct val="0"/>
            </a:spcBef>
            <a:spcAft>
              <a:spcPct val="35000"/>
            </a:spcAft>
          </a:pPr>
          <a:r>
            <a:rPr lang="cs-CZ" sz="1700" kern="1200" dirty="0"/>
            <a:t>- monopoly</a:t>
          </a:r>
        </a:p>
        <a:p>
          <a:pPr lvl="0" algn="ctr" defTabSz="755650">
            <a:lnSpc>
              <a:spcPct val="90000"/>
            </a:lnSpc>
            <a:spcBef>
              <a:spcPct val="0"/>
            </a:spcBef>
            <a:spcAft>
              <a:spcPct val="35000"/>
            </a:spcAft>
          </a:pPr>
          <a:r>
            <a:rPr lang="cs-CZ" sz="1700" kern="1200" dirty="0"/>
            <a:t>- oligopoly</a:t>
          </a:r>
        </a:p>
        <a:p>
          <a:pPr lvl="0" algn="ctr" defTabSz="755650">
            <a:lnSpc>
              <a:spcPct val="90000"/>
            </a:lnSpc>
            <a:spcBef>
              <a:spcPct val="0"/>
            </a:spcBef>
            <a:spcAft>
              <a:spcPct val="35000"/>
            </a:spcAft>
          </a:pPr>
          <a:r>
            <a:rPr lang="cs-CZ" sz="1700" kern="1200" dirty="0"/>
            <a:t>- </a:t>
          </a:r>
          <a:r>
            <a:rPr lang="cs-CZ" sz="1700" kern="1200" dirty="0" err="1"/>
            <a:t>monopolistic</a:t>
          </a:r>
          <a:r>
            <a:rPr lang="cs-CZ" sz="1700" kern="1200" dirty="0"/>
            <a:t> </a:t>
          </a:r>
          <a:r>
            <a:rPr lang="cs-CZ" sz="1700" kern="1200" dirty="0" err="1"/>
            <a:t>competition</a:t>
          </a:r>
          <a:endParaRPr lang="cs-CZ" sz="1700" kern="1200" dirty="0"/>
        </a:p>
        <a:p>
          <a:pPr lvl="0" algn="ctr" defTabSz="755650">
            <a:lnSpc>
              <a:spcPct val="90000"/>
            </a:lnSpc>
            <a:spcBef>
              <a:spcPct val="0"/>
            </a:spcBef>
            <a:spcAft>
              <a:spcPct val="35000"/>
            </a:spcAft>
          </a:pPr>
          <a:endParaRPr lang="cs-CZ" sz="1700" kern="1200" dirty="0"/>
        </a:p>
      </dsp:txBody>
      <dsp:txXfrm rot="10800000">
        <a:off x="5044350" y="2322576"/>
        <a:ext cx="4072017" cy="2751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2544A-E5A9-47EC-BF78-81FCF8627EE5}">
      <dsp:nvSpPr>
        <dsp:cNvPr id="0" name=""/>
        <dsp:cNvSpPr/>
      </dsp:nvSpPr>
      <dsp:spPr>
        <a:xfrm>
          <a:off x="0" y="348456"/>
          <a:ext cx="6367912" cy="1449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4221" tIns="416560" rIns="494221" bIns="142240" numCol="1" spcCol="1270" anchor="t" anchorCtr="0">
          <a:noAutofit/>
        </a:bodyPr>
        <a:lstStyle/>
        <a:p>
          <a:pPr marL="228600" lvl="1" indent="-228600" algn="l" defTabSz="889000">
            <a:lnSpc>
              <a:spcPct val="90000"/>
            </a:lnSpc>
            <a:spcBef>
              <a:spcPct val="0"/>
            </a:spcBef>
            <a:spcAft>
              <a:spcPct val="15000"/>
            </a:spcAft>
            <a:buChar char="••"/>
          </a:pPr>
          <a:r>
            <a:rPr lang="cs-CZ" sz="2000" kern="1200" dirty="0"/>
            <a:t>Single </a:t>
          </a:r>
          <a:r>
            <a:rPr lang="cs-CZ" sz="2000" kern="1200" dirty="0" err="1"/>
            <a:t>firm</a:t>
          </a:r>
          <a:r>
            <a:rPr lang="cs-CZ" sz="2000" kern="1200" dirty="0"/>
            <a:t> </a:t>
          </a:r>
          <a:r>
            <a:rPr lang="cs-CZ" sz="2000" kern="1200" dirty="0" err="1"/>
            <a:t>selling</a:t>
          </a:r>
          <a:r>
            <a:rPr lang="cs-CZ" sz="2000" kern="1200" dirty="0"/>
            <a:t> a </a:t>
          </a:r>
          <a:r>
            <a:rPr lang="cs-CZ" sz="2000" kern="1200" dirty="0" err="1"/>
            <a:t>commodity</a:t>
          </a:r>
          <a:r>
            <a:rPr lang="cs-CZ" sz="2000" kern="1200" dirty="0"/>
            <a:t> </a:t>
          </a:r>
          <a:r>
            <a:rPr lang="cs-CZ" sz="2000" kern="1200" dirty="0" err="1"/>
            <a:t>with</a:t>
          </a:r>
          <a:r>
            <a:rPr lang="cs-CZ" sz="2000" kern="1200" dirty="0"/>
            <a:t> no </a:t>
          </a:r>
          <a:r>
            <a:rPr lang="cs-CZ" sz="2000" kern="1200" dirty="0" err="1"/>
            <a:t>close</a:t>
          </a:r>
          <a:r>
            <a:rPr lang="cs-CZ" sz="2000" kern="1200" dirty="0"/>
            <a:t> </a:t>
          </a:r>
          <a:r>
            <a:rPr lang="cs-CZ" sz="2000" kern="1200" dirty="0" err="1"/>
            <a:t>substitutes</a:t>
          </a:r>
          <a:r>
            <a:rPr lang="cs-CZ" sz="2000" kern="1200" dirty="0"/>
            <a:t>.</a:t>
          </a:r>
        </a:p>
        <a:p>
          <a:pPr marL="228600" lvl="1" indent="-228600" algn="l" defTabSz="889000">
            <a:lnSpc>
              <a:spcPct val="90000"/>
            </a:lnSpc>
            <a:spcBef>
              <a:spcPct val="0"/>
            </a:spcBef>
            <a:spcAft>
              <a:spcPct val="15000"/>
            </a:spcAft>
            <a:buChar char="••"/>
          </a:pPr>
          <a:r>
            <a:rPr lang="cs-CZ" sz="2000" kern="1200" dirty="0" err="1"/>
            <a:t>The</a:t>
          </a:r>
          <a:r>
            <a:rPr lang="cs-CZ" sz="2000" kern="1200" dirty="0"/>
            <a:t> </a:t>
          </a:r>
          <a:r>
            <a:rPr lang="cs-CZ" sz="2000" kern="1200" dirty="0" err="1"/>
            <a:t>firm</a:t>
          </a:r>
          <a:r>
            <a:rPr lang="cs-CZ" sz="2000" kern="1200" dirty="0"/>
            <a:t> </a:t>
          </a:r>
          <a:r>
            <a:rPr lang="cs-CZ" sz="2000" i="1" kern="1200" dirty="0" err="1"/>
            <a:t>is</a:t>
          </a:r>
          <a:r>
            <a:rPr lang="cs-CZ" sz="2000" kern="1200" dirty="0"/>
            <a:t> </a:t>
          </a:r>
          <a:r>
            <a:rPr lang="cs-CZ" sz="2000" kern="1200" dirty="0" err="1"/>
            <a:t>the</a:t>
          </a:r>
          <a:r>
            <a:rPr lang="cs-CZ" sz="2000" kern="1200" dirty="0"/>
            <a:t> </a:t>
          </a:r>
          <a:r>
            <a:rPr lang="cs-CZ" sz="2000" kern="1200" dirty="0" err="1"/>
            <a:t>industry</a:t>
          </a:r>
          <a:r>
            <a:rPr lang="cs-CZ" sz="2000" kern="1200" dirty="0"/>
            <a:t> = </a:t>
          </a:r>
          <a:r>
            <a:rPr lang="cs-CZ" sz="2000" kern="1200" dirty="0" err="1"/>
            <a:t>absolute</a:t>
          </a:r>
          <a:r>
            <a:rPr lang="cs-CZ" sz="2000" kern="1200" dirty="0"/>
            <a:t> market </a:t>
          </a:r>
          <a:r>
            <a:rPr lang="cs-CZ" sz="2000" kern="1200" dirty="0" err="1"/>
            <a:t>power</a:t>
          </a:r>
          <a:r>
            <a:rPr lang="cs-CZ" sz="2000" kern="1200" dirty="0"/>
            <a:t>.</a:t>
          </a:r>
        </a:p>
      </dsp:txBody>
      <dsp:txXfrm>
        <a:off x="0" y="348456"/>
        <a:ext cx="6367912" cy="1449000"/>
      </dsp:txXfrm>
    </dsp:sp>
    <dsp:sp modelId="{BB948039-1951-41AB-B9DD-CBA2D4A422D7}">
      <dsp:nvSpPr>
        <dsp:cNvPr id="0" name=""/>
        <dsp:cNvSpPr/>
      </dsp:nvSpPr>
      <dsp:spPr>
        <a:xfrm>
          <a:off x="318395" y="53256"/>
          <a:ext cx="4457539"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484" tIns="0" rIns="168484" bIns="0" numCol="1" spcCol="1270" anchor="ctr" anchorCtr="0">
          <a:noAutofit/>
        </a:bodyPr>
        <a:lstStyle/>
        <a:p>
          <a:pPr lvl="0" algn="l" defTabSz="889000">
            <a:lnSpc>
              <a:spcPct val="90000"/>
            </a:lnSpc>
            <a:spcBef>
              <a:spcPct val="0"/>
            </a:spcBef>
            <a:spcAft>
              <a:spcPct val="35000"/>
            </a:spcAft>
          </a:pPr>
          <a:r>
            <a:rPr lang="cs-CZ" sz="2000" kern="1200" dirty="0"/>
            <a:t>Monopoly</a:t>
          </a:r>
        </a:p>
      </dsp:txBody>
      <dsp:txXfrm>
        <a:off x="347216" y="82077"/>
        <a:ext cx="4399897" cy="532758"/>
      </dsp:txXfrm>
    </dsp:sp>
    <dsp:sp modelId="{D646C1E9-3949-4A47-AF07-FEC49887576C}">
      <dsp:nvSpPr>
        <dsp:cNvPr id="0" name=""/>
        <dsp:cNvSpPr/>
      </dsp:nvSpPr>
      <dsp:spPr>
        <a:xfrm>
          <a:off x="0" y="2200656"/>
          <a:ext cx="6367912" cy="2016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4221" tIns="416560" rIns="494221" bIns="142240" numCol="1" spcCol="1270" anchor="t" anchorCtr="0">
          <a:noAutofit/>
        </a:bodyPr>
        <a:lstStyle/>
        <a:p>
          <a:pPr marL="228600" lvl="1" indent="-228600" algn="l" defTabSz="889000">
            <a:lnSpc>
              <a:spcPct val="90000"/>
            </a:lnSpc>
            <a:spcBef>
              <a:spcPct val="0"/>
            </a:spcBef>
            <a:spcAft>
              <a:spcPct val="15000"/>
            </a:spcAft>
            <a:buChar char="••"/>
          </a:pPr>
          <a:r>
            <a:rPr lang="cs-CZ" sz="2000" kern="1200" dirty="0" err="1"/>
            <a:t>Few</a:t>
          </a:r>
          <a:r>
            <a:rPr lang="cs-CZ" sz="2000" kern="1200" dirty="0"/>
            <a:t> </a:t>
          </a:r>
          <a:r>
            <a:rPr lang="cs-CZ" sz="2000" kern="1200" dirty="0" err="1"/>
            <a:t>sellers</a:t>
          </a:r>
          <a:r>
            <a:rPr lang="cs-CZ" sz="2000" kern="1200" dirty="0"/>
            <a:t> </a:t>
          </a:r>
          <a:r>
            <a:rPr lang="cs-CZ" sz="2000" kern="1200" dirty="0" err="1"/>
            <a:t>of</a:t>
          </a:r>
          <a:r>
            <a:rPr lang="cs-CZ" sz="2000" kern="1200" dirty="0"/>
            <a:t> a </a:t>
          </a:r>
          <a:r>
            <a:rPr lang="cs-CZ" sz="2000" kern="1200" dirty="0" err="1"/>
            <a:t>commodity</a:t>
          </a:r>
          <a:r>
            <a:rPr lang="cs-CZ" sz="2000" kern="1200" dirty="0"/>
            <a:t>. </a:t>
          </a:r>
          <a:r>
            <a:rPr lang="cs-CZ" sz="2000" kern="1200" dirty="0" err="1"/>
            <a:t>Action</a:t>
          </a:r>
          <a:r>
            <a:rPr lang="cs-CZ" sz="2000" kern="1200" dirty="0"/>
            <a:t> </a:t>
          </a:r>
          <a:r>
            <a:rPr lang="cs-CZ" sz="2000" kern="1200" dirty="0" err="1"/>
            <a:t>of</a:t>
          </a:r>
          <a:r>
            <a:rPr lang="cs-CZ" sz="2000" kern="1200" dirty="0"/>
            <a:t> </a:t>
          </a:r>
          <a:r>
            <a:rPr lang="cs-CZ" sz="2000" kern="1200" dirty="0" err="1"/>
            <a:t>one</a:t>
          </a:r>
          <a:r>
            <a:rPr lang="cs-CZ" sz="2000" kern="1200" dirty="0"/>
            <a:t> </a:t>
          </a:r>
          <a:r>
            <a:rPr lang="cs-CZ" sz="2000" kern="1200" dirty="0" err="1"/>
            <a:t>seller</a:t>
          </a:r>
          <a:r>
            <a:rPr lang="cs-CZ" sz="2000" kern="1200" dirty="0"/>
            <a:t> </a:t>
          </a:r>
          <a:r>
            <a:rPr lang="cs-CZ" sz="2000" kern="1200" dirty="0" err="1"/>
            <a:t>affects</a:t>
          </a:r>
          <a:r>
            <a:rPr lang="cs-CZ" sz="2000" kern="1200" dirty="0"/>
            <a:t> </a:t>
          </a:r>
          <a:r>
            <a:rPr lang="cs-CZ" sz="2000" kern="1200" dirty="0" err="1"/>
            <a:t>the</a:t>
          </a:r>
          <a:r>
            <a:rPr lang="cs-CZ" sz="2000" kern="1200" dirty="0"/>
            <a:t> </a:t>
          </a:r>
          <a:r>
            <a:rPr lang="cs-CZ" sz="2000" kern="1200" dirty="0" err="1"/>
            <a:t>other</a:t>
          </a:r>
          <a:r>
            <a:rPr lang="cs-CZ" sz="2000" kern="1200" dirty="0"/>
            <a:t> </a:t>
          </a:r>
          <a:r>
            <a:rPr lang="cs-CZ" sz="2000" kern="1200" dirty="0" err="1"/>
            <a:t>ones</a:t>
          </a:r>
          <a:r>
            <a:rPr lang="cs-CZ" sz="2000" kern="1200" dirty="0"/>
            <a:t>.</a:t>
          </a:r>
        </a:p>
        <a:p>
          <a:pPr marL="228600" lvl="1" indent="-228600" algn="l" defTabSz="889000">
            <a:lnSpc>
              <a:spcPct val="90000"/>
            </a:lnSpc>
            <a:spcBef>
              <a:spcPct val="0"/>
            </a:spcBef>
            <a:spcAft>
              <a:spcPct val="15000"/>
            </a:spcAft>
            <a:buChar char="••"/>
          </a:pPr>
          <a:r>
            <a:rPr lang="cs-CZ" sz="2000" kern="1200" dirty="0" err="1"/>
            <a:t>There</a:t>
          </a:r>
          <a:r>
            <a:rPr lang="cs-CZ" sz="2000" kern="1200" dirty="0"/>
            <a:t> </a:t>
          </a:r>
          <a:r>
            <a:rPr lang="cs-CZ" sz="2000" kern="1200" dirty="0" err="1"/>
            <a:t>is</a:t>
          </a:r>
          <a:r>
            <a:rPr lang="cs-CZ" sz="2000" kern="1200" dirty="0"/>
            <a:t> no </a:t>
          </a:r>
          <a:r>
            <a:rPr lang="cs-CZ" sz="2000" i="1" kern="1200" dirty="0" err="1"/>
            <a:t>general</a:t>
          </a:r>
          <a:r>
            <a:rPr lang="cs-CZ" sz="2000" kern="1200" dirty="0"/>
            <a:t> model </a:t>
          </a:r>
          <a:r>
            <a:rPr lang="cs-CZ" sz="2000" kern="1200" dirty="0" err="1"/>
            <a:t>of</a:t>
          </a:r>
          <a:r>
            <a:rPr lang="cs-CZ" sz="2000" kern="1200" dirty="0"/>
            <a:t> oligopoly but many </a:t>
          </a:r>
          <a:r>
            <a:rPr lang="cs-CZ" sz="2000" kern="1200" dirty="0" err="1"/>
            <a:t>different</a:t>
          </a:r>
          <a:r>
            <a:rPr lang="cs-CZ" sz="2000" kern="1200" dirty="0"/>
            <a:t> </a:t>
          </a:r>
          <a:r>
            <a:rPr lang="cs-CZ" sz="2000" kern="1200" dirty="0" err="1"/>
            <a:t>models</a:t>
          </a:r>
          <a:r>
            <a:rPr lang="cs-CZ" sz="2000" kern="1200" dirty="0"/>
            <a:t> (</a:t>
          </a:r>
          <a:r>
            <a:rPr lang="cs-CZ" sz="2000" kern="1200" dirty="0" err="1"/>
            <a:t>Cournout</a:t>
          </a:r>
          <a:r>
            <a:rPr lang="cs-CZ" sz="2000" kern="1200" dirty="0"/>
            <a:t>, </a:t>
          </a:r>
          <a:r>
            <a:rPr lang="cs-CZ" sz="2000" kern="1200" dirty="0" err="1"/>
            <a:t>Edgeworth</a:t>
          </a:r>
          <a:r>
            <a:rPr lang="cs-CZ" sz="2000" kern="1200" dirty="0"/>
            <a:t>, </a:t>
          </a:r>
          <a:r>
            <a:rPr lang="cs-CZ" sz="2000" kern="1200" dirty="0" err="1"/>
            <a:t>Chamberlin</a:t>
          </a:r>
          <a:r>
            <a:rPr lang="cs-CZ" sz="2000" kern="1200" dirty="0"/>
            <a:t>…) </a:t>
          </a:r>
          <a:r>
            <a:rPr lang="cs-CZ" sz="2000" kern="1200" dirty="0" err="1"/>
            <a:t>based</a:t>
          </a:r>
          <a:r>
            <a:rPr lang="cs-CZ" sz="2000" kern="1200" dirty="0"/>
            <a:t> on </a:t>
          </a:r>
          <a:r>
            <a:rPr lang="cs-CZ" sz="2000" kern="1200" dirty="0" err="1"/>
            <a:t>the</a:t>
          </a:r>
          <a:r>
            <a:rPr lang="cs-CZ" sz="2000" kern="1200" dirty="0"/>
            <a:t> </a:t>
          </a:r>
          <a:r>
            <a:rPr lang="cs-CZ" sz="2000" kern="1200" dirty="0" err="1"/>
            <a:t>specific</a:t>
          </a:r>
          <a:r>
            <a:rPr lang="cs-CZ" sz="2000" kern="1200" dirty="0"/>
            <a:t> </a:t>
          </a:r>
          <a:r>
            <a:rPr lang="cs-CZ" sz="2000" kern="1200" dirty="0" err="1"/>
            <a:t>assumptions</a:t>
          </a:r>
          <a:r>
            <a:rPr lang="cs-CZ" sz="2000" kern="1200" dirty="0"/>
            <a:t>.</a:t>
          </a:r>
        </a:p>
      </dsp:txBody>
      <dsp:txXfrm>
        <a:off x="0" y="2200656"/>
        <a:ext cx="6367912" cy="2016000"/>
      </dsp:txXfrm>
    </dsp:sp>
    <dsp:sp modelId="{AF3FE12A-8769-4E0C-B642-DDD69F9C8940}">
      <dsp:nvSpPr>
        <dsp:cNvPr id="0" name=""/>
        <dsp:cNvSpPr/>
      </dsp:nvSpPr>
      <dsp:spPr>
        <a:xfrm>
          <a:off x="318395" y="1905456"/>
          <a:ext cx="4457539" cy="590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484" tIns="0" rIns="168484" bIns="0" numCol="1" spcCol="1270" anchor="ctr" anchorCtr="0">
          <a:noAutofit/>
        </a:bodyPr>
        <a:lstStyle/>
        <a:p>
          <a:pPr lvl="0" algn="l" defTabSz="889000">
            <a:lnSpc>
              <a:spcPct val="90000"/>
            </a:lnSpc>
            <a:spcBef>
              <a:spcPct val="0"/>
            </a:spcBef>
            <a:spcAft>
              <a:spcPct val="35000"/>
            </a:spcAft>
          </a:pPr>
          <a:r>
            <a:rPr lang="cs-CZ" sz="2000" kern="1200" dirty="0"/>
            <a:t>Oligopoly</a:t>
          </a:r>
        </a:p>
      </dsp:txBody>
      <dsp:txXfrm>
        <a:off x="347216" y="1934277"/>
        <a:ext cx="4399897" cy="532758"/>
      </dsp:txXfrm>
    </dsp:sp>
    <dsp:sp modelId="{0A7FACC2-ADF7-4605-9D63-088BBAC560EA}">
      <dsp:nvSpPr>
        <dsp:cNvPr id="0" name=""/>
        <dsp:cNvSpPr/>
      </dsp:nvSpPr>
      <dsp:spPr>
        <a:xfrm>
          <a:off x="0" y="4619856"/>
          <a:ext cx="6367912" cy="17325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4221" tIns="416560" rIns="494221" bIns="142240" numCol="1" spcCol="1270" anchor="t" anchorCtr="0">
          <a:noAutofit/>
        </a:bodyPr>
        <a:lstStyle/>
        <a:p>
          <a:pPr marL="228600" lvl="1" indent="-228600" algn="l" defTabSz="889000">
            <a:lnSpc>
              <a:spcPct val="90000"/>
            </a:lnSpc>
            <a:spcBef>
              <a:spcPct val="0"/>
            </a:spcBef>
            <a:spcAft>
              <a:spcPct val="15000"/>
            </a:spcAft>
            <a:buChar char="••"/>
          </a:pPr>
          <a:r>
            <a:rPr lang="cs-CZ" sz="2000" kern="1200" dirty="0"/>
            <a:t>Many </a:t>
          </a:r>
          <a:r>
            <a:rPr lang="cs-CZ" sz="2000" kern="1200" dirty="0" err="1"/>
            <a:t>firms</a:t>
          </a:r>
          <a:r>
            <a:rPr lang="cs-CZ" sz="2000" kern="1200" dirty="0"/>
            <a:t> </a:t>
          </a:r>
          <a:r>
            <a:rPr lang="cs-CZ" sz="2000" kern="1200" dirty="0" err="1"/>
            <a:t>selling</a:t>
          </a:r>
          <a:r>
            <a:rPr lang="cs-CZ" sz="2000" kern="1200" dirty="0"/>
            <a:t> </a:t>
          </a:r>
          <a:r>
            <a:rPr lang="cs-CZ" sz="2000" kern="1200" dirty="0" err="1"/>
            <a:t>closely</a:t>
          </a:r>
          <a:r>
            <a:rPr lang="cs-CZ" sz="2000" kern="1200" dirty="0"/>
            <a:t> </a:t>
          </a:r>
          <a:r>
            <a:rPr lang="cs-CZ" sz="2000" kern="1200" dirty="0" err="1"/>
            <a:t>related</a:t>
          </a:r>
          <a:r>
            <a:rPr lang="cs-CZ" sz="2000" kern="1200" dirty="0"/>
            <a:t> but not </a:t>
          </a:r>
          <a:r>
            <a:rPr lang="cs-CZ" sz="2000" kern="1200" dirty="0" err="1"/>
            <a:t>identical</a:t>
          </a:r>
          <a:r>
            <a:rPr lang="cs-CZ" sz="2000" kern="1200" dirty="0"/>
            <a:t> </a:t>
          </a:r>
          <a:r>
            <a:rPr lang="cs-CZ" sz="2000" kern="1200" dirty="0" err="1"/>
            <a:t>products</a:t>
          </a:r>
          <a:r>
            <a:rPr lang="cs-CZ" sz="2000" kern="1200" dirty="0"/>
            <a:t>.</a:t>
          </a:r>
        </a:p>
        <a:p>
          <a:pPr marL="228600" lvl="1" indent="-228600" algn="l" defTabSz="889000">
            <a:lnSpc>
              <a:spcPct val="90000"/>
            </a:lnSpc>
            <a:spcBef>
              <a:spcPct val="0"/>
            </a:spcBef>
            <a:spcAft>
              <a:spcPct val="15000"/>
            </a:spcAft>
            <a:buChar char="••"/>
          </a:pPr>
          <a:r>
            <a:rPr lang="cs-CZ" sz="2000" kern="1200" dirty="0" err="1"/>
            <a:t>Certain</a:t>
          </a:r>
          <a:r>
            <a:rPr lang="cs-CZ" sz="2000" kern="1200" dirty="0"/>
            <a:t> but limited </a:t>
          </a:r>
          <a:r>
            <a:rPr lang="cs-CZ" sz="2000" kern="1200" dirty="0" err="1"/>
            <a:t>degree</a:t>
          </a:r>
          <a:r>
            <a:rPr lang="cs-CZ" sz="2000" kern="1200" dirty="0"/>
            <a:t> </a:t>
          </a:r>
          <a:r>
            <a:rPr lang="cs-CZ" sz="2000" kern="1200" dirty="0" err="1"/>
            <a:t>of</a:t>
          </a:r>
          <a:r>
            <a:rPr lang="cs-CZ" sz="2000" kern="1200" dirty="0"/>
            <a:t> </a:t>
          </a:r>
          <a:r>
            <a:rPr lang="cs-CZ" sz="2000" kern="1200" dirty="0" err="1"/>
            <a:t>control</a:t>
          </a:r>
          <a:r>
            <a:rPr lang="cs-CZ" sz="2000" kern="1200" dirty="0"/>
            <a:t> </a:t>
          </a:r>
          <a:r>
            <a:rPr lang="cs-CZ" sz="2000" kern="1200" dirty="0" err="1"/>
            <a:t>over</a:t>
          </a:r>
          <a:r>
            <a:rPr lang="cs-CZ" sz="2000" kern="1200" dirty="0"/>
            <a:t> </a:t>
          </a:r>
          <a:r>
            <a:rPr lang="cs-CZ" sz="2000" kern="1200" dirty="0" err="1"/>
            <a:t>the</a:t>
          </a:r>
          <a:r>
            <a:rPr lang="cs-CZ" sz="2000" kern="1200" dirty="0"/>
            <a:t> </a:t>
          </a:r>
          <a:r>
            <a:rPr lang="cs-CZ" sz="2000" kern="1200" dirty="0" err="1"/>
            <a:t>price</a:t>
          </a:r>
          <a:r>
            <a:rPr lang="cs-CZ" sz="2000" kern="1200" dirty="0"/>
            <a:t>.</a:t>
          </a:r>
        </a:p>
      </dsp:txBody>
      <dsp:txXfrm>
        <a:off x="0" y="4619856"/>
        <a:ext cx="6367912" cy="1732500"/>
      </dsp:txXfrm>
    </dsp:sp>
    <dsp:sp modelId="{F9D8E82B-4100-4969-B2A3-F655F2CF3B2C}">
      <dsp:nvSpPr>
        <dsp:cNvPr id="0" name=""/>
        <dsp:cNvSpPr/>
      </dsp:nvSpPr>
      <dsp:spPr>
        <a:xfrm>
          <a:off x="318395" y="4324656"/>
          <a:ext cx="4457539" cy="5904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484" tIns="0" rIns="168484" bIns="0" numCol="1" spcCol="1270" anchor="ctr" anchorCtr="0">
          <a:noAutofit/>
        </a:bodyPr>
        <a:lstStyle/>
        <a:p>
          <a:pPr lvl="0" algn="l" defTabSz="889000">
            <a:lnSpc>
              <a:spcPct val="90000"/>
            </a:lnSpc>
            <a:spcBef>
              <a:spcPct val="0"/>
            </a:spcBef>
            <a:spcAft>
              <a:spcPct val="35000"/>
            </a:spcAft>
          </a:pPr>
          <a:r>
            <a:rPr lang="cs-CZ" sz="2000" kern="1200" dirty="0" err="1"/>
            <a:t>Monopolistic</a:t>
          </a:r>
          <a:r>
            <a:rPr lang="cs-CZ" sz="2000" kern="1200" dirty="0"/>
            <a:t> </a:t>
          </a:r>
          <a:r>
            <a:rPr lang="cs-CZ" sz="2000" kern="1200" dirty="0" err="1"/>
            <a:t>Competition</a:t>
          </a:r>
          <a:endParaRPr lang="cs-CZ" sz="2000" kern="1200" dirty="0"/>
        </a:p>
      </dsp:txBody>
      <dsp:txXfrm>
        <a:off x="347216" y="4353477"/>
        <a:ext cx="4399897"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27.11.2023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27.11.2023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27.11.2023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27.11.2023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27.11.2023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27.11.2023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27.11.2023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27.11.2023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27.11.2023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27.11.2023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27.11.2023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27.11.2023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F5A5072-7B47-4D32-B52A-4EBBF590B8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15DAF0-AE1B-46C9-8A6B-DB2AA05AB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16219D-510E-4184-9090-6D5578A87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FF4A713-7B75-4B21-90D7-5AB19547C7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C631C0B-6DA6-4E57-8231-CE32B3434A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29501E6-A978-4A61-9689-9085AF97A5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Nadpis 5">
            <a:extLst>
              <a:ext uri="{FF2B5EF4-FFF2-40B4-BE49-F238E27FC236}">
                <a16:creationId xmlns:a16="http://schemas.microsoft.com/office/drawing/2014/main" id="{8BC4C4F8-4063-EFCB-92CD-A9A40F3C156E}"/>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cs-CZ" sz="4800" kern="1200" dirty="0">
                <a:solidFill>
                  <a:srgbClr val="FFFFFF"/>
                </a:solidFill>
                <a:latin typeface="+mj-lt"/>
                <a:ea typeface="+mj-ea"/>
                <a:cs typeface="+mj-cs"/>
              </a:rPr>
              <a:t>Market </a:t>
            </a:r>
            <a:r>
              <a:rPr lang="cs-CZ" sz="4800" kern="1200" dirty="0" err="1">
                <a:solidFill>
                  <a:srgbClr val="FFFFFF"/>
                </a:solidFill>
                <a:latin typeface="+mj-lt"/>
                <a:ea typeface="+mj-ea"/>
                <a:cs typeface="+mj-cs"/>
              </a:rPr>
              <a:t>Structures</a:t>
            </a:r>
            <a:r>
              <a:rPr lang="cs-CZ" sz="4800" kern="1200" dirty="0">
                <a:solidFill>
                  <a:srgbClr val="FFFFFF"/>
                </a:solidFill>
                <a:latin typeface="+mj-lt"/>
                <a:ea typeface="+mj-ea"/>
                <a:cs typeface="+mj-cs"/>
              </a:rPr>
              <a:t>:</a:t>
            </a:r>
            <a:br>
              <a:rPr lang="cs-CZ" sz="4800" kern="1200" dirty="0">
                <a:solidFill>
                  <a:srgbClr val="FFFFFF"/>
                </a:solidFill>
                <a:latin typeface="+mj-lt"/>
                <a:ea typeface="+mj-ea"/>
                <a:cs typeface="+mj-cs"/>
              </a:rPr>
            </a:br>
            <a:r>
              <a:rPr lang="cs-CZ" sz="4800" kern="1200" dirty="0" err="1">
                <a:solidFill>
                  <a:srgbClr val="FFFFFF"/>
                </a:solidFill>
                <a:latin typeface="+mj-lt"/>
                <a:ea typeface="+mj-ea"/>
                <a:cs typeface="+mj-cs"/>
              </a:rPr>
              <a:t>Imperfect</a:t>
            </a:r>
            <a:r>
              <a:rPr lang="cs-CZ" sz="4800" kern="1200" dirty="0">
                <a:solidFill>
                  <a:srgbClr val="FFFFFF"/>
                </a:solidFill>
                <a:latin typeface="+mj-lt"/>
                <a:ea typeface="+mj-ea"/>
                <a:cs typeface="+mj-cs"/>
              </a:rPr>
              <a:t> </a:t>
            </a:r>
            <a:r>
              <a:rPr lang="cs-CZ" sz="4800" kern="1200" dirty="0" err="1">
                <a:solidFill>
                  <a:srgbClr val="FFFFFF"/>
                </a:solidFill>
                <a:latin typeface="+mj-lt"/>
                <a:ea typeface="+mj-ea"/>
                <a:cs typeface="+mj-cs"/>
              </a:rPr>
              <a:t>Competition</a:t>
            </a:r>
            <a:endParaRPr lang="en-US" sz="4800" kern="1200" dirty="0">
              <a:solidFill>
                <a:srgbClr val="FFFFFF"/>
              </a:solidFill>
              <a:latin typeface="+mj-lt"/>
              <a:ea typeface="+mj-ea"/>
              <a:cs typeface="+mj-cs"/>
            </a:endParaRPr>
          </a:p>
        </p:txBody>
      </p:sp>
      <p:sp>
        <p:nvSpPr>
          <p:cNvPr id="8" name="TextovéPole 7">
            <a:extLst>
              <a:ext uri="{FF2B5EF4-FFF2-40B4-BE49-F238E27FC236}">
                <a16:creationId xmlns:a16="http://schemas.microsoft.com/office/drawing/2014/main" id="{EC1E405E-F2B3-E07E-941E-EB164BE1F195}"/>
              </a:ext>
            </a:extLst>
          </p:cNvPr>
          <p:cNvSpPr txBox="1"/>
          <p:nvPr/>
        </p:nvSpPr>
        <p:spPr>
          <a:xfrm>
            <a:off x="9897473" y="5547360"/>
            <a:ext cx="2038443" cy="923330"/>
          </a:xfrm>
          <a:prstGeom prst="rect">
            <a:avLst/>
          </a:prstGeom>
          <a:noFill/>
        </p:spPr>
        <p:txBody>
          <a:bodyPr wrap="none" rtlCol="0">
            <a:spAutoFit/>
          </a:bodyPr>
          <a:lstStyle/>
          <a:p>
            <a:pPr algn="r"/>
            <a:r>
              <a:rPr lang="cs-CZ" b="1" dirty="0"/>
              <a:t>LESSON 7</a:t>
            </a:r>
          </a:p>
          <a:p>
            <a:pPr algn="r"/>
            <a:r>
              <a:rPr lang="cs-CZ" b="1" dirty="0"/>
              <a:t>MICROECONOMICS</a:t>
            </a:r>
          </a:p>
          <a:p>
            <a:pPr algn="r"/>
            <a:r>
              <a:rPr lang="cs-CZ" b="1" dirty="0"/>
              <a:t>2023/2024</a:t>
            </a:r>
          </a:p>
        </p:txBody>
      </p:sp>
    </p:spTree>
    <p:extLst>
      <p:ext uri="{BB962C8B-B14F-4D97-AF65-F5344CB8AC3E}">
        <p14:creationId xmlns:p14="http://schemas.microsoft.com/office/powerpoint/2010/main" val="169409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9">
            <a:extLst>
              <a:ext uri="{FF2B5EF4-FFF2-40B4-BE49-F238E27FC236}">
                <a16:creationId xmlns:a16="http://schemas.microsoft.com/office/drawing/2014/main" id="{7024687B-3153-123C-0A8C-D7D007FAF1B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11" name="Rectangle 10">
              <a:extLst>
                <a:ext uri="{FF2B5EF4-FFF2-40B4-BE49-F238E27FC236}">
                  <a16:creationId xmlns:a16="http://schemas.microsoft.com/office/drawing/2014/main" id="{8D6305F5-7509-0BF5-12D3-30451FCD73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71C5C7A-6D55-5B27-646E-39C962693C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B3B1F4-948C-963C-E6EA-60CF7FBFA2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a:extLst>
              <a:ext uri="{FF2B5EF4-FFF2-40B4-BE49-F238E27FC236}">
                <a16:creationId xmlns:a16="http://schemas.microsoft.com/office/drawing/2014/main" id="{08BBDAD0-AE85-0199-283E-30BA622CEFD7}"/>
              </a:ext>
            </a:extLst>
          </p:cNvPr>
          <p:cNvSpPr>
            <a:spLocks noGrp="1"/>
          </p:cNvSpPr>
          <p:nvPr>
            <p:ph type="title"/>
          </p:nvPr>
        </p:nvSpPr>
        <p:spPr>
          <a:xfrm>
            <a:off x="876691" y="301843"/>
            <a:ext cx="10477109" cy="1003532"/>
          </a:xfrm>
        </p:spPr>
        <p:txBody>
          <a:bodyPr vert="horz" lIns="91440" tIns="45720" rIns="91440" bIns="45720" rtlCol="0" anchor="ctr">
            <a:normAutofit/>
          </a:bodyPr>
          <a:lstStyle/>
          <a:p>
            <a:r>
              <a:rPr lang="en-US" sz="3200" kern="1200">
                <a:solidFill>
                  <a:srgbClr val="FFFFFF"/>
                </a:solidFill>
                <a:latin typeface="+mj-lt"/>
                <a:ea typeface="+mj-ea"/>
                <a:cs typeface="+mj-cs"/>
              </a:rPr>
              <a:t>Monopoly</a:t>
            </a:r>
          </a:p>
        </p:txBody>
      </p:sp>
      <p:sp>
        <p:nvSpPr>
          <p:cNvPr id="5" name="TextovéPole 4">
            <a:extLst>
              <a:ext uri="{FF2B5EF4-FFF2-40B4-BE49-F238E27FC236}">
                <a16:creationId xmlns:a16="http://schemas.microsoft.com/office/drawing/2014/main" id="{28D08491-BD3A-705B-34FE-F52FA9BBB3A5}"/>
              </a:ext>
            </a:extLst>
          </p:cNvPr>
          <p:cNvSpPr txBox="1"/>
          <p:nvPr/>
        </p:nvSpPr>
        <p:spPr>
          <a:xfrm>
            <a:off x="876296" y="1683284"/>
            <a:ext cx="10888984" cy="174571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A) You have information about the price and total costs of the performances based on how many you h</a:t>
            </a:r>
            <a:r>
              <a:rPr lang="cs-CZ" sz="2000" dirty="0"/>
              <a:t>o</a:t>
            </a:r>
            <a:r>
              <a:rPr lang="en-US" sz="2000" dirty="0" err="1"/>
              <a:t>ld</a:t>
            </a:r>
            <a:r>
              <a:rPr lang="en-US" sz="2000" dirty="0"/>
              <a:t> per year. Determine how many performances you will hold per year to maximize </a:t>
            </a:r>
            <a:r>
              <a:rPr lang="cs-CZ" sz="2000" dirty="0" err="1"/>
              <a:t>your</a:t>
            </a:r>
            <a:r>
              <a:rPr lang="en-US" sz="2000" dirty="0"/>
              <a:t> profit.</a:t>
            </a:r>
          </a:p>
        </p:txBody>
      </p:sp>
      <p:graphicFrame>
        <p:nvGraphicFramePr>
          <p:cNvPr id="4" name="Zástupný obsah 3">
            <a:extLst>
              <a:ext uri="{FF2B5EF4-FFF2-40B4-BE49-F238E27FC236}">
                <a16:creationId xmlns:a16="http://schemas.microsoft.com/office/drawing/2014/main" id="{2BFE42A3-5FF2-4BF6-44E7-A6BF97AF0BF2}"/>
              </a:ext>
            </a:extLst>
          </p:cNvPr>
          <p:cNvGraphicFramePr>
            <a:graphicFrameLocks noGrp="1"/>
          </p:cNvGraphicFramePr>
          <p:nvPr>
            <p:ph idx="1"/>
            <p:extLst>
              <p:ext uri="{D42A27DB-BD31-4B8C-83A1-F6EECF244321}">
                <p14:modId xmlns:p14="http://schemas.microsoft.com/office/powerpoint/2010/main" val="2051583240"/>
              </p:ext>
            </p:extLst>
          </p:nvPr>
        </p:nvGraphicFramePr>
        <p:xfrm>
          <a:off x="955038" y="2556142"/>
          <a:ext cx="10708642" cy="4098456"/>
        </p:xfrm>
        <a:graphic>
          <a:graphicData uri="http://schemas.openxmlformats.org/drawingml/2006/table">
            <a:tbl>
              <a:tblPr firstRow="1" bandRow="1">
                <a:tableStyleId>{5C22544A-7EE6-4342-B048-85BDC9FD1C3A}</a:tableStyleId>
              </a:tblPr>
              <a:tblGrid>
                <a:gridCol w="1731243">
                  <a:extLst>
                    <a:ext uri="{9D8B030D-6E8A-4147-A177-3AD203B41FA5}">
                      <a16:colId xmlns:a16="http://schemas.microsoft.com/office/drawing/2014/main" val="3205894424"/>
                    </a:ext>
                  </a:extLst>
                </a:gridCol>
                <a:gridCol w="1676911">
                  <a:extLst>
                    <a:ext uri="{9D8B030D-6E8A-4147-A177-3AD203B41FA5}">
                      <a16:colId xmlns:a16="http://schemas.microsoft.com/office/drawing/2014/main" val="657098385"/>
                    </a:ext>
                  </a:extLst>
                </a:gridCol>
                <a:gridCol w="1285768">
                  <a:extLst>
                    <a:ext uri="{9D8B030D-6E8A-4147-A177-3AD203B41FA5}">
                      <a16:colId xmlns:a16="http://schemas.microsoft.com/office/drawing/2014/main" val="175494450"/>
                    </a:ext>
                  </a:extLst>
                </a:gridCol>
                <a:gridCol w="1391920">
                  <a:extLst>
                    <a:ext uri="{9D8B030D-6E8A-4147-A177-3AD203B41FA5}">
                      <a16:colId xmlns:a16="http://schemas.microsoft.com/office/drawing/2014/main" val="1567921445"/>
                    </a:ext>
                  </a:extLst>
                </a:gridCol>
                <a:gridCol w="1188720">
                  <a:extLst>
                    <a:ext uri="{9D8B030D-6E8A-4147-A177-3AD203B41FA5}">
                      <a16:colId xmlns:a16="http://schemas.microsoft.com/office/drawing/2014/main" val="2820271798"/>
                    </a:ext>
                  </a:extLst>
                </a:gridCol>
                <a:gridCol w="1229360">
                  <a:extLst>
                    <a:ext uri="{9D8B030D-6E8A-4147-A177-3AD203B41FA5}">
                      <a16:colId xmlns:a16="http://schemas.microsoft.com/office/drawing/2014/main" val="847901610"/>
                    </a:ext>
                  </a:extLst>
                </a:gridCol>
                <a:gridCol w="1127760">
                  <a:extLst>
                    <a:ext uri="{9D8B030D-6E8A-4147-A177-3AD203B41FA5}">
                      <a16:colId xmlns:a16="http://schemas.microsoft.com/office/drawing/2014/main" val="1137146749"/>
                    </a:ext>
                  </a:extLst>
                </a:gridCol>
                <a:gridCol w="1076960">
                  <a:extLst>
                    <a:ext uri="{9D8B030D-6E8A-4147-A177-3AD203B41FA5}">
                      <a16:colId xmlns:a16="http://schemas.microsoft.com/office/drawing/2014/main" val="2208973370"/>
                    </a:ext>
                  </a:extLst>
                </a:gridCol>
              </a:tblGrid>
              <a:tr h="702587">
                <a:tc>
                  <a:txBody>
                    <a:bodyPr/>
                    <a:lstStyle/>
                    <a:p>
                      <a:r>
                        <a:rPr lang="cs-CZ" sz="1800" b="0" cap="none" spc="0" err="1">
                          <a:solidFill>
                            <a:schemeClr val="bg1"/>
                          </a:solidFill>
                        </a:rPr>
                        <a:t>Price</a:t>
                      </a:r>
                      <a:endParaRPr lang="cs-CZ" sz="1800" b="0" cap="none" spc="0">
                        <a:solidFill>
                          <a:schemeClr val="bg1"/>
                        </a:solidFill>
                      </a:endParaRPr>
                    </a:p>
                  </a:txBody>
                  <a:tcPr marL="78067" marR="60052" marT="60052" marB="60052" anchor="ctr"/>
                </a:tc>
                <a:tc>
                  <a:txBody>
                    <a:bodyPr/>
                    <a:lstStyle/>
                    <a:p>
                      <a:r>
                        <a:rPr lang="cs-CZ" sz="1800" b="0" cap="none" spc="0">
                          <a:solidFill>
                            <a:schemeClr val="bg1"/>
                          </a:solidFill>
                        </a:rPr>
                        <a:t>Output (</a:t>
                      </a:r>
                      <a:r>
                        <a:rPr lang="cs-CZ" sz="1800" b="0" cap="none" spc="0" err="1">
                          <a:solidFill>
                            <a:schemeClr val="bg1"/>
                          </a:solidFill>
                        </a:rPr>
                        <a:t>performances</a:t>
                      </a:r>
                      <a:r>
                        <a:rPr lang="cs-CZ" sz="1800" b="0" cap="none" spc="0">
                          <a:solidFill>
                            <a:schemeClr val="bg1"/>
                          </a:solidFill>
                        </a:rPr>
                        <a:t> per </a:t>
                      </a:r>
                      <a:r>
                        <a:rPr lang="cs-CZ" sz="1800" b="0" cap="none" spc="0" err="1">
                          <a:solidFill>
                            <a:schemeClr val="bg1"/>
                          </a:solidFill>
                        </a:rPr>
                        <a:t>year</a:t>
                      </a:r>
                      <a:r>
                        <a:rPr lang="cs-CZ" sz="1800" b="0" cap="none" spc="0">
                          <a:solidFill>
                            <a:schemeClr val="bg1"/>
                          </a:solidFill>
                        </a:rPr>
                        <a:t>)</a:t>
                      </a:r>
                    </a:p>
                  </a:txBody>
                  <a:tcPr marL="78067" marR="60052" marT="60052" marB="60052" anchor="ctr"/>
                </a:tc>
                <a:tc>
                  <a:txBody>
                    <a:bodyPr/>
                    <a:lstStyle/>
                    <a:p>
                      <a:r>
                        <a:rPr lang="cs-CZ" sz="1800" b="0" cap="none" spc="0" err="1">
                          <a:solidFill>
                            <a:schemeClr val="bg1"/>
                          </a:solidFill>
                        </a:rPr>
                        <a:t>Total</a:t>
                      </a:r>
                      <a:r>
                        <a:rPr lang="cs-CZ" sz="1800" b="0" cap="none" spc="0">
                          <a:solidFill>
                            <a:schemeClr val="bg1"/>
                          </a:solidFill>
                        </a:rPr>
                        <a:t> </a:t>
                      </a:r>
                      <a:r>
                        <a:rPr lang="cs-CZ" sz="1800" b="0" cap="none" spc="0" err="1">
                          <a:solidFill>
                            <a:schemeClr val="bg1"/>
                          </a:solidFill>
                        </a:rPr>
                        <a:t>Cost</a:t>
                      </a:r>
                      <a:endParaRPr lang="cs-CZ" sz="1800" b="0" cap="none" spc="0">
                        <a:solidFill>
                          <a:schemeClr val="bg1"/>
                        </a:solidFill>
                      </a:endParaRPr>
                    </a:p>
                  </a:txBody>
                  <a:tcPr marL="78067" marR="60052" marT="60052" marB="60052" anchor="ctr"/>
                </a:tc>
                <a:tc>
                  <a:txBody>
                    <a:bodyPr/>
                    <a:lstStyle/>
                    <a:p>
                      <a:r>
                        <a:rPr lang="cs-CZ" sz="1800" b="0" cap="none" spc="0" dirty="0">
                          <a:solidFill>
                            <a:schemeClr val="bg1"/>
                          </a:solidFill>
                        </a:rPr>
                        <a:t>ATC</a:t>
                      </a:r>
                    </a:p>
                  </a:txBody>
                  <a:tcPr marL="78067" marR="60052" marT="60052" marB="60052" anchor="ctr"/>
                </a:tc>
                <a:tc>
                  <a:txBody>
                    <a:bodyPr/>
                    <a:lstStyle/>
                    <a:p>
                      <a:r>
                        <a:rPr lang="cs-CZ" sz="1800" b="0" cap="none" spc="0">
                          <a:solidFill>
                            <a:schemeClr val="bg1"/>
                          </a:solidFill>
                        </a:rPr>
                        <a:t>MC</a:t>
                      </a:r>
                    </a:p>
                  </a:txBody>
                  <a:tcPr marL="78067" marR="60052" marT="60052" marB="60052" anchor="ctr"/>
                </a:tc>
                <a:tc>
                  <a:txBody>
                    <a:bodyPr/>
                    <a:lstStyle/>
                    <a:p>
                      <a:r>
                        <a:rPr lang="cs-CZ" sz="1800" b="0" cap="none" spc="0">
                          <a:solidFill>
                            <a:schemeClr val="bg1"/>
                          </a:solidFill>
                        </a:rPr>
                        <a:t>TR</a:t>
                      </a:r>
                    </a:p>
                  </a:txBody>
                  <a:tcPr marL="78067" marR="60052" marT="60052" marB="60052" anchor="ctr"/>
                </a:tc>
                <a:tc>
                  <a:txBody>
                    <a:bodyPr/>
                    <a:lstStyle/>
                    <a:p>
                      <a:r>
                        <a:rPr lang="cs-CZ" sz="1800" b="0" cap="none" spc="0">
                          <a:solidFill>
                            <a:schemeClr val="bg1"/>
                          </a:solidFill>
                        </a:rPr>
                        <a:t>MR</a:t>
                      </a:r>
                    </a:p>
                  </a:txBody>
                  <a:tcPr marL="78067" marR="60052" marT="60052" marB="60052" anchor="ctr"/>
                </a:tc>
                <a:tc>
                  <a:txBody>
                    <a:bodyPr/>
                    <a:lstStyle/>
                    <a:p>
                      <a:r>
                        <a:rPr lang="cs-CZ" sz="1800" b="0" cap="none" spc="0">
                          <a:solidFill>
                            <a:schemeClr val="bg1"/>
                          </a:solidFill>
                        </a:rPr>
                        <a:t>Profit</a:t>
                      </a:r>
                    </a:p>
                  </a:txBody>
                  <a:tcPr marL="78067" marR="60052" marT="60052" marB="60052" anchor="ctr"/>
                </a:tc>
                <a:extLst>
                  <a:ext uri="{0D108BD9-81ED-4DB2-BD59-A6C34878D82A}">
                    <a16:rowId xmlns:a16="http://schemas.microsoft.com/office/drawing/2014/main" val="2920387130"/>
                  </a:ext>
                </a:extLst>
              </a:tr>
              <a:tr h="353785">
                <a:tc>
                  <a:txBody>
                    <a:bodyPr/>
                    <a:lstStyle/>
                    <a:p>
                      <a:r>
                        <a:rPr lang="cs-CZ" sz="1800" cap="none" spc="0">
                          <a:solidFill>
                            <a:schemeClr val="tx1"/>
                          </a:solidFill>
                        </a:rPr>
                        <a:t>1 000 000</a:t>
                      </a:r>
                    </a:p>
                  </a:txBody>
                  <a:tcPr marL="78067" marR="60052" marT="60052" marB="60052"/>
                </a:tc>
                <a:tc>
                  <a:txBody>
                    <a:bodyPr/>
                    <a:lstStyle/>
                    <a:p>
                      <a:r>
                        <a:rPr lang="cs-CZ" sz="1800" cap="none" spc="0">
                          <a:solidFill>
                            <a:schemeClr val="tx1"/>
                          </a:solidFill>
                        </a:rPr>
                        <a:t>1</a:t>
                      </a:r>
                    </a:p>
                  </a:txBody>
                  <a:tcPr marL="78067" marR="60052" marT="60052" marB="60052"/>
                </a:tc>
                <a:tc>
                  <a:txBody>
                    <a:bodyPr/>
                    <a:lstStyle/>
                    <a:p>
                      <a:r>
                        <a:rPr lang="cs-CZ" sz="1800" cap="none" spc="0">
                          <a:solidFill>
                            <a:schemeClr val="tx1"/>
                          </a:solidFill>
                        </a:rPr>
                        <a:t>500 000</a:t>
                      </a: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extLst>
                  <a:ext uri="{0D108BD9-81ED-4DB2-BD59-A6C34878D82A}">
                    <a16:rowId xmlns:a16="http://schemas.microsoft.com/office/drawing/2014/main" val="134537776"/>
                  </a:ext>
                </a:extLst>
              </a:tr>
              <a:tr h="353785">
                <a:tc>
                  <a:txBody>
                    <a:bodyPr/>
                    <a:lstStyle/>
                    <a:p>
                      <a:r>
                        <a:rPr lang="cs-CZ" sz="1800" cap="none" spc="0">
                          <a:solidFill>
                            <a:schemeClr val="tx1"/>
                          </a:solidFill>
                        </a:rPr>
                        <a:t>900 000</a:t>
                      </a:r>
                    </a:p>
                  </a:txBody>
                  <a:tcPr marL="78067" marR="60052" marT="60052" marB="60052"/>
                </a:tc>
                <a:tc>
                  <a:txBody>
                    <a:bodyPr/>
                    <a:lstStyle/>
                    <a:p>
                      <a:r>
                        <a:rPr lang="cs-CZ" sz="1800" cap="none" spc="0">
                          <a:solidFill>
                            <a:schemeClr val="tx1"/>
                          </a:solidFill>
                        </a:rPr>
                        <a:t>2</a:t>
                      </a:r>
                    </a:p>
                  </a:txBody>
                  <a:tcPr marL="78067" marR="60052" marT="60052" marB="60052"/>
                </a:tc>
                <a:tc>
                  <a:txBody>
                    <a:bodyPr/>
                    <a:lstStyle/>
                    <a:p>
                      <a:r>
                        <a:rPr lang="cs-CZ" sz="1800" cap="none" spc="0">
                          <a:solidFill>
                            <a:schemeClr val="tx1"/>
                          </a:solidFill>
                        </a:rPr>
                        <a:t>1 000 000</a:t>
                      </a: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extLst>
                  <a:ext uri="{0D108BD9-81ED-4DB2-BD59-A6C34878D82A}">
                    <a16:rowId xmlns:a16="http://schemas.microsoft.com/office/drawing/2014/main" val="2184359295"/>
                  </a:ext>
                </a:extLst>
              </a:tr>
              <a:tr h="353785">
                <a:tc>
                  <a:txBody>
                    <a:bodyPr/>
                    <a:lstStyle/>
                    <a:p>
                      <a:r>
                        <a:rPr lang="cs-CZ" sz="1800" cap="none" spc="0">
                          <a:solidFill>
                            <a:schemeClr val="tx1"/>
                          </a:solidFill>
                        </a:rPr>
                        <a:t>800 000</a:t>
                      </a:r>
                    </a:p>
                  </a:txBody>
                  <a:tcPr marL="78067" marR="60052" marT="60052" marB="60052"/>
                </a:tc>
                <a:tc>
                  <a:txBody>
                    <a:bodyPr/>
                    <a:lstStyle/>
                    <a:p>
                      <a:r>
                        <a:rPr lang="cs-CZ" sz="1800" cap="none" spc="0">
                          <a:solidFill>
                            <a:schemeClr val="tx1"/>
                          </a:solidFill>
                        </a:rPr>
                        <a:t>3</a:t>
                      </a:r>
                    </a:p>
                  </a:txBody>
                  <a:tcPr marL="78067" marR="60052" marT="60052" marB="60052"/>
                </a:tc>
                <a:tc>
                  <a:txBody>
                    <a:bodyPr/>
                    <a:lstStyle/>
                    <a:p>
                      <a:r>
                        <a:rPr lang="cs-CZ" sz="1800" cap="none" spc="0">
                          <a:solidFill>
                            <a:schemeClr val="tx1"/>
                          </a:solidFill>
                        </a:rPr>
                        <a:t>1 600 000</a:t>
                      </a: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extLst>
                  <a:ext uri="{0D108BD9-81ED-4DB2-BD59-A6C34878D82A}">
                    <a16:rowId xmlns:a16="http://schemas.microsoft.com/office/drawing/2014/main" val="3272764771"/>
                  </a:ext>
                </a:extLst>
              </a:tr>
              <a:tr h="353785">
                <a:tc>
                  <a:txBody>
                    <a:bodyPr/>
                    <a:lstStyle/>
                    <a:p>
                      <a:r>
                        <a:rPr lang="cs-CZ" sz="1800" cap="none" spc="0">
                          <a:solidFill>
                            <a:schemeClr val="tx1"/>
                          </a:solidFill>
                        </a:rPr>
                        <a:t>700 000</a:t>
                      </a:r>
                    </a:p>
                  </a:txBody>
                  <a:tcPr marL="78067" marR="60052" marT="60052" marB="60052"/>
                </a:tc>
                <a:tc>
                  <a:txBody>
                    <a:bodyPr/>
                    <a:lstStyle/>
                    <a:p>
                      <a:r>
                        <a:rPr lang="cs-CZ" sz="1800" cap="none" spc="0">
                          <a:solidFill>
                            <a:schemeClr val="tx1"/>
                          </a:solidFill>
                        </a:rPr>
                        <a:t>4</a:t>
                      </a:r>
                    </a:p>
                  </a:txBody>
                  <a:tcPr marL="78067" marR="60052" marT="60052" marB="60052"/>
                </a:tc>
                <a:tc>
                  <a:txBody>
                    <a:bodyPr/>
                    <a:lstStyle/>
                    <a:p>
                      <a:r>
                        <a:rPr lang="cs-CZ" sz="1800" cap="none" spc="0">
                          <a:solidFill>
                            <a:schemeClr val="tx1"/>
                          </a:solidFill>
                        </a:rPr>
                        <a:t>2 250 000</a:t>
                      </a: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extLst>
                  <a:ext uri="{0D108BD9-81ED-4DB2-BD59-A6C34878D82A}">
                    <a16:rowId xmlns:a16="http://schemas.microsoft.com/office/drawing/2014/main" val="3447126797"/>
                  </a:ext>
                </a:extLst>
              </a:tr>
              <a:tr h="353785">
                <a:tc>
                  <a:txBody>
                    <a:bodyPr/>
                    <a:lstStyle/>
                    <a:p>
                      <a:r>
                        <a:rPr lang="cs-CZ" sz="1800" cap="none" spc="0">
                          <a:solidFill>
                            <a:schemeClr val="tx1"/>
                          </a:solidFill>
                        </a:rPr>
                        <a:t>600 000</a:t>
                      </a:r>
                    </a:p>
                  </a:txBody>
                  <a:tcPr marL="78067" marR="60052" marT="60052" marB="60052"/>
                </a:tc>
                <a:tc>
                  <a:txBody>
                    <a:bodyPr/>
                    <a:lstStyle/>
                    <a:p>
                      <a:r>
                        <a:rPr lang="cs-CZ" sz="1800" cap="none" spc="0">
                          <a:solidFill>
                            <a:schemeClr val="tx1"/>
                          </a:solidFill>
                        </a:rPr>
                        <a:t>5</a:t>
                      </a:r>
                    </a:p>
                  </a:txBody>
                  <a:tcPr marL="78067" marR="60052" marT="60052" marB="60052"/>
                </a:tc>
                <a:tc>
                  <a:txBody>
                    <a:bodyPr/>
                    <a:lstStyle/>
                    <a:p>
                      <a:r>
                        <a:rPr lang="cs-CZ" sz="1800" cap="none" spc="0">
                          <a:solidFill>
                            <a:schemeClr val="tx1"/>
                          </a:solidFill>
                        </a:rPr>
                        <a:t>3 150 000</a:t>
                      </a: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extLst>
                  <a:ext uri="{0D108BD9-81ED-4DB2-BD59-A6C34878D82A}">
                    <a16:rowId xmlns:a16="http://schemas.microsoft.com/office/drawing/2014/main" val="3232216919"/>
                  </a:ext>
                </a:extLst>
              </a:tr>
              <a:tr h="353785">
                <a:tc>
                  <a:txBody>
                    <a:bodyPr/>
                    <a:lstStyle/>
                    <a:p>
                      <a:r>
                        <a:rPr lang="cs-CZ" sz="1800" cap="none" spc="0">
                          <a:solidFill>
                            <a:schemeClr val="tx1"/>
                          </a:solidFill>
                        </a:rPr>
                        <a:t>500 000</a:t>
                      </a:r>
                    </a:p>
                  </a:txBody>
                  <a:tcPr marL="78067" marR="60052" marT="60052" marB="60052"/>
                </a:tc>
                <a:tc>
                  <a:txBody>
                    <a:bodyPr/>
                    <a:lstStyle/>
                    <a:p>
                      <a:r>
                        <a:rPr lang="cs-CZ" sz="1800" cap="none" spc="0">
                          <a:solidFill>
                            <a:schemeClr val="tx1"/>
                          </a:solidFill>
                        </a:rPr>
                        <a:t>6</a:t>
                      </a:r>
                    </a:p>
                  </a:txBody>
                  <a:tcPr marL="78067" marR="60052" marT="60052" marB="60052"/>
                </a:tc>
                <a:tc>
                  <a:txBody>
                    <a:bodyPr/>
                    <a:lstStyle/>
                    <a:p>
                      <a:r>
                        <a:rPr lang="cs-CZ" sz="1800" cap="none" spc="0">
                          <a:solidFill>
                            <a:schemeClr val="tx1"/>
                          </a:solidFill>
                        </a:rPr>
                        <a:t>4 150 000</a:t>
                      </a: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dirty="0">
                        <a:solidFill>
                          <a:schemeClr val="tx1"/>
                        </a:solidFill>
                      </a:endParaRPr>
                    </a:p>
                  </a:txBody>
                  <a:tcPr marL="78067" marR="60052" marT="60052" marB="60052"/>
                </a:tc>
                <a:extLst>
                  <a:ext uri="{0D108BD9-81ED-4DB2-BD59-A6C34878D82A}">
                    <a16:rowId xmlns:a16="http://schemas.microsoft.com/office/drawing/2014/main" val="449150591"/>
                  </a:ext>
                </a:extLst>
              </a:tr>
              <a:tr h="353785">
                <a:tc>
                  <a:txBody>
                    <a:bodyPr/>
                    <a:lstStyle/>
                    <a:p>
                      <a:r>
                        <a:rPr lang="cs-CZ" sz="1800" cap="none" spc="0">
                          <a:solidFill>
                            <a:schemeClr val="tx1"/>
                          </a:solidFill>
                        </a:rPr>
                        <a:t>400 000</a:t>
                      </a:r>
                    </a:p>
                  </a:txBody>
                  <a:tcPr marL="78067" marR="60052" marT="60052" marB="60052"/>
                </a:tc>
                <a:tc>
                  <a:txBody>
                    <a:bodyPr/>
                    <a:lstStyle/>
                    <a:p>
                      <a:r>
                        <a:rPr lang="cs-CZ" sz="1800" cap="none" spc="0">
                          <a:solidFill>
                            <a:schemeClr val="tx1"/>
                          </a:solidFill>
                        </a:rPr>
                        <a:t>7</a:t>
                      </a:r>
                    </a:p>
                  </a:txBody>
                  <a:tcPr marL="78067" marR="60052" marT="60052" marB="60052"/>
                </a:tc>
                <a:tc>
                  <a:txBody>
                    <a:bodyPr/>
                    <a:lstStyle/>
                    <a:p>
                      <a:r>
                        <a:rPr lang="cs-CZ" sz="1800" cap="none" spc="0">
                          <a:solidFill>
                            <a:schemeClr val="tx1"/>
                          </a:solidFill>
                        </a:rPr>
                        <a:t>5 550 000</a:t>
                      </a: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extLst>
                  <a:ext uri="{0D108BD9-81ED-4DB2-BD59-A6C34878D82A}">
                    <a16:rowId xmlns:a16="http://schemas.microsoft.com/office/drawing/2014/main" val="2987920355"/>
                  </a:ext>
                </a:extLst>
              </a:tr>
              <a:tr h="353785">
                <a:tc>
                  <a:txBody>
                    <a:bodyPr/>
                    <a:lstStyle/>
                    <a:p>
                      <a:r>
                        <a:rPr lang="cs-CZ" sz="1800" cap="none" spc="0">
                          <a:solidFill>
                            <a:schemeClr val="tx1"/>
                          </a:solidFill>
                        </a:rPr>
                        <a:t>300 000</a:t>
                      </a:r>
                    </a:p>
                  </a:txBody>
                  <a:tcPr marL="78067" marR="60052" marT="60052" marB="60052"/>
                </a:tc>
                <a:tc>
                  <a:txBody>
                    <a:bodyPr/>
                    <a:lstStyle/>
                    <a:p>
                      <a:r>
                        <a:rPr lang="cs-CZ" sz="1800" cap="none" spc="0">
                          <a:solidFill>
                            <a:schemeClr val="tx1"/>
                          </a:solidFill>
                        </a:rPr>
                        <a:t>8</a:t>
                      </a:r>
                    </a:p>
                  </a:txBody>
                  <a:tcPr marL="78067" marR="60052" marT="60052" marB="60052"/>
                </a:tc>
                <a:tc>
                  <a:txBody>
                    <a:bodyPr/>
                    <a:lstStyle/>
                    <a:p>
                      <a:r>
                        <a:rPr lang="cs-CZ" sz="1800" cap="none" spc="0">
                          <a:solidFill>
                            <a:schemeClr val="tx1"/>
                          </a:solidFill>
                        </a:rPr>
                        <a:t>7 550 000</a:t>
                      </a: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a:solidFill>
                          <a:schemeClr val="tx1"/>
                        </a:solidFill>
                      </a:endParaRPr>
                    </a:p>
                  </a:txBody>
                  <a:tcPr marL="78067" marR="60052" marT="60052" marB="60052"/>
                </a:tc>
                <a:tc>
                  <a:txBody>
                    <a:bodyPr/>
                    <a:lstStyle/>
                    <a:p>
                      <a:endParaRPr lang="cs-CZ" sz="1800" cap="none" spc="0" dirty="0">
                        <a:solidFill>
                          <a:schemeClr val="tx1"/>
                        </a:solidFill>
                      </a:endParaRPr>
                    </a:p>
                  </a:txBody>
                  <a:tcPr marL="78067" marR="60052" marT="60052" marB="60052"/>
                </a:tc>
                <a:extLst>
                  <a:ext uri="{0D108BD9-81ED-4DB2-BD59-A6C34878D82A}">
                    <a16:rowId xmlns:a16="http://schemas.microsoft.com/office/drawing/2014/main" val="3347764886"/>
                  </a:ext>
                </a:extLst>
              </a:tr>
            </a:tbl>
          </a:graphicData>
        </a:graphic>
      </p:graphicFrame>
    </p:spTree>
    <p:extLst>
      <p:ext uri="{BB962C8B-B14F-4D97-AF65-F5344CB8AC3E}">
        <p14:creationId xmlns:p14="http://schemas.microsoft.com/office/powerpoint/2010/main" val="1489756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56">
            <a:extLst>
              <a:ext uri="{FF2B5EF4-FFF2-40B4-BE49-F238E27FC236}">
                <a16:creationId xmlns:a16="http://schemas.microsoft.com/office/drawing/2014/main" id="{058A14AF-9FB5-4CC7-BA35-E8E85D3ED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553D4C9-20DD-09DF-A544-E83D4A44B5D6}"/>
              </a:ext>
            </a:extLst>
          </p:cNvPr>
          <p:cNvSpPr>
            <a:spLocks noGrp="1"/>
          </p:cNvSpPr>
          <p:nvPr>
            <p:ph type="title"/>
          </p:nvPr>
        </p:nvSpPr>
        <p:spPr>
          <a:xfrm>
            <a:off x="793662" y="386930"/>
            <a:ext cx="10066122" cy="1298448"/>
          </a:xfrm>
        </p:spPr>
        <p:txBody>
          <a:bodyPr anchor="b">
            <a:normAutofit/>
          </a:bodyPr>
          <a:lstStyle/>
          <a:p>
            <a:r>
              <a:rPr lang="cs-CZ" sz="4800"/>
              <a:t>Equilibrium - Monopoly</a:t>
            </a:r>
          </a:p>
        </p:txBody>
      </p:sp>
      <p:sp>
        <p:nvSpPr>
          <p:cNvPr id="2064" name="Rectangle 2058">
            <a:extLst>
              <a:ext uri="{FF2B5EF4-FFF2-40B4-BE49-F238E27FC236}">
                <a16:creationId xmlns:a16="http://schemas.microsoft.com/office/drawing/2014/main" id="{3A9A4357-BD1D-4622-A4FE-766E6AB8DE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041C5674-C2D9-B997-921C-8CA0DECB839E}"/>
              </a:ext>
            </a:extLst>
          </p:cNvPr>
          <p:cNvSpPr>
            <a:spLocks noGrp="1"/>
          </p:cNvSpPr>
          <p:nvPr>
            <p:ph idx="1"/>
          </p:nvPr>
        </p:nvSpPr>
        <p:spPr>
          <a:xfrm>
            <a:off x="793661" y="2599509"/>
            <a:ext cx="4530898" cy="3639450"/>
          </a:xfrm>
        </p:spPr>
        <p:txBody>
          <a:bodyPr anchor="ctr">
            <a:normAutofit/>
          </a:bodyPr>
          <a:lstStyle/>
          <a:p>
            <a:pPr marL="0" indent="0">
              <a:buNone/>
            </a:pPr>
            <a:r>
              <a:rPr lang="cs-CZ" sz="2000" dirty="0"/>
              <a:t>As monopoly </a:t>
            </a:r>
            <a:r>
              <a:rPr lang="cs-CZ" sz="2000" dirty="0" err="1"/>
              <a:t>is</a:t>
            </a:r>
            <a:r>
              <a:rPr lang="cs-CZ" sz="2000" dirty="0"/>
              <a:t> </a:t>
            </a:r>
            <a:r>
              <a:rPr lang="cs-CZ" sz="2000" dirty="0" err="1"/>
              <a:t>the</a:t>
            </a:r>
            <a:r>
              <a:rPr lang="cs-CZ" sz="2000" dirty="0"/>
              <a:t> </a:t>
            </a:r>
            <a:r>
              <a:rPr lang="cs-CZ" sz="2000" dirty="0" err="1"/>
              <a:t>only</a:t>
            </a:r>
            <a:r>
              <a:rPr lang="cs-CZ" sz="2000" dirty="0"/>
              <a:t> </a:t>
            </a:r>
            <a:r>
              <a:rPr lang="cs-CZ" sz="2000" dirty="0" err="1"/>
              <a:t>firm</a:t>
            </a:r>
            <a:r>
              <a:rPr lang="cs-CZ" sz="2000" dirty="0"/>
              <a:t> in </a:t>
            </a:r>
            <a:r>
              <a:rPr lang="cs-CZ" sz="2000" dirty="0" err="1"/>
              <a:t>the</a:t>
            </a:r>
            <a:r>
              <a:rPr lang="cs-CZ" sz="2000" dirty="0"/>
              <a:t> market </a:t>
            </a:r>
            <a:r>
              <a:rPr lang="cs-CZ" sz="2000" dirty="0" err="1"/>
              <a:t>this</a:t>
            </a:r>
            <a:r>
              <a:rPr lang="cs-CZ" sz="2000" dirty="0"/>
              <a:t> </a:t>
            </a:r>
            <a:r>
              <a:rPr lang="cs-CZ" sz="2000" dirty="0" err="1"/>
              <a:t>means</a:t>
            </a:r>
            <a:r>
              <a:rPr lang="cs-CZ" sz="2000" dirty="0"/>
              <a:t> </a:t>
            </a:r>
            <a:r>
              <a:rPr lang="cs-CZ" sz="2000" dirty="0" err="1"/>
              <a:t>individual</a:t>
            </a:r>
            <a:r>
              <a:rPr lang="cs-CZ" sz="2000" dirty="0"/>
              <a:t> </a:t>
            </a:r>
            <a:r>
              <a:rPr lang="cs-CZ" sz="2000" dirty="0" err="1"/>
              <a:t>demand</a:t>
            </a:r>
            <a:r>
              <a:rPr lang="cs-CZ" sz="2000" dirty="0"/>
              <a:t> </a:t>
            </a:r>
            <a:r>
              <a:rPr lang="cs-CZ" sz="2000" dirty="0" err="1"/>
              <a:t>equals</a:t>
            </a:r>
            <a:r>
              <a:rPr lang="cs-CZ" sz="2000" dirty="0"/>
              <a:t> to market </a:t>
            </a:r>
            <a:r>
              <a:rPr lang="cs-CZ" sz="2000" dirty="0" err="1"/>
              <a:t>demand</a:t>
            </a:r>
            <a:r>
              <a:rPr lang="cs-CZ" sz="2000" dirty="0"/>
              <a:t> (d = D).</a:t>
            </a:r>
          </a:p>
          <a:p>
            <a:pPr marL="514350" indent="-514350">
              <a:buAutoNum type="arabicParenR"/>
            </a:pPr>
            <a:r>
              <a:rPr lang="cs-CZ" sz="2000" dirty="0"/>
              <a:t>Monopoly </a:t>
            </a:r>
            <a:r>
              <a:rPr lang="cs-CZ" sz="2000" dirty="0" err="1"/>
              <a:t>will</a:t>
            </a:r>
            <a:r>
              <a:rPr lang="cs-CZ" sz="2000" dirty="0"/>
              <a:t> </a:t>
            </a:r>
            <a:r>
              <a:rPr lang="cs-CZ" sz="2000" dirty="0" err="1"/>
              <a:t>produce</a:t>
            </a:r>
            <a:r>
              <a:rPr lang="cs-CZ" sz="2000" dirty="0"/>
              <a:t> such a </a:t>
            </a:r>
            <a:r>
              <a:rPr lang="cs-CZ" sz="2000" dirty="0" err="1"/>
              <a:t>quantity</a:t>
            </a:r>
            <a:r>
              <a:rPr lang="cs-CZ" sz="2000" dirty="0"/>
              <a:t> (</a:t>
            </a:r>
            <a:r>
              <a:rPr lang="cs-CZ" sz="2000" dirty="0" err="1"/>
              <a:t>Qs</a:t>
            </a:r>
            <a:r>
              <a:rPr lang="cs-CZ" sz="2000" dirty="0"/>
              <a:t>) </a:t>
            </a:r>
            <a:r>
              <a:rPr lang="cs-CZ" sz="2000" dirty="0" err="1"/>
              <a:t>for</a:t>
            </a:r>
            <a:r>
              <a:rPr lang="cs-CZ" sz="2000" dirty="0"/>
              <a:t> </a:t>
            </a:r>
            <a:r>
              <a:rPr lang="cs-CZ" sz="2000" dirty="0" err="1"/>
              <a:t>which</a:t>
            </a:r>
            <a:r>
              <a:rPr lang="cs-CZ" sz="2000" dirty="0"/>
              <a:t> MR = MC (</a:t>
            </a:r>
            <a:r>
              <a:rPr lang="cs-CZ" sz="2000" i="1" dirty="0" err="1"/>
              <a:t>golden</a:t>
            </a:r>
            <a:r>
              <a:rPr lang="cs-CZ" sz="2000" i="1" dirty="0"/>
              <a:t> rule </a:t>
            </a:r>
            <a:r>
              <a:rPr lang="cs-CZ" sz="2000" i="1" dirty="0" err="1"/>
              <a:t>of</a:t>
            </a:r>
            <a:r>
              <a:rPr lang="cs-CZ" sz="2000" i="1" dirty="0"/>
              <a:t> profit </a:t>
            </a:r>
            <a:r>
              <a:rPr lang="cs-CZ" sz="2000" i="1" dirty="0" err="1"/>
              <a:t>maximisation</a:t>
            </a:r>
            <a:r>
              <a:rPr lang="cs-CZ" sz="2000" dirty="0"/>
              <a:t>).</a:t>
            </a:r>
          </a:p>
          <a:p>
            <a:pPr marL="514350" indent="-514350">
              <a:buAutoNum type="arabicParenR"/>
            </a:pPr>
            <a:r>
              <a:rPr lang="cs-CZ" sz="2000" dirty="0" err="1"/>
              <a:t>For</a:t>
            </a:r>
            <a:r>
              <a:rPr lang="cs-CZ" sz="2000" dirty="0"/>
              <a:t> </a:t>
            </a:r>
            <a:r>
              <a:rPr lang="cs-CZ" sz="2000" dirty="0" err="1"/>
              <a:t>that</a:t>
            </a:r>
            <a:r>
              <a:rPr lang="cs-CZ" sz="2000" dirty="0"/>
              <a:t> level </a:t>
            </a:r>
            <a:r>
              <a:rPr lang="cs-CZ" sz="2000" dirty="0" err="1"/>
              <a:t>of</a:t>
            </a:r>
            <a:r>
              <a:rPr lang="cs-CZ" sz="2000" dirty="0"/>
              <a:t> output monopoly </a:t>
            </a:r>
            <a:r>
              <a:rPr lang="cs-CZ" sz="2000" dirty="0" err="1"/>
              <a:t>will</a:t>
            </a:r>
            <a:r>
              <a:rPr lang="cs-CZ" sz="2000" dirty="0"/>
              <a:t> set </a:t>
            </a:r>
            <a:r>
              <a:rPr lang="cs-CZ" sz="2000" dirty="0" err="1"/>
              <a:t>the</a:t>
            </a:r>
            <a:r>
              <a:rPr lang="cs-CZ" sz="2000" dirty="0"/>
              <a:t> </a:t>
            </a:r>
            <a:r>
              <a:rPr lang="cs-CZ" sz="2000" dirty="0" err="1"/>
              <a:t>price</a:t>
            </a:r>
            <a:r>
              <a:rPr lang="cs-CZ" sz="2000" dirty="0"/>
              <a:t> (P) as </a:t>
            </a:r>
            <a:r>
              <a:rPr lang="cs-CZ" sz="2000" dirty="0" err="1"/>
              <a:t>high</a:t>
            </a:r>
            <a:r>
              <a:rPr lang="cs-CZ" sz="2000" dirty="0"/>
              <a:t> as </a:t>
            </a:r>
            <a:r>
              <a:rPr lang="cs-CZ" sz="2000" dirty="0" err="1"/>
              <a:t>possible</a:t>
            </a:r>
            <a:r>
              <a:rPr lang="cs-CZ" sz="2000" dirty="0"/>
              <a:t> </a:t>
            </a:r>
            <a:r>
              <a:rPr lang="cs-CZ" sz="2000" dirty="0" err="1"/>
              <a:t>aka</a:t>
            </a:r>
            <a:r>
              <a:rPr lang="cs-CZ" sz="2000" dirty="0"/>
              <a:t> as </a:t>
            </a:r>
            <a:r>
              <a:rPr lang="cs-CZ" sz="2000" dirty="0" err="1"/>
              <a:t>high</a:t>
            </a:r>
            <a:r>
              <a:rPr lang="cs-CZ" sz="2000" dirty="0"/>
              <a:t> as </a:t>
            </a:r>
            <a:r>
              <a:rPr lang="cs-CZ" sz="2000" dirty="0" err="1"/>
              <a:t>the</a:t>
            </a:r>
            <a:r>
              <a:rPr lang="cs-CZ" sz="2000" dirty="0"/>
              <a:t> </a:t>
            </a:r>
            <a:r>
              <a:rPr lang="cs-CZ" sz="2000" dirty="0" err="1"/>
              <a:t>demand</a:t>
            </a:r>
            <a:r>
              <a:rPr lang="cs-CZ" sz="2000" dirty="0"/>
              <a:t> (D) </a:t>
            </a:r>
            <a:r>
              <a:rPr lang="cs-CZ" sz="2000" dirty="0" err="1"/>
              <a:t>is</a:t>
            </a:r>
            <a:r>
              <a:rPr lang="cs-CZ" sz="2000" dirty="0"/>
              <a:t> </a:t>
            </a:r>
            <a:r>
              <a:rPr lang="cs-CZ" sz="2000" dirty="0" err="1"/>
              <a:t>willing</a:t>
            </a:r>
            <a:r>
              <a:rPr lang="cs-CZ" sz="2000" dirty="0"/>
              <a:t> to </a:t>
            </a:r>
            <a:r>
              <a:rPr lang="cs-CZ" sz="2000" dirty="0" err="1"/>
              <a:t>accept</a:t>
            </a:r>
            <a:r>
              <a:rPr lang="cs-CZ" sz="2000" dirty="0"/>
              <a:t>.</a:t>
            </a:r>
          </a:p>
        </p:txBody>
      </p:sp>
      <p:pic>
        <p:nvPicPr>
          <p:cNvPr id="2052" name="Picture 4">
            <a:extLst>
              <a:ext uri="{FF2B5EF4-FFF2-40B4-BE49-F238E27FC236}">
                <a16:creationId xmlns:a16="http://schemas.microsoft.com/office/drawing/2014/main" id="{5FBBA2E8-C945-9627-7488-AF956EB6372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77840" y="3729052"/>
            <a:ext cx="5585569" cy="2451444"/>
          </a:xfrm>
          <a:prstGeom prst="rect">
            <a:avLst/>
          </a:prstGeom>
          <a:noFill/>
          <a:extLst>
            <a:ext uri="{909E8E84-426E-40DD-AFC4-6F175D3DCCD1}">
              <a14:hiddenFill xmlns:a14="http://schemas.microsoft.com/office/drawing/2010/main">
                <a:solidFill>
                  <a:srgbClr val="FFFFFF"/>
                </a:solidFill>
              </a14:hiddenFill>
            </a:ext>
          </a:extLst>
        </p:spPr>
      </p:pic>
      <p:sp>
        <p:nvSpPr>
          <p:cNvPr id="2063" name="Rectangle 2062">
            <a:extLst>
              <a:ext uri="{FF2B5EF4-FFF2-40B4-BE49-F238E27FC236}">
                <a16:creationId xmlns:a16="http://schemas.microsoft.com/office/drawing/2014/main" id="{E6995CE5-F890-4ABA-82A2-26507CE8D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946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EFA6C3-82DC-4131-9929-2523E6FD0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1B1B01E-5BD1-EFE6-99E7-D1F526AB728D}"/>
              </a:ext>
            </a:extLst>
          </p:cNvPr>
          <p:cNvSpPr>
            <a:spLocks noGrp="1"/>
          </p:cNvSpPr>
          <p:nvPr>
            <p:ph type="title"/>
          </p:nvPr>
        </p:nvSpPr>
        <p:spPr>
          <a:xfrm>
            <a:off x="5381625" y="609600"/>
            <a:ext cx="5816361" cy="1330839"/>
          </a:xfrm>
        </p:spPr>
        <p:txBody>
          <a:bodyPr>
            <a:normAutofit/>
          </a:bodyPr>
          <a:lstStyle/>
          <a:p>
            <a:r>
              <a:rPr lang="cs-CZ" dirty="0" err="1"/>
              <a:t>The</a:t>
            </a:r>
            <a:r>
              <a:rPr lang="cs-CZ" dirty="0"/>
              <a:t> Monopoly </a:t>
            </a:r>
            <a:r>
              <a:rPr lang="cs-CZ" dirty="0" err="1"/>
              <a:t>Power</a:t>
            </a:r>
            <a:endParaRPr lang="cs-CZ" dirty="0"/>
          </a:p>
        </p:txBody>
      </p:sp>
      <p:sp>
        <p:nvSpPr>
          <p:cNvPr id="12" name="Freeform: Shape 11">
            <a:extLst>
              <a:ext uri="{FF2B5EF4-FFF2-40B4-BE49-F238E27FC236}">
                <a16:creationId xmlns:a16="http://schemas.microsoft.com/office/drawing/2014/main" id="{AEC9469E-14CA-4358-BABC-CBF836A614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6968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48EB4C9-ACAF-4CCA-BA6E-9314431923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cales of Justice">
            <a:extLst>
              <a:ext uri="{FF2B5EF4-FFF2-40B4-BE49-F238E27FC236}">
                <a16:creationId xmlns:a16="http://schemas.microsoft.com/office/drawing/2014/main" id="{61321D9B-C518-CC24-9D35-C666A2F85D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23899" y="1627071"/>
            <a:ext cx="4029075" cy="4029075"/>
          </a:xfrm>
          <a:prstGeom prst="rect">
            <a:avLst/>
          </a:prstGeom>
        </p:spPr>
      </p:pic>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7DA64E2B-15B7-3A66-E6F3-A62C387ABF3E}"/>
                  </a:ext>
                </a:extLst>
              </p:cNvPr>
              <p:cNvSpPr>
                <a:spLocks noGrp="1"/>
              </p:cNvSpPr>
              <p:nvPr>
                <p:ph idx="1"/>
              </p:nvPr>
            </p:nvSpPr>
            <p:spPr>
              <a:xfrm>
                <a:off x="5381624" y="2194101"/>
                <a:ext cx="6414135" cy="4460699"/>
              </a:xfrm>
            </p:spPr>
            <p:txBody>
              <a:bodyPr>
                <a:normAutofit/>
              </a:bodyPr>
              <a:lstStyle/>
              <a:p>
                <a:pPr marL="285750" indent="-285750">
                  <a:spcBef>
                    <a:spcPct val="0"/>
                  </a:spcBef>
                  <a:defRPr/>
                </a:pPr>
                <a:r>
                  <a:rPr lang="en-US" altLang="cs-CZ" sz="1600" dirty="0">
                    <a:latin typeface="Arial" panose="020B0604020202020204" pitchFamily="34" charset="0"/>
                  </a:rPr>
                  <a:t>In terms of monopoly </a:t>
                </a:r>
                <a:r>
                  <a:rPr lang="cs-CZ" altLang="cs-CZ" sz="1600" dirty="0" err="1">
                    <a:latin typeface="Arial" panose="020B0604020202020204" pitchFamily="34" charset="0"/>
                  </a:rPr>
                  <a:t>the</a:t>
                </a:r>
                <a:r>
                  <a:rPr lang="cs-CZ" altLang="cs-CZ" sz="1600" dirty="0">
                    <a:latin typeface="Arial" panose="020B0604020202020204" pitchFamily="34" charset="0"/>
                  </a:rPr>
                  <a:t> </a:t>
                </a:r>
                <a:r>
                  <a:rPr lang="en-US" altLang="cs-CZ" sz="1600" dirty="0">
                    <a:latin typeface="Arial" panose="020B0604020202020204" pitchFamily="34" charset="0"/>
                  </a:rPr>
                  <a:t>supply curve does not exist, because there is not one relationship between price and quantity.</a:t>
                </a:r>
                <a:endParaRPr lang="cs-CZ" altLang="cs-CZ" sz="1600" dirty="0">
                  <a:latin typeface="Arial" panose="020B0604020202020204" pitchFamily="34" charset="0"/>
                </a:endParaRPr>
              </a:p>
              <a:p>
                <a:pPr marL="285750" indent="-285750">
                  <a:spcBef>
                    <a:spcPct val="0"/>
                  </a:spcBef>
                  <a:defRPr/>
                </a:pPr>
                <a:endParaRPr lang="en-US" altLang="cs-CZ" sz="1600" dirty="0">
                  <a:latin typeface="Arial" panose="020B0604020202020204" pitchFamily="34" charset="0"/>
                </a:endParaRPr>
              </a:p>
              <a:p>
                <a:pPr marL="285750" indent="-285750">
                  <a:spcBef>
                    <a:spcPct val="0"/>
                  </a:spcBef>
                  <a:defRPr/>
                </a:pPr>
                <a:r>
                  <a:rPr lang="en-US" altLang="cs-CZ" sz="1600" dirty="0">
                    <a:latin typeface="Arial" panose="020B0604020202020204" pitchFamily="34" charset="0"/>
                  </a:rPr>
                  <a:t>Monopoly power is the ability to set the price higher than the marginal cost</a:t>
                </a:r>
                <a:r>
                  <a:rPr lang="cs-CZ" altLang="cs-CZ" sz="1600" dirty="0">
                    <a:latin typeface="Arial" panose="020B0604020202020204" pitchFamily="34" charset="0"/>
                  </a:rPr>
                  <a:t>s</a:t>
                </a:r>
                <a:r>
                  <a:rPr lang="en-US" altLang="cs-CZ" sz="1600" dirty="0">
                    <a:latin typeface="Arial" panose="020B0604020202020204" pitchFamily="34" charset="0"/>
                  </a:rPr>
                  <a:t>.</a:t>
                </a:r>
                <a:endParaRPr lang="cs-CZ" altLang="cs-CZ" sz="1600" dirty="0">
                  <a:latin typeface="Arial" panose="020B0604020202020204" pitchFamily="34" charset="0"/>
                </a:endParaRPr>
              </a:p>
              <a:p>
                <a:pPr marL="285750" indent="-285750">
                  <a:spcBef>
                    <a:spcPct val="0"/>
                  </a:spcBef>
                  <a:defRPr/>
                </a:pPr>
                <a:endParaRPr lang="en-US" altLang="cs-CZ" sz="1600" dirty="0">
                  <a:latin typeface="Arial" panose="020B0604020202020204" pitchFamily="34" charset="0"/>
                </a:endParaRPr>
              </a:p>
              <a:p>
                <a:pPr marL="285750" indent="-285750">
                  <a:spcBef>
                    <a:spcPct val="0"/>
                  </a:spcBef>
                  <a:defRPr/>
                </a:pPr>
                <a:r>
                  <a:rPr lang="en-US" altLang="cs-CZ" sz="1600" dirty="0">
                    <a:latin typeface="Arial" panose="020B0604020202020204" pitchFamily="34" charset="0"/>
                  </a:rPr>
                  <a:t>The degree of monopoly power can be expressed by </a:t>
                </a:r>
                <a:r>
                  <a:rPr lang="en-US" altLang="cs-CZ" sz="1600" b="1" dirty="0">
                    <a:latin typeface="Arial" panose="020B0604020202020204" pitchFamily="34" charset="0"/>
                  </a:rPr>
                  <a:t>Lerner index </a:t>
                </a:r>
                <a:r>
                  <a:rPr lang="en-US" altLang="cs-CZ" sz="1600" dirty="0">
                    <a:latin typeface="Arial" panose="020B0604020202020204" pitchFamily="34" charset="0"/>
                  </a:rPr>
                  <a:t>(L).</a:t>
                </a:r>
              </a:p>
              <a:p>
                <a:pPr marL="285750" indent="-285750">
                  <a:spcBef>
                    <a:spcPct val="0"/>
                  </a:spcBef>
                  <a:defRPr/>
                </a:pPr>
                <a:endParaRPr lang="en-US" altLang="cs-CZ" sz="1600" dirty="0">
                  <a:latin typeface="Arial" panose="020B0604020202020204" pitchFamily="34" charset="0"/>
                </a:endParaRPr>
              </a:p>
              <a:p>
                <a:pPr marL="0" indent="0">
                  <a:spcBef>
                    <a:spcPct val="0"/>
                  </a:spcBef>
                  <a:buNone/>
                  <a:defRPr/>
                </a:pPr>
                <a14:m>
                  <m:oMathPara xmlns:m="http://schemas.openxmlformats.org/officeDocument/2006/math">
                    <m:oMathParaPr>
                      <m:jc m:val="centerGroup"/>
                    </m:oMathParaPr>
                    <m:oMath xmlns:m="http://schemas.openxmlformats.org/officeDocument/2006/math">
                      <m:r>
                        <a:rPr lang="cs-CZ" altLang="cs-CZ" sz="1600" i="1">
                          <a:latin typeface="Cambria Math" panose="02040503050406030204" pitchFamily="18" charset="0"/>
                        </a:rPr>
                        <m:t>𝐿</m:t>
                      </m:r>
                      <m:r>
                        <a:rPr lang="cs-CZ" altLang="cs-CZ" sz="1600" i="1">
                          <a:latin typeface="Cambria Math" panose="02040503050406030204" pitchFamily="18" charset="0"/>
                        </a:rPr>
                        <m:t>= </m:t>
                      </m:r>
                      <m:f>
                        <m:fPr>
                          <m:ctrlPr>
                            <a:rPr lang="cs-CZ" altLang="cs-CZ" sz="1600" i="1">
                              <a:latin typeface="Cambria Math" panose="02040503050406030204" pitchFamily="18" charset="0"/>
                            </a:rPr>
                          </m:ctrlPr>
                        </m:fPr>
                        <m:num>
                          <m:r>
                            <a:rPr lang="cs-CZ" altLang="cs-CZ" sz="1600" i="1">
                              <a:latin typeface="Cambria Math" panose="02040503050406030204" pitchFamily="18" charset="0"/>
                            </a:rPr>
                            <m:t>𝑃</m:t>
                          </m:r>
                          <m:r>
                            <a:rPr lang="cs-CZ" altLang="cs-CZ" sz="1600" i="1">
                              <a:latin typeface="Cambria Math" panose="02040503050406030204" pitchFamily="18" charset="0"/>
                            </a:rPr>
                            <m:t> −</m:t>
                          </m:r>
                          <m:r>
                            <a:rPr lang="cs-CZ" altLang="cs-CZ" sz="1600" i="1">
                              <a:latin typeface="Cambria Math" panose="02040503050406030204" pitchFamily="18" charset="0"/>
                            </a:rPr>
                            <m:t>𝑀𝐶</m:t>
                          </m:r>
                        </m:num>
                        <m:den>
                          <m:r>
                            <a:rPr lang="cs-CZ" altLang="cs-CZ" sz="1600" i="1">
                              <a:latin typeface="Cambria Math" panose="02040503050406030204" pitchFamily="18" charset="0"/>
                            </a:rPr>
                            <m:t>𝑃</m:t>
                          </m:r>
                        </m:den>
                      </m:f>
                    </m:oMath>
                  </m:oMathPara>
                </a14:m>
                <a:endParaRPr lang="en-US" altLang="cs-CZ" sz="1600" dirty="0">
                  <a:latin typeface="Arial" panose="020B0604020202020204" pitchFamily="34" charset="0"/>
                </a:endParaRPr>
              </a:p>
              <a:p>
                <a:pPr marL="285750" indent="-285750">
                  <a:spcBef>
                    <a:spcPct val="0"/>
                  </a:spcBef>
                  <a:defRPr/>
                </a:pPr>
                <a:endParaRPr lang="en-US" altLang="cs-CZ" sz="1600" dirty="0">
                  <a:latin typeface="Arial" panose="020B0604020202020204" pitchFamily="34" charset="0"/>
                </a:endParaRPr>
              </a:p>
              <a:p>
                <a:pPr marL="285750" indent="-285750">
                  <a:spcBef>
                    <a:spcPct val="0"/>
                  </a:spcBef>
                  <a:defRPr/>
                </a:pPr>
                <a:r>
                  <a:rPr lang="en-US" altLang="cs-CZ" sz="1600" dirty="0">
                    <a:latin typeface="Arial" panose="020B0604020202020204" pitchFamily="34" charset="0"/>
                  </a:rPr>
                  <a:t>To express </a:t>
                </a:r>
                <a:r>
                  <a:rPr lang="cs-CZ" altLang="cs-CZ" sz="1600" dirty="0" err="1">
                    <a:latin typeface="Arial" panose="020B0604020202020204" pitchFamily="34" charset="0"/>
                  </a:rPr>
                  <a:t>the</a:t>
                </a:r>
                <a:r>
                  <a:rPr lang="cs-CZ" altLang="cs-CZ" sz="1600" dirty="0">
                    <a:latin typeface="Arial" panose="020B0604020202020204" pitchFamily="34" charset="0"/>
                  </a:rPr>
                  <a:t> </a:t>
                </a:r>
                <a:r>
                  <a:rPr lang="en-US" altLang="cs-CZ" sz="1600" dirty="0">
                    <a:latin typeface="Arial" panose="020B0604020202020204" pitchFamily="34" charset="0"/>
                  </a:rPr>
                  <a:t>monopoly power is used:</a:t>
                </a:r>
              </a:p>
              <a:p>
                <a:pPr marL="914400" indent="-342900">
                  <a:spcBef>
                    <a:spcPct val="0"/>
                  </a:spcBef>
                  <a:buFont typeface="Arial" panose="020B0604020202020204" pitchFamily="34" charset="0"/>
                  <a:buChar char="•"/>
                  <a:defRPr/>
                </a:pPr>
                <a:r>
                  <a:rPr lang="en-US" altLang="cs-CZ" sz="1600" b="1" dirty="0">
                    <a:latin typeface="Arial" panose="020B0604020202020204" pitchFamily="34" charset="0"/>
                  </a:rPr>
                  <a:t>The degree of concentration </a:t>
                </a:r>
                <a:r>
                  <a:rPr lang="en-US" altLang="cs-CZ" sz="1600" dirty="0">
                    <a:latin typeface="Arial" panose="020B0604020202020204" pitchFamily="34" charset="0"/>
                  </a:rPr>
                  <a:t>-</a:t>
                </a:r>
                <a:r>
                  <a:rPr lang="cs-CZ" altLang="cs-CZ" sz="1600" dirty="0">
                    <a:latin typeface="Arial" panose="020B0604020202020204" pitchFamily="34" charset="0"/>
                  </a:rPr>
                  <a:t> </a:t>
                </a:r>
                <a:r>
                  <a:rPr lang="en-US" altLang="cs-CZ" sz="1600" dirty="0">
                    <a:latin typeface="Arial" panose="020B0604020202020204" pitchFamily="34" charset="0"/>
                  </a:rPr>
                  <a:t>% share of the strongest </a:t>
                </a:r>
                <a:r>
                  <a:rPr lang="cs-CZ" altLang="cs-CZ" sz="1600" dirty="0" err="1">
                    <a:latin typeface="Arial" panose="020B0604020202020204" pitchFamily="34" charset="0"/>
                  </a:rPr>
                  <a:t>firm</a:t>
                </a:r>
                <a:r>
                  <a:rPr lang="en-US" altLang="cs-CZ" sz="1600" dirty="0">
                    <a:latin typeface="Arial" panose="020B0604020202020204" pitchFamily="34" charset="0"/>
                  </a:rPr>
                  <a:t> in the industry on the production of industry</a:t>
                </a:r>
              </a:p>
              <a:p>
                <a:pPr marL="914400" indent="-342900">
                  <a:spcBef>
                    <a:spcPct val="0"/>
                  </a:spcBef>
                  <a:buFont typeface="Arial" panose="020B0604020202020204" pitchFamily="34" charset="0"/>
                  <a:buChar char="•"/>
                  <a:defRPr/>
                </a:pPr>
                <a:r>
                  <a:rPr lang="en-US" altLang="cs-CZ" sz="1600" b="1" dirty="0">
                    <a:latin typeface="Arial" panose="020B0604020202020204" pitchFamily="34" charset="0"/>
                  </a:rPr>
                  <a:t>Profit </a:t>
                </a:r>
                <a:r>
                  <a:rPr lang="en-US" altLang="cs-CZ" sz="1600" dirty="0">
                    <a:latin typeface="Arial" panose="020B0604020202020204" pitchFamily="34" charset="0"/>
                  </a:rPr>
                  <a:t>- questionable criterion</a:t>
                </a:r>
              </a:p>
              <a:p>
                <a:endParaRPr lang="cs-CZ" sz="1400" dirty="0"/>
              </a:p>
            </p:txBody>
          </p:sp>
        </mc:Choice>
        <mc:Fallback xmlns="">
          <p:sp>
            <p:nvSpPr>
              <p:cNvPr id="3" name="Zástupný obsah 2">
                <a:extLst>
                  <a:ext uri="{FF2B5EF4-FFF2-40B4-BE49-F238E27FC236}">
                    <a16:creationId xmlns:a16="http://schemas.microsoft.com/office/drawing/2014/main" id="{7DA64E2B-15B7-3A66-E6F3-A62C387ABF3E}"/>
                  </a:ext>
                </a:extLst>
              </p:cNvPr>
              <p:cNvSpPr>
                <a:spLocks noGrp="1" noRot="1" noChangeAspect="1" noMove="1" noResize="1" noEditPoints="1" noAdjustHandles="1" noChangeArrowheads="1" noChangeShapeType="1" noTextEdit="1"/>
              </p:cNvSpPr>
              <p:nvPr>
                <p:ph idx="1"/>
              </p:nvPr>
            </p:nvSpPr>
            <p:spPr>
              <a:xfrm>
                <a:off x="5381624" y="2194101"/>
                <a:ext cx="6414135" cy="4460699"/>
              </a:xfrm>
              <a:blipFill>
                <a:blip r:embed="rId4"/>
                <a:stretch>
                  <a:fillRect l="-380" t="-956"/>
                </a:stretch>
              </a:blipFill>
            </p:spPr>
            <p:txBody>
              <a:bodyPr/>
              <a:lstStyle/>
              <a:p>
                <a:r>
                  <a:rPr lang="cs-CZ">
                    <a:noFill/>
                  </a:rPr>
                  <a:t> </a:t>
                </a:r>
              </a:p>
            </p:txBody>
          </p:sp>
        </mc:Fallback>
      </mc:AlternateContent>
    </p:spTree>
    <p:extLst>
      <p:ext uri="{BB962C8B-B14F-4D97-AF65-F5344CB8AC3E}">
        <p14:creationId xmlns:p14="http://schemas.microsoft.com/office/powerpoint/2010/main" val="11990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9">
            <a:extLst>
              <a:ext uri="{FF2B5EF4-FFF2-40B4-BE49-F238E27FC236}">
                <a16:creationId xmlns:a16="http://schemas.microsoft.com/office/drawing/2014/main" id="{7024687B-3153-123C-0A8C-D7D007FAF1B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11" name="Rectangle 10">
              <a:extLst>
                <a:ext uri="{FF2B5EF4-FFF2-40B4-BE49-F238E27FC236}">
                  <a16:creationId xmlns:a16="http://schemas.microsoft.com/office/drawing/2014/main" id="{8D6305F5-7509-0BF5-12D3-30451FCD73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71C5C7A-6D55-5B27-646E-39C962693C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B3B1F4-948C-963C-E6EA-60CF7FBFA2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a:extLst>
              <a:ext uri="{FF2B5EF4-FFF2-40B4-BE49-F238E27FC236}">
                <a16:creationId xmlns:a16="http://schemas.microsoft.com/office/drawing/2014/main" id="{08BBDAD0-AE85-0199-283E-30BA622CEFD7}"/>
              </a:ext>
            </a:extLst>
          </p:cNvPr>
          <p:cNvSpPr>
            <a:spLocks noGrp="1"/>
          </p:cNvSpPr>
          <p:nvPr>
            <p:ph type="title"/>
          </p:nvPr>
        </p:nvSpPr>
        <p:spPr>
          <a:xfrm>
            <a:off x="876691" y="301843"/>
            <a:ext cx="10477109" cy="1003532"/>
          </a:xfrm>
        </p:spPr>
        <p:txBody>
          <a:bodyPr vert="horz" lIns="91440" tIns="45720" rIns="91440" bIns="45720" rtlCol="0" anchor="ctr">
            <a:normAutofit/>
          </a:bodyPr>
          <a:lstStyle/>
          <a:p>
            <a:r>
              <a:rPr lang="en-US" sz="3200" kern="1200">
                <a:solidFill>
                  <a:srgbClr val="FFFFFF"/>
                </a:solidFill>
                <a:latin typeface="+mj-lt"/>
                <a:ea typeface="+mj-ea"/>
                <a:cs typeface="+mj-cs"/>
              </a:rPr>
              <a:t>Monopoly</a:t>
            </a:r>
          </a:p>
        </p:txBody>
      </p:sp>
      <p:sp>
        <p:nvSpPr>
          <p:cNvPr id="5" name="TextovéPole 4">
            <a:extLst>
              <a:ext uri="{FF2B5EF4-FFF2-40B4-BE49-F238E27FC236}">
                <a16:creationId xmlns:a16="http://schemas.microsoft.com/office/drawing/2014/main" id="{28D08491-BD3A-705B-34FE-F52FA9BBB3A5}"/>
              </a:ext>
            </a:extLst>
          </p:cNvPr>
          <p:cNvSpPr txBox="1"/>
          <p:nvPr/>
        </p:nvSpPr>
        <p:spPr>
          <a:xfrm>
            <a:off x="876296" y="1683284"/>
            <a:ext cx="10888984" cy="174571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A) </a:t>
            </a:r>
            <a:r>
              <a:rPr lang="cs-CZ" sz="2000" dirty="0" err="1"/>
              <a:t>Calculate</a:t>
            </a:r>
            <a:r>
              <a:rPr lang="cs-CZ" sz="2000" dirty="0"/>
              <a:t> </a:t>
            </a:r>
            <a:r>
              <a:rPr lang="cs-CZ" sz="2000" dirty="0" err="1"/>
              <a:t>the</a:t>
            </a:r>
            <a:r>
              <a:rPr lang="cs-CZ" sz="2000" dirty="0"/>
              <a:t> </a:t>
            </a:r>
            <a:r>
              <a:rPr lang="cs-CZ" sz="2000" dirty="0" err="1"/>
              <a:t>mopoly</a:t>
            </a:r>
            <a:r>
              <a:rPr lang="cs-CZ" sz="2000" dirty="0"/>
              <a:t> </a:t>
            </a:r>
            <a:r>
              <a:rPr lang="cs-CZ" sz="2000" dirty="0" err="1"/>
              <a:t>power</a:t>
            </a:r>
            <a:r>
              <a:rPr lang="cs-CZ" sz="2000" dirty="0"/>
              <a:t> </a:t>
            </a:r>
            <a:r>
              <a:rPr lang="cs-CZ" sz="2000" dirty="0" err="1"/>
              <a:t>using</a:t>
            </a:r>
            <a:r>
              <a:rPr lang="cs-CZ" sz="2000" dirty="0"/>
              <a:t> </a:t>
            </a:r>
            <a:r>
              <a:rPr lang="cs-CZ" sz="2000" dirty="0" err="1"/>
              <a:t>Lerner</a:t>
            </a:r>
            <a:r>
              <a:rPr lang="cs-CZ" sz="2000" dirty="0"/>
              <a:t> index:</a:t>
            </a:r>
          </a:p>
          <a:p>
            <a:pPr indent="-228600">
              <a:lnSpc>
                <a:spcPct val="90000"/>
              </a:lnSpc>
              <a:spcAft>
                <a:spcPts val="600"/>
              </a:spcAft>
              <a:buFont typeface="Arial" panose="020B0604020202020204" pitchFamily="34" charset="0"/>
              <a:buChar char="•"/>
            </a:pPr>
            <a:r>
              <a:rPr lang="cs-CZ" sz="2000" dirty="0"/>
              <a:t>B) </a:t>
            </a:r>
            <a:r>
              <a:rPr lang="cs-CZ" sz="2000" dirty="0" err="1"/>
              <a:t>Draw</a:t>
            </a:r>
            <a:r>
              <a:rPr lang="cs-CZ" sz="2000" dirty="0"/>
              <a:t> </a:t>
            </a:r>
            <a:r>
              <a:rPr lang="cs-CZ" sz="2000" dirty="0" err="1"/>
              <a:t>the</a:t>
            </a:r>
            <a:r>
              <a:rPr lang="cs-CZ" sz="2000" dirty="0"/>
              <a:t> </a:t>
            </a:r>
            <a:r>
              <a:rPr lang="cs-CZ" sz="2000" dirty="0" err="1"/>
              <a:t>equilibrium</a:t>
            </a:r>
            <a:r>
              <a:rPr lang="cs-CZ" sz="2000" dirty="0"/>
              <a:t> </a:t>
            </a:r>
            <a:r>
              <a:rPr lang="cs-CZ" sz="2000" dirty="0" err="1"/>
              <a:t>for</a:t>
            </a:r>
            <a:r>
              <a:rPr lang="cs-CZ" sz="2000" dirty="0"/>
              <a:t> </a:t>
            </a:r>
            <a:r>
              <a:rPr lang="cs-CZ" sz="2000" dirty="0" err="1"/>
              <a:t>this</a:t>
            </a:r>
            <a:r>
              <a:rPr lang="cs-CZ" sz="2000" dirty="0"/>
              <a:t> monopoly.</a:t>
            </a:r>
            <a:endParaRPr lang="en-US" sz="2000" dirty="0"/>
          </a:p>
        </p:txBody>
      </p:sp>
      <p:graphicFrame>
        <p:nvGraphicFramePr>
          <p:cNvPr id="4" name="Zástupný obsah 3">
            <a:extLst>
              <a:ext uri="{FF2B5EF4-FFF2-40B4-BE49-F238E27FC236}">
                <a16:creationId xmlns:a16="http://schemas.microsoft.com/office/drawing/2014/main" id="{2BFE42A3-5FF2-4BF6-44E7-A6BF97AF0BF2}"/>
              </a:ext>
            </a:extLst>
          </p:cNvPr>
          <p:cNvGraphicFramePr>
            <a:graphicFrameLocks noGrp="1"/>
          </p:cNvGraphicFramePr>
          <p:nvPr>
            <p:ph idx="1"/>
            <p:extLst>
              <p:ext uri="{D42A27DB-BD31-4B8C-83A1-F6EECF244321}">
                <p14:modId xmlns:p14="http://schemas.microsoft.com/office/powerpoint/2010/main" val="253418597"/>
              </p:ext>
            </p:extLst>
          </p:nvPr>
        </p:nvGraphicFramePr>
        <p:xfrm>
          <a:off x="609600" y="2556142"/>
          <a:ext cx="11348721" cy="4098456"/>
        </p:xfrm>
        <a:graphic>
          <a:graphicData uri="http://schemas.openxmlformats.org/drawingml/2006/table">
            <a:tbl>
              <a:tblPr firstRow="1" bandRow="1">
                <a:tableStyleId>{5C22544A-7EE6-4342-B048-85BDC9FD1C3A}</a:tableStyleId>
              </a:tblPr>
              <a:tblGrid>
                <a:gridCol w="1834723">
                  <a:extLst>
                    <a:ext uri="{9D8B030D-6E8A-4147-A177-3AD203B41FA5}">
                      <a16:colId xmlns:a16="http://schemas.microsoft.com/office/drawing/2014/main" val="3205894424"/>
                    </a:ext>
                  </a:extLst>
                </a:gridCol>
                <a:gridCol w="1777144">
                  <a:extLst>
                    <a:ext uri="{9D8B030D-6E8A-4147-A177-3AD203B41FA5}">
                      <a16:colId xmlns:a16="http://schemas.microsoft.com/office/drawing/2014/main" val="657098385"/>
                    </a:ext>
                  </a:extLst>
                </a:gridCol>
                <a:gridCol w="1362621">
                  <a:extLst>
                    <a:ext uri="{9D8B030D-6E8A-4147-A177-3AD203B41FA5}">
                      <a16:colId xmlns:a16="http://schemas.microsoft.com/office/drawing/2014/main" val="175494450"/>
                    </a:ext>
                  </a:extLst>
                </a:gridCol>
                <a:gridCol w="1475118">
                  <a:extLst>
                    <a:ext uri="{9D8B030D-6E8A-4147-A177-3AD203B41FA5}">
                      <a16:colId xmlns:a16="http://schemas.microsoft.com/office/drawing/2014/main" val="1567921445"/>
                    </a:ext>
                  </a:extLst>
                </a:gridCol>
                <a:gridCol w="1259773">
                  <a:extLst>
                    <a:ext uri="{9D8B030D-6E8A-4147-A177-3AD203B41FA5}">
                      <a16:colId xmlns:a16="http://schemas.microsoft.com/office/drawing/2014/main" val="2820271798"/>
                    </a:ext>
                  </a:extLst>
                </a:gridCol>
                <a:gridCol w="1302842">
                  <a:extLst>
                    <a:ext uri="{9D8B030D-6E8A-4147-A177-3AD203B41FA5}">
                      <a16:colId xmlns:a16="http://schemas.microsoft.com/office/drawing/2014/main" val="847901610"/>
                    </a:ext>
                  </a:extLst>
                </a:gridCol>
                <a:gridCol w="1195168">
                  <a:extLst>
                    <a:ext uri="{9D8B030D-6E8A-4147-A177-3AD203B41FA5}">
                      <a16:colId xmlns:a16="http://schemas.microsoft.com/office/drawing/2014/main" val="1137146749"/>
                    </a:ext>
                  </a:extLst>
                </a:gridCol>
                <a:gridCol w="1141332">
                  <a:extLst>
                    <a:ext uri="{9D8B030D-6E8A-4147-A177-3AD203B41FA5}">
                      <a16:colId xmlns:a16="http://schemas.microsoft.com/office/drawing/2014/main" val="2208973370"/>
                    </a:ext>
                  </a:extLst>
                </a:gridCol>
              </a:tblGrid>
              <a:tr h="702587">
                <a:tc>
                  <a:txBody>
                    <a:bodyPr/>
                    <a:lstStyle/>
                    <a:p>
                      <a:r>
                        <a:rPr lang="cs-CZ" sz="1800" b="0" cap="none" spc="0" err="1">
                          <a:solidFill>
                            <a:schemeClr val="bg1"/>
                          </a:solidFill>
                        </a:rPr>
                        <a:t>Price</a:t>
                      </a:r>
                      <a:endParaRPr lang="cs-CZ" sz="1800" b="0" cap="none" spc="0">
                        <a:solidFill>
                          <a:schemeClr val="bg1"/>
                        </a:solidFill>
                      </a:endParaRPr>
                    </a:p>
                  </a:txBody>
                  <a:tcPr marL="78067" marR="60052" marT="60052" marB="60052" anchor="ctr"/>
                </a:tc>
                <a:tc>
                  <a:txBody>
                    <a:bodyPr/>
                    <a:lstStyle/>
                    <a:p>
                      <a:r>
                        <a:rPr lang="cs-CZ" sz="1800" b="0" cap="none" spc="0">
                          <a:solidFill>
                            <a:schemeClr val="bg1"/>
                          </a:solidFill>
                        </a:rPr>
                        <a:t>Output (</a:t>
                      </a:r>
                      <a:r>
                        <a:rPr lang="cs-CZ" sz="1800" b="0" cap="none" spc="0" err="1">
                          <a:solidFill>
                            <a:schemeClr val="bg1"/>
                          </a:solidFill>
                        </a:rPr>
                        <a:t>performances</a:t>
                      </a:r>
                      <a:r>
                        <a:rPr lang="cs-CZ" sz="1800" b="0" cap="none" spc="0">
                          <a:solidFill>
                            <a:schemeClr val="bg1"/>
                          </a:solidFill>
                        </a:rPr>
                        <a:t> per </a:t>
                      </a:r>
                      <a:r>
                        <a:rPr lang="cs-CZ" sz="1800" b="0" cap="none" spc="0" err="1">
                          <a:solidFill>
                            <a:schemeClr val="bg1"/>
                          </a:solidFill>
                        </a:rPr>
                        <a:t>year</a:t>
                      </a:r>
                      <a:r>
                        <a:rPr lang="cs-CZ" sz="1800" b="0" cap="none" spc="0">
                          <a:solidFill>
                            <a:schemeClr val="bg1"/>
                          </a:solidFill>
                        </a:rPr>
                        <a:t>)</a:t>
                      </a:r>
                    </a:p>
                  </a:txBody>
                  <a:tcPr marL="78067" marR="60052" marT="60052" marB="60052" anchor="ctr"/>
                </a:tc>
                <a:tc>
                  <a:txBody>
                    <a:bodyPr/>
                    <a:lstStyle/>
                    <a:p>
                      <a:r>
                        <a:rPr lang="cs-CZ" sz="1800" b="0" cap="none" spc="0" err="1">
                          <a:solidFill>
                            <a:schemeClr val="bg1"/>
                          </a:solidFill>
                        </a:rPr>
                        <a:t>Total</a:t>
                      </a:r>
                      <a:r>
                        <a:rPr lang="cs-CZ" sz="1800" b="0" cap="none" spc="0">
                          <a:solidFill>
                            <a:schemeClr val="bg1"/>
                          </a:solidFill>
                        </a:rPr>
                        <a:t> </a:t>
                      </a:r>
                      <a:r>
                        <a:rPr lang="cs-CZ" sz="1800" b="0" cap="none" spc="0" err="1">
                          <a:solidFill>
                            <a:schemeClr val="bg1"/>
                          </a:solidFill>
                        </a:rPr>
                        <a:t>Cost</a:t>
                      </a:r>
                      <a:endParaRPr lang="cs-CZ" sz="1800" b="0" cap="none" spc="0">
                        <a:solidFill>
                          <a:schemeClr val="bg1"/>
                        </a:solidFill>
                      </a:endParaRPr>
                    </a:p>
                  </a:txBody>
                  <a:tcPr marL="78067" marR="60052" marT="60052" marB="60052" anchor="ctr"/>
                </a:tc>
                <a:tc>
                  <a:txBody>
                    <a:bodyPr/>
                    <a:lstStyle/>
                    <a:p>
                      <a:r>
                        <a:rPr lang="cs-CZ" sz="1800" b="0" cap="none" spc="0" dirty="0">
                          <a:solidFill>
                            <a:schemeClr val="bg1"/>
                          </a:solidFill>
                        </a:rPr>
                        <a:t>ATC</a:t>
                      </a:r>
                    </a:p>
                  </a:txBody>
                  <a:tcPr marL="78067" marR="60052" marT="60052" marB="60052" anchor="ctr"/>
                </a:tc>
                <a:tc>
                  <a:txBody>
                    <a:bodyPr/>
                    <a:lstStyle/>
                    <a:p>
                      <a:r>
                        <a:rPr lang="cs-CZ" sz="1800" b="0" cap="none" spc="0">
                          <a:solidFill>
                            <a:schemeClr val="bg1"/>
                          </a:solidFill>
                        </a:rPr>
                        <a:t>MC</a:t>
                      </a:r>
                    </a:p>
                  </a:txBody>
                  <a:tcPr marL="78067" marR="60052" marT="60052" marB="60052" anchor="ctr"/>
                </a:tc>
                <a:tc>
                  <a:txBody>
                    <a:bodyPr/>
                    <a:lstStyle/>
                    <a:p>
                      <a:r>
                        <a:rPr lang="cs-CZ" sz="1800" b="0" cap="none" spc="0">
                          <a:solidFill>
                            <a:schemeClr val="bg1"/>
                          </a:solidFill>
                        </a:rPr>
                        <a:t>TR</a:t>
                      </a:r>
                    </a:p>
                  </a:txBody>
                  <a:tcPr marL="78067" marR="60052" marT="60052" marB="60052" anchor="ctr"/>
                </a:tc>
                <a:tc>
                  <a:txBody>
                    <a:bodyPr/>
                    <a:lstStyle/>
                    <a:p>
                      <a:r>
                        <a:rPr lang="cs-CZ" sz="1800" b="0" cap="none" spc="0" dirty="0">
                          <a:solidFill>
                            <a:schemeClr val="bg1"/>
                          </a:solidFill>
                        </a:rPr>
                        <a:t>MR</a:t>
                      </a:r>
                    </a:p>
                  </a:txBody>
                  <a:tcPr marL="78067" marR="60052" marT="60052" marB="60052" anchor="ctr"/>
                </a:tc>
                <a:tc>
                  <a:txBody>
                    <a:bodyPr/>
                    <a:lstStyle/>
                    <a:p>
                      <a:r>
                        <a:rPr lang="cs-CZ" sz="1800" b="0" cap="none" spc="0">
                          <a:solidFill>
                            <a:schemeClr val="bg1"/>
                          </a:solidFill>
                        </a:rPr>
                        <a:t>Profit</a:t>
                      </a:r>
                    </a:p>
                  </a:txBody>
                  <a:tcPr marL="78067" marR="60052" marT="60052" marB="60052" anchor="ctr"/>
                </a:tc>
                <a:extLst>
                  <a:ext uri="{0D108BD9-81ED-4DB2-BD59-A6C34878D82A}">
                    <a16:rowId xmlns:a16="http://schemas.microsoft.com/office/drawing/2014/main" val="2920387130"/>
                  </a:ext>
                </a:extLst>
              </a:tr>
              <a:tr h="353785">
                <a:tc>
                  <a:txBody>
                    <a:bodyPr/>
                    <a:lstStyle/>
                    <a:p>
                      <a:r>
                        <a:rPr lang="cs-CZ" sz="1800" cap="none" spc="0">
                          <a:solidFill>
                            <a:schemeClr val="tx1"/>
                          </a:solidFill>
                        </a:rPr>
                        <a:t>1 000 000</a:t>
                      </a:r>
                    </a:p>
                  </a:txBody>
                  <a:tcPr marL="78067" marR="60052" marT="60052" marB="60052"/>
                </a:tc>
                <a:tc>
                  <a:txBody>
                    <a:bodyPr/>
                    <a:lstStyle/>
                    <a:p>
                      <a:r>
                        <a:rPr lang="cs-CZ" sz="1800" cap="none" spc="0">
                          <a:solidFill>
                            <a:schemeClr val="tx1"/>
                          </a:solidFill>
                        </a:rPr>
                        <a:t>1</a:t>
                      </a:r>
                    </a:p>
                  </a:txBody>
                  <a:tcPr marL="78067" marR="60052" marT="60052" marB="60052"/>
                </a:tc>
                <a:tc>
                  <a:txBody>
                    <a:bodyPr/>
                    <a:lstStyle/>
                    <a:p>
                      <a:r>
                        <a:rPr lang="cs-CZ" sz="1800" cap="none" spc="0">
                          <a:solidFill>
                            <a:schemeClr val="tx1"/>
                          </a:solidFill>
                        </a:rPr>
                        <a:t>500 000</a:t>
                      </a:r>
                    </a:p>
                  </a:txBody>
                  <a:tcPr marL="78067" marR="60052" marT="60052" marB="60052"/>
                </a:tc>
                <a:tc>
                  <a:txBody>
                    <a:bodyPr/>
                    <a:lstStyle/>
                    <a:p>
                      <a:r>
                        <a:rPr lang="cs-CZ" sz="1800" cap="none" spc="0" dirty="0">
                          <a:solidFill>
                            <a:schemeClr val="tx1"/>
                          </a:solidFill>
                        </a:rPr>
                        <a:t>500 000</a:t>
                      </a:r>
                    </a:p>
                  </a:txBody>
                  <a:tcPr marL="78067" marR="60052" marT="60052" marB="60052"/>
                </a:tc>
                <a:tc>
                  <a:txBody>
                    <a:bodyPr/>
                    <a:lstStyle/>
                    <a:p>
                      <a:r>
                        <a:rPr lang="cs-CZ" sz="1800" cap="none" spc="0" dirty="0">
                          <a:solidFill>
                            <a:schemeClr val="tx1"/>
                          </a:solidFill>
                        </a:rPr>
                        <a:t>-</a:t>
                      </a:r>
                    </a:p>
                  </a:txBody>
                  <a:tcPr marL="78067" marR="60052" marT="60052" marB="60052"/>
                </a:tc>
                <a:tc>
                  <a:txBody>
                    <a:bodyPr/>
                    <a:lstStyle/>
                    <a:p>
                      <a:r>
                        <a:rPr lang="cs-CZ" sz="1800" cap="none" spc="0" dirty="0">
                          <a:solidFill>
                            <a:schemeClr val="tx1"/>
                          </a:solidFill>
                        </a:rPr>
                        <a:t>1 000 000</a:t>
                      </a:r>
                    </a:p>
                  </a:txBody>
                  <a:tcPr marL="78067" marR="60052" marT="60052" marB="60052"/>
                </a:tc>
                <a:tc>
                  <a:txBody>
                    <a:bodyPr/>
                    <a:lstStyle/>
                    <a:p>
                      <a:r>
                        <a:rPr lang="cs-CZ" sz="1800" cap="none" spc="0" dirty="0">
                          <a:solidFill>
                            <a:schemeClr val="tx1"/>
                          </a:solidFill>
                        </a:rPr>
                        <a:t>-</a:t>
                      </a:r>
                    </a:p>
                  </a:txBody>
                  <a:tcPr marL="78067" marR="60052" marT="60052" marB="60052"/>
                </a:tc>
                <a:tc>
                  <a:txBody>
                    <a:bodyPr/>
                    <a:lstStyle/>
                    <a:p>
                      <a:r>
                        <a:rPr lang="cs-CZ" sz="1800" cap="none" spc="0" dirty="0">
                          <a:solidFill>
                            <a:schemeClr val="tx1"/>
                          </a:solidFill>
                        </a:rPr>
                        <a:t>500 000</a:t>
                      </a:r>
                    </a:p>
                  </a:txBody>
                  <a:tcPr marL="78067" marR="60052" marT="60052" marB="60052"/>
                </a:tc>
                <a:extLst>
                  <a:ext uri="{0D108BD9-81ED-4DB2-BD59-A6C34878D82A}">
                    <a16:rowId xmlns:a16="http://schemas.microsoft.com/office/drawing/2014/main" val="134537776"/>
                  </a:ext>
                </a:extLst>
              </a:tr>
              <a:tr h="353785">
                <a:tc>
                  <a:txBody>
                    <a:bodyPr/>
                    <a:lstStyle/>
                    <a:p>
                      <a:r>
                        <a:rPr lang="cs-CZ" sz="1800" cap="none" spc="0">
                          <a:solidFill>
                            <a:schemeClr val="tx1"/>
                          </a:solidFill>
                        </a:rPr>
                        <a:t>900 000</a:t>
                      </a:r>
                    </a:p>
                  </a:txBody>
                  <a:tcPr marL="78067" marR="60052" marT="60052" marB="60052"/>
                </a:tc>
                <a:tc>
                  <a:txBody>
                    <a:bodyPr/>
                    <a:lstStyle/>
                    <a:p>
                      <a:r>
                        <a:rPr lang="cs-CZ" sz="1800" cap="none" spc="0">
                          <a:solidFill>
                            <a:schemeClr val="tx1"/>
                          </a:solidFill>
                        </a:rPr>
                        <a:t>2</a:t>
                      </a:r>
                    </a:p>
                  </a:txBody>
                  <a:tcPr marL="78067" marR="60052" marT="60052" marB="60052"/>
                </a:tc>
                <a:tc>
                  <a:txBody>
                    <a:bodyPr/>
                    <a:lstStyle/>
                    <a:p>
                      <a:r>
                        <a:rPr lang="cs-CZ" sz="1800" cap="none" spc="0">
                          <a:solidFill>
                            <a:schemeClr val="tx1"/>
                          </a:solidFill>
                        </a:rPr>
                        <a:t>1 000 000</a:t>
                      </a:r>
                    </a:p>
                  </a:txBody>
                  <a:tcPr marL="78067" marR="60052" marT="60052" marB="60052"/>
                </a:tc>
                <a:tc>
                  <a:txBody>
                    <a:bodyPr/>
                    <a:lstStyle/>
                    <a:p>
                      <a:r>
                        <a:rPr lang="cs-CZ" sz="1800" cap="none" spc="0" dirty="0">
                          <a:solidFill>
                            <a:schemeClr val="tx1"/>
                          </a:solidFill>
                        </a:rPr>
                        <a:t>500 000</a:t>
                      </a:r>
                    </a:p>
                  </a:txBody>
                  <a:tcPr marL="78067" marR="60052" marT="60052" marB="60052"/>
                </a:tc>
                <a:tc>
                  <a:txBody>
                    <a:bodyPr/>
                    <a:lstStyle/>
                    <a:p>
                      <a:r>
                        <a:rPr lang="cs-CZ" sz="1800" cap="none" spc="0" dirty="0">
                          <a:solidFill>
                            <a:schemeClr val="tx1"/>
                          </a:solidFill>
                        </a:rPr>
                        <a:t>500 000</a:t>
                      </a:r>
                    </a:p>
                  </a:txBody>
                  <a:tcPr marL="78067" marR="60052" marT="60052" marB="60052"/>
                </a:tc>
                <a:tc>
                  <a:txBody>
                    <a:bodyPr/>
                    <a:lstStyle/>
                    <a:p>
                      <a:r>
                        <a:rPr lang="cs-CZ" sz="1800" cap="none" spc="0" dirty="0">
                          <a:solidFill>
                            <a:schemeClr val="tx1"/>
                          </a:solidFill>
                        </a:rPr>
                        <a:t>1 800 000</a:t>
                      </a:r>
                    </a:p>
                  </a:txBody>
                  <a:tcPr marL="78067" marR="60052" marT="60052" marB="60052"/>
                </a:tc>
                <a:tc>
                  <a:txBody>
                    <a:bodyPr/>
                    <a:lstStyle/>
                    <a:p>
                      <a:r>
                        <a:rPr lang="cs-CZ" sz="1800" cap="none" spc="0" dirty="0">
                          <a:solidFill>
                            <a:schemeClr val="tx1"/>
                          </a:solidFill>
                        </a:rPr>
                        <a:t>800 000</a:t>
                      </a:r>
                    </a:p>
                  </a:txBody>
                  <a:tcPr marL="78067" marR="60052" marT="60052" marB="60052"/>
                </a:tc>
                <a:tc>
                  <a:txBody>
                    <a:bodyPr/>
                    <a:lstStyle/>
                    <a:p>
                      <a:r>
                        <a:rPr lang="cs-CZ" sz="1800" cap="none" spc="0" dirty="0">
                          <a:solidFill>
                            <a:schemeClr val="tx1"/>
                          </a:solidFill>
                        </a:rPr>
                        <a:t>800 000</a:t>
                      </a:r>
                    </a:p>
                  </a:txBody>
                  <a:tcPr marL="78067" marR="60052" marT="60052" marB="60052"/>
                </a:tc>
                <a:extLst>
                  <a:ext uri="{0D108BD9-81ED-4DB2-BD59-A6C34878D82A}">
                    <a16:rowId xmlns:a16="http://schemas.microsoft.com/office/drawing/2014/main" val="2184359295"/>
                  </a:ext>
                </a:extLst>
              </a:tr>
              <a:tr h="353785">
                <a:tc>
                  <a:txBody>
                    <a:bodyPr/>
                    <a:lstStyle/>
                    <a:p>
                      <a:r>
                        <a:rPr lang="cs-CZ" sz="1800" cap="none" spc="0">
                          <a:solidFill>
                            <a:schemeClr val="tx1"/>
                          </a:solidFill>
                        </a:rPr>
                        <a:t>800 000</a:t>
                      </a:r>
                    </a:p>
                  </a:txBody>
                  <a:tcPr marL="78067" marR="60052" marT="60052" marB="60052"/>
                </a:tc>
                <a:tc>
                  <a:txBody>
                    <a:bodyPr/>
                    <a:lstStyle/>
                    <a:p>
                      <a:r>
                        <a:rPr lang="cs-CZ" sz="1800" cap="none" spc="0">
                          <a:solidFill>
                            <a:schemeClr val="tx1"/>
                          </a:solidFill>
                        </a:rPr>
                        <a:t>3</a:t>
                      </a:r>
                    </a:p>
                  </a:txBody>
                  <a:tcPr marL="78067" marR="60052" marT="60052" marB="60052"/>
                </a:tc>
                <a:tc>
                  <a:txBody>
                    <a:bodyPr/>
                    <a:lstStyle/>
                    <a:p>
                      <a:r>
                        <a:rPr lang="cs-CZ" sz="1800" cap="none" spc="0">
                          <a:solidFill>
                            <a:schemeClr val="tx1"/>
                          </a:solidFill>
                        </a:rPr>
                        <a:t>1 600 000</a:t>
                      </a:r>
                    </a:p>
                  </a:txBody>
                  <a:tcPr marL="78067" marR="60052" marT="60052" marB="60052"/>
                </a:tc>
                <a:tc>
                  <a:txBody>
                    <a:bodyPr/>
                    <a:lstStyle/>
                    <a:p>
                      <a:r>
                        <a:rPr lang="cs-CZ" sz="1800" cap="none" spc="0" dirty="0">
                          <a:solidFill>
                            <a:schemeClr val="tx1"/>
                          </a:solidFill>
                        </a:rPr>
                        <a:t>533 333</a:t>
                      </a:r>
                    </a:p>
                  </a:txBody>
                  <a:tcPr marL="78067" marR="60052" marT="60052" marB="60052"/>
                </a:tc>
                <a:tc>
                  <a:txBody>
                    <a:bodyPr/>
                    <a:lstStyle/>
                    <a:p>
                      <a:r>
                        <a:rPr lang="cs-CZ" sz="1800" cap="none" spc="0" dirty="0">
                          <a:solidFill>
                            <a:schemeClr val="tx1"/>
                          </a:solidFill>
                        </a:rPr>
                        <a:t>600 000</a:t>
                      </a:r>
                    </a:p>
                  </a:txBody>
                  <a:tcPr marL="78067" marR="60052" marT="60052" marB="60052"/>
                </a:tc>
                <a:tc>
                  <a:txBody>
                    <a:bodyPr/>
                    <a:lstStyle/>
                    <a:p>
                      <a:r>
                        <a:rPr lang="cs-CZ" sz="1800" cap="none" spc="0" dirty="0">
                          <a:solidFill>
                            <a:schemeClr val="tx1"/>
                          </a:solidFill>
                        </a:rPr>
                        <a:t>2 400 000</a:t>
                      </a:r>
                    </a:p>
                  </a:txBody>
                  <a:tcPr marL="78067" marR="60052" marT="60052" marB="60052"/>
                </a:tc>
                <a:tc>
                  <a:txBody>
                    <a:bodyPr/>
                    <a:lstStyle/>
                    <a:p>
                      <a:r>
                        <a:rPr lang="cs-CZ" sz="1800" cap="none" spc="0" dirty="0">
                          <a:solidFill>
                            <a:schemeClr val="tx1"/>
                          </a:solidFill>
                        </a:rPr>
                        <a:t>600 000</a:t>
                      </a:r>
                    </a:p>
                  </a:txBody>
                  <a:tcPr marL="78067" marR="60052" marT="60052" marB="60052"/>
                </a:tc>
                <a:tc>
                  <a:txBody>
                    <a:bodyPr/>
                    <a:lstStyle/>
                    <a:p>
                      <a:r>
                        <a:rPr lang="cs-CZ" sz="1800" cap="none" spc="0" dirty="0">
                          <a:solidFill>
                            <a:schemeClr val="tx1"/>
                          </a:solidFill>
                        </a:rPr>
                        <a:t>800 000</a:t>
                      </a:r>
                    </a:p>
                  </a:txBody>
                  <a:tcPr marL="78067" marR="60052" marT="60052" marB="60052"/>
                </a:tc>
                <a:extLst>
                  <a:ext uri="{0D108BD9-81ED-4DB2-BD59-A6C34878D82A}">
                    <a16:rowId xmlns:a16="http://schemas.microsoft.com/office/drawing/2014/main" val="3272764771"/>
                  </a:ext>
                </a:extLst>
              </a:tr>
              <a:tr h="353785">
                <a:tc>
                  <a:txBody>
                    <a:bodyPr/>
                    <a:lstStyle/>
                    <a:p>
                      <a:r>
                        <a:rPr lang="cs-CZ" sz="1800" cap="none" spc="0">
                          <a:solidFill>
                            <a:schemeClr val="tx1"/>
                          </a:solidFill>
                        </a:rPr>
                        <a:t>700 000</a:t>
                      </a:r>
                    </a:p>
                  </a:txBody>
                  <a:tcPr marL="78067" marR="60052" marT="60052" marB="60052"/>
                </a:tc>
                <a:tc>
                  <a:txBody>
                    <a:bodyPr/>
                    <a:lstStyle/>
                    <a:p>
                      <a:r>
                        <a:rPr lang="cs-CZ" sz="1800" cap="none" spc="0">
                          <a:solidFill>
                            <a:schemeClr val="tx1"/>
                          </a:solidFill>
                        </a:rPr>
                        <a:t>4</a:t>
                      </a:r>
                    </a:p>
                  </a:txBody>
                  <a:tcPr marL="78067" marR="60052" marT="60052" marB="60052"/>
                </a:tc>
                <a:tc>
                  <a:txBody>
                    <a:bodyPr/>
                    <a:lstStyle/>
                    <a:p>
                      <a:r>
                        <a:rPr lang="cs-CZ" sz="1800" cap="none" spc="0">
                          <a:solidFill>
                            <a:schemeClr val="tx1"/>
                          </a:solidFill>
                        </a:rPr>
                        <a:t>2 250 000</a:t>
                      </a:r>
                    </a:p>
                  </a:txBody>
                  <a:tcPr marL="78067" marR="60052" marT="60052" marB="60052"/>
                </a:tc>
                <a:tc>
                  <a:txBody>
                    <a:bodyPr/>
                    <a:lstStyle/>
                    <a:p>
                      <a:r>
                        <a:rPr lang="cs-CZ" sz="1800" cap="none" spc="0" dirty="0">
                          <a:solidFill>
                            <a:schemeClr val="tx1"/>
                          </a:solidFill>
                        </a:rPr>
                        <a:t>562 500</a:t>
                      </a:r>
                    </a:p>
                  </a:txBody>
                  <a:tcPr marL="78067" marR="60052" marT="60052" marB="60052"/>
                </a:tc>
                <a:tc>
                  <a:txBody>
                    <a:bodyPr/>
                    <a:lstStyle/>
                    <a:p>
                      <a:r>
                        <a:rPr lang="cs-CZ" sz="1800" cap="none" spc="0" dirty="0">
                          <a:solidFill>
                            <a:schemeClr val="tx1"/>
                          </a:solidFill>
                        </a:rPr>
                        <a:t>650 000</a:t>
                      </a:r>
                    </a:p>
                  </a:txBody>
                  <a:tcPr marL="78067" marR="60052" marT="60052" marB="60052"/>
                </a:tc>
                <a:tc>
                  <a:txBody>
                    <a:bodyPr/>
                    <a:lstStyle/>
                    <a:p>
                      <a:r>
                        <a:rPr lang="cs-CZ" sz="1800" cap="none" spc="0" dirty="0">
                          <a:solidFill>
                            <a:schemeClr val="tx1"/>
                          </a:solidFill>
                        </a:rPr>
                        <a:t>2 800 000</a:t>
                      </a:r>
                    </a:p>
                  </a:txBody>
                  <a:tcPr marL="78067" marR="60052" marT="60052" marB="60052"/>
                </a:tc>
                <a:tc>
                  <a:txBody>
                    <a:bodyPr/>
                    <a:lstStyle/>
                    <a:p>
                      <a:r>
                        <a:rPr lang="cs-CZ" sz="1800" cap="none" spc="0" dirty="0">
                          <a:solidFill>
                            <a:schemeClr val="tx1"/>
                          </a:solidFill>
                        </a:rPr>
                        <a:t>400 000</a:t>
                      </a:r>
                    </a:p>
                  </a:txBody>
                  <a:tcPr marL="78067" marR="60052" marT="60052" marB="60052"/>
                </a:tc>
                <a:tc>
                  <a:txBody>
                    <a:bodyPr/>
                    <a:lstStyle/>
                    <a:p>
                      <a:r>
                        <a:rPr lang="cs-CZ" sz="1800" cap="none" spc="0" dirty="0">
                          <a:solidFill>
                            <a:schemeClr val="tx1"/>
                          </a:solidFill>
                        </a:rPr>
                        <a:t>550 000</a:t>
                      </a:r>
                    </a:p>
                  </a:txBody>
                  <a:tcPr marL="78067" marR="60052" marT="60052" marB="60052"/>
                </a:tc>
                <a:extLst>
                  <a:ext uri="{0D108BD9-81ED-4DB2-BD59-A6C34878D82A}">
                    <a16:rowId xmlns:a16="http://schemas.microsoft.com/office/drawing/2014/main" val="3447126797"/>
                  </a:ext>
                </a:extLst>
              </a:tr>
              <a:tr h="353785">
                <a:tc>
                  <a:txBody>
                    <a:bodyPr/>
                    <a:lstStyle/>
                    <a:p>
                      <a:r>
                        <a:rPr lang="cs-CZ" sz="1800" cap="none" spc="0">
                          <a:solidFill>
                            <a:schemeClr val="tx1"/>
                          </a:solidFill>
                        </a:rPr>
                        <a:t>600 000</a:t>
                      </a:r>
                    </a:p>
                  </a:txBody>
                  <a:tcPr marL="78067" marR="60052" marT="60052" marB="60052"/>
                </a:tc>
                <a:tc>
                  <a:txBody>
                    <a:bodyPr/>
                    <a:lstStyle/>
                    <a:p>
                      <a:r>
                        <a:rPr lang="cs-CZ" sz="1800" cap="none" spc="0">
                          <a:solidFill>
                            <a:schemeClr val="tx1"/>
                          </a:solidFill>
                        </a:rPr>
                        <a:t>5</a:t>
                      </a:r>
                    </a:p>
                  </a:txBody>
                  <a:tcPr marL="78067" marR="60052" marT="60052" marB="60052"/>
                </a:tc>
                <a:tc>
                  <a:txBody>
                    <a:bodyPr/>
                    <a:lstStyle/>
                    <a:p>
                      <a:r>
                        <a:rPr lang="cs-CZ" sz="1800" cap="none" spc="0">
                          <a:solidFill>
                            <a:schemeClr val="tx1"/>
                          </a:solidFill>
                        </a:rPr>
                        <a:t>3 150 000</a:t>
                      </a:r>
                    </a:p>
                  </a:txBody>
                  <a:tcPr marL="78067" marR="60052" marT="60052" marB="60052"/>
                </a:tc>
                <a:tc>
                  <a:txBody>
                    <a:bodyPr/>
                    <a:lstStyle/>
                    <a:p>
                      <a:r>
                        <a:rPr lang="cs-CZ" sz="1800" cap="none" spc="0" dirty="0">
                          <a:solidFill>
                            <a:schemeClr val="tx1"/>
                          </a:solidFill>
                        </a:rPr>
                        <a:t>630 000</a:t>
                      </a:r>
                    </a:p>
                  </a:txBody>
                  <a:tcPr marL="78067" marR="60052" marT="60052" marB="60052"/>
                </a:tc>
                <a:tc>
                  <a:txBody>
                    <a:bodyPr/>
                    <a:lstStyle/>
                    <a:p>
                      <a:r>
                        <a:rPr lang="cs-CZ" sz="1800" cap="none" spc="0" dirty="0">
                          <a:solidFill>
                            <a:schemeClr val="tx1"/>
                          </a:solidFill>
                        </a:rPr>
                        <a:t>900 000</a:t>
                      </a:r>
                    </a:p>
                  </a:txBody>
                  <a:tcPr marL="78067" marR="60052" marT="60052" marB="60052"/>
                </a:tc>
                <a:tc>
                  <a:txBody>
                    <a:bodyPr/>
                    <a:lstStyle/>
                    <a:p>
                      <a:r>
                        <a:rPr lang="cs-CZ" sz="1800" cap="none" spc="0" dirty="0">
                          <a:solidFill>
                            <a:schemeClr val="tx1"/>
                          </a:solidFill>
                        </a:rPr>
                        <a:t>3 000 000</a:t>
                      </a:r>
                    </a:p>
                  </a:txBody>
                  <a:tcPr marL="78067" marR="60052" marT="60052" marB="60052"/>
                </a:tc>
                <a:tc>
                  <a:txBody>
                    <a:bodyPr/>
                    <a:lstStyle/>
                    <a:p>
                      <a:r>
                        <a:rPr lang="cs-CZ" sz="1800" cap="none" spc="0" dirty="0">
                          <a:solidFill>
                            <a:schemeClr val="tx1"/>
                          </a:solidFill>
                        </a:rPr>
                        <a:t>200 000</a:t>
                      </a:r>
                    </a:p>
                  </a:txBody>
                  <a:tcPr marL="78067" marR="60052" marT="60052" marB="60052"/>
                </a:tc>
                <a:tc>
                  <a:txBody>
                    <a:bodyPr/>
                    <a:lstStyle/>
                    <a:p>
                      <a:r>
                        <a:rPr lang="cs-CZ" sz="1800" cap="none" spc="0" dirty="0">
                          <a:solidFill>
                            <a:schemeClr val="tx1"/>
                          </a:solidFill>
                        </a:rPr>
                        <a:t>-150 000</a:t>
                      </a:r>
                    </a:p>
                  </a:txBody>
                  <a:tcPr marL="78067" marR="60052" marT="60052" marB="60052"/>
                </a:tc>
                <a:extLst>
                  <a:ext uri="{0D108BD9-81ED-4DB2-BD59-A6C34878D82A}">
                    <a16:rowId xmlns:a16="http://schemas.microsoft.com/office/drawing/2014/main" val="3232216919"/>
                  </a:ext>
                </a:extLst>
              </a:tr>
              <a:tr h="353785">
                <a:tc>
                  <a:txBody>
                    <a:bodyPr/>
                    <a:lstStyle/>
                    <a:p>
                      <a:r>
                        <a:rPr lang="cs-CZ" sz="1800" cap="none" spc="0">
                          <a:solidFill>
                            <a:schemeClr val="tx1"/>
                          </a:solidFill>
                        </a:rPr>
                        <a:t>500 000</a:t>
                      </a:r>
                    </a:p>
                  </a:txBody>
                  <a:tcPr marL="78067" marR="60052" marT="60052" marB="60052"/>
                </a:tc>
                <a:tc>
                  <a:txBody>
                    <a:bodyPr/>
                    <a:lstStyle/>
                    <a:p>
                      <a:r>
                        <a:rPr lang="cs-CZ" sz="1800" cap="none" spc="0">
                          <a:solidFill>
                            <a:schemeClr val="tx1"/>
                          </a:solidFill>
                        </a:rPr>
                        <a:t>6</a:t>
                      </a:r>
                    </a:p>
                  </a:txBody>
                  <a:tcPr marL="78067" marR="60052" marT="60052" marB="60052"/>
                </a:tc>
                <a:tc>
                  <a:txBody>
                    <a:bodyPr/>
                    <a:lstStyle/>
                    <a:p>
                      <a:r>
                        <a:rPr lang="cs-CZ" sz="1800" cap="none" spc="0">
                          <a:solidFill>
                            <a:schemeClr val="tx1"/>
                          </a:solidFill>
                        </a:rPr>
                        <a:t>4 150 000</a:t>
                      </a:r>
                    </a:p>
                  </a:txBody>
                  <a:tcPr marL="78067" marR="60052" marT="60052" marB="60052"/>
                </a:tc>
                <a:tc>
                  <a:txBody>
                    <a:bodyPr/>
                    <a:lstStyle/>
                    <a:p>
                      <a:r>
                        <a:rPr lang="cs-CZ" sz="1800" cap="none" spc="0" dirty="0">
                          <a:solidFill>
                            <a:schemeClr val="tx1"/>
                          </a:solidFill>
                        </a:rPr>
                        <a:t>691 666</a:t>
                      </a:r>
                    </a:p>
                  </a:txBody>
                  <a:tcPr marL="78067" marR="60052" marT="60052" marB="60052"/>
                </a:tc>
                <a:tc>
                  <a:txBody>
                    <a:bodyPr/>
                    <a:lstStyle/>
                    <a:p>
                      <a:r>
                        <a:rPr lang="cs-CZ" sz="1800" cap="none" spc="0" dirty="0">
                          <a:solidFill>
                            <a:schemeClr val="tx1"/>
                          </a:solidFill>
                        </a:rPr>
                        <a:t>1 000 000</a:t>
                      </a:r>
                    </a:p>
                  </a:txBody>
                  <a:tcPr marL="78067" marR="60052" marT="60052" marB="60052"/>
                </a:tc>
                <a:tc>
                  <a:txBody>
                    <a:bodyPr/>
                    <a:lstStyle/>
                    <a:p>
                      <a:r>
                        <a:rPr lang="cs-CZ" sz="1800" cap="none" spc="0" dirty="0">
                          <a:solidFill>
                            <a:schemeClr val="tx1"/>
                          </a:solidFill>
                        </a:rPr>
                        <a:t>3 000 000</a:t>
                      </a:r>
                    </a:p>
                  </a:txBody>
                  <a:tcPr marL="78067" marR="60052" marT="60052" marB="60052"/>
                </a:tc>
                <a:tc>
                  <a:txBody>
                    <a:bodyPr/>
                    <a:lstStyle/>
                    <a:p>
                      <a:r>
                        <a:rPr lang="cs-CZ" sz="1800" cap="none" spc="0" dirty="0">
                          <a:solidFill>
                            <a:schemeClr val="tx1"/>
                          </a:solidFill>
                        </a:rPr>
                        <a:t>0</a:t>
                      </a:r>
                    </a:p>
                  </a:txBody>
                  <a:tcPr marL="78067" marR="60052" marT="60052" marB="60052"/>
                </a:tc>
                <a:tc>
                  <a:txBody>
                    <a:bodyPr/>
                    <a:lstStyle/>
                    <a:p>
                      <a:r>
                        <a:rPr lang="cs-CZ" sz="1800" cap="none" spc="0" dirty="0">
                          <a:solidFill>
                            <a:schemeClr val="tx1"/>
                          </a:solidFill>
                        </a:rPr>
                        <a:t>-1 150 000</a:t>
                      </a:r>
                    </a:p>
                  </a:txBody>
                  <a:tcPr marL="78067" marR="60052" marT="60052" marB="60052"/>
                </a:tc>
                <a:extLst>
                  <a:ext uri="{0D108BD9-81ED-4DB2-BD59-A6C34878D82A}">
                    <a16:rowId xmlns:a16="http://schemas.microsoft.com/office/drawing/2014/main" val="449150591"/>
                  </a:ext>
                </a:extLst>
              </a:tr>
              <a:tr h="353785">
                <a:tc>
                  <a:txBody>
                    <a:bodyPr/>
                    <a:lstStyle/>
                    <a:p>
                      <a:r>
                        <a:rPr lang="cs-CZ" sz="1800" cap="none" spc="0">
                          <a:solidFill>
                            <a:schemeClr val="tx1"/>
                          </a:solidFill>
                        </a:rPr>
                        <a:t>400 000</a:t>
                      </a:r>
                    </a:p>
                  </a:txBody>
                  <a:tcPr marL="78067" marR="60052" marT="60052" marB="60052"/>
                </a:tc>
                <a:tc>
                  <a:txBody>
                    <a:bodyPr/>
                    <a:lstStyle/>
                    <a:p>
                      <a:r>
                        <a:rPr lang="cs-CZ" sz="1800" cap="none" spc="0">
                          <a:solidFill>
                            <a:schemeClr val="tx1"/>
                          </a:solidFill>
                        </a:rPr>
                        <a:t>7</a:t>
                      </a:r>
                    </a:p>
                  </a:txBody>
                  <a:tcPr marL="78067" marR="60052" marT="60052" marB="60052"/>
                </a:tc>
                <a:tc>
                  <a:txBody>
                    <a:bodyPr/>
                    <a:lstStyle/>
                    <a:p>
                      <a:r>
                        <a:rPr lang="cs-CZ" sz="1800" cap="none" spc="0">
                          <a:solidFill>
                            <a:schemeClr val="tx1"/>
                          </a:solidFill>
                        </a:rPr>
                        <a:t>5 550 000</a:t>
                      </a:r>
                    </a:p>
                  </a:txBody>
                  <a:tcPr marL="78067" marR="60052" marT="60052" marB="60052"/>
                </a:tc>
                <a:tc>
                  <a:txBody>
                    <a:bodyPr/>
                    <a:lstStyle/>
                    <a:p>
                      <a:r>
                        <a:rPr lang="cs-CZ" sz="1800" cap="none" spc="0" dirty="0">
                          <a:solidFill>
                            <a:schemeClr val="tx1"/>
                          </a:solidFill>
                        </a:rPr>
                        <a:t>792 857</a:t>
                      </a:r>
                    </a:p>
                  </a:txBody>
                  <a:tcPr marL="78067" marR="60052" marT="60052" marB="60052"/>
                </a:tc>
                <a:tc>
                  <a:txBody>
                    <a:bodyPr/>
                    <a:lstStyle/>
                    <a:p>
                      <a:r>
                        <a:rPr lang="cs-CZ" sz="1800" cap="none" spc="0" dirty="0">
                          <a:solidFill>
                            <a:schemeClr val="tx1"/>
                          </a:solidFill>
                        </a:rPr>
                        <a:t>1 400 000</a:t>
                      </a:r>
                    </a:p>
                  </a:txBody>
                  <a:tcPr marL="78067" marR="60052" marT="60052" marB="60052"/>
                </a:tc>
                <a:tc>
                  <a:txBody>
                    <a:bodyPr/>
                    <a:lstStyle/>
                    <a:p>
                      <a:r>
                        <a:rPr lang="cs-CZ" sz="1800" cap="none" spc="0" dirty="0">
                          <a:solidFill>
                            <a:schemeClr val="tx1"/>
                          </a:solidFill>
                        </a:rPr>
                        <a:t>2 800 000</a:t>
                      </a:r>
                    </a:p>
                  </a:txBody>
                  <a:tcPr marL="78067" marR="60052" marT="60052" marB="60052"/>
                </a:tc>
                <a:tc>
                  <a:txBody>
                    <a:bodyPr/>
                    <a:lstStyle/>
                    <a:p>
                      <a:r>
                        <a:rPr lang="cs-CZ" sz="1800" cap="none" spc="0" dirty="0">
                          <a:solidFill>
                            <a:schemeClr val="tx1"/>
                          </a:solidFill>
                        </a:rPr>
                        <a:t>-200 000</a:t>
                      </a:r>
                    </a:p>
                  </a:txBody>
                  <a:tcPr marL="78067" marR="60052" marT="60052" marB="60052"/>
                </a:tc>
                <a:tc>
                  <a:txBody>
                    <a:bodyPr/>
                    <a:lstStyle/>
                    <a:p>
                      <a:r>
                        <a:rPr lang="cs-CZ" sz="1800" cap="none" spc="0" dirty="0">
                          <a:solidFill>
                            <a:schemeClr val="tx1"/>
                          </a:solidFill>
                        </a:rPr>
                        <a:t>-2 750 000</a:t>
                      </a:r>
                    </a:p>
                  </a:txBody>
                  <a:tcPr marL="78067" marR="60052" marT="60052" marB="60052"/>
                </a:tc>
                <a:extLst>
                  <a:ext uri="{0D108BD9-81ED-4DB2-BD59-A6C34878D82A}">
                    <a16:rowId xmlns:a16="http://schemas.microsoft.com/office/drawing/2014/main" val="2987920355"/>
                  </a:ext>
                </a:extLst>
              </a:tr>
              <a:tr h="353785">
                <a:tc>
                  <a:txBody>
                    <a:bodyPr/>
                    <a:lstStyle/>
                    <a:p>
                      <a:r>
                        <a:rPr lang="cs-CZ" sz="1800" cap="none" spc="0">
                          <a:solidFill>
                            <a:schemeClr val="tx1"/>
                          </a:solidFill>
                        </a:rPr>
                        <a:t>300 000</a:t>
                      </a:r>
                    </a:p>
                  </a:txBody>
                  <a:tcPr marL="78067" marR="60052" marT="60052" marB="60052"/>
                </a:tc>
                <a:tc>
                  <a:txBody>
                    <a:bodyPr/>
                    <a:lstStyle/>
                    <a:p>
                      <a:r>
                        <a:rPr lang="cs-CZ" sz="1800" cap="none" spc="0">
                          <a:solidFill>
                            <a:schemeClr val="tx1"/>
                          </a:solidFill>
                        </a:rPr>
                        <a:t>8</a:t>
                      </a:r>
                    </a:p>
                  </a:txBody>
                  <a:tcPr marL="78067" marR="60052" marT="60052" marB="60052"/>
                </a:tc>
                <a:tc>
                  <a:txBody>
                    <a:bodyPr/>
                    <a:lstStyle/>
                    <a:p>
                      <a:r>
                        <a:rPr lang="cs-CZ" sz="1800" cap="none" spc="0">
                          <a:solidFill>
                            <a:schemeClr val="tx1"/>
                          </a:solidFill>
                        </a:rPr>
                        <a:t>7 550 000</a:t>
                      </a:r>
                    </a:p>
                  </a:txBody>
                  <a:tcPr marL="78067" marR="60052" marT="60052" marB="60052"/>
                </a:tc>
                <a:tc>
                  <a:txBody>
                    <a:bodyPr/>
                    <a:lstStyle/>
                    <a:p>
                      <a:r>
                        <a:rPr lang="cs-CZ" sz="1800" cap="none" spc="0" dirty="0">
                          <a:solidFill>
                            <a:schemeClr val="tx1"/>
                          </a:solidFill>
                        </a:rPr>
                        <a:t>943 750</a:t>
                      </a:r>
                    </a:p>
                  </a:txBody>
                  <a:tcPr marL="78067" marR="60052" marT="60052" marB="60052"/>
                </a:tc>
                <a:tc>
                  <a:txBody>
                    <a:bodyPr/>
                    <a:lstStyle/>
                    <a:p>
                      <a:r>
                        <a:rPr lang="cs-CZ" sz="1800" cap="none" spc="0" dirty="0">
                          <a:solidFill>
                            <a:schemeClr val="tx1"/>
                          </a:solidFill>
                        </a:rPr>
                        <a:t>2 000 000</a:t>
                      </a:r>
                    </a:p>
                  </a:txBody>
                  <a:tcPr marL="78067" marR="60052" marT="60052" marB="60052"/>
                </a:tc>
                <a:tc>
                  <a:txBody>
                    <a:bodyPr/>
                    <a:lstStyle/>
                    <a:p>
                      <a:r>
                        <a:rPr lang="cs-CZ" sz="1800" cap="none" spc="0" dirty="0">
                          <a:solidFill>
                            <a:schemeClr val="tx1"/>
                          </a:solidFill>
                        </a:rPr>
                        <a:t>2 400 000</a:t>
                      </a:r>
                    </a:p>
                  </a:txBody>
                  <a:tcPr marL="78067" marR="60052" marT="60052" marB="60052"/>
                </a:tc>
                <a:tc>
                  <a:txBody>
                    <a:bodyPr/>
                    <a:lstStyle/>
                    <a:p>
                      <a:r>
                        <a:rPr lang="cs-CZ" sz="1800" cap="none" spc="0" dirty="0">
                          <a:solidFill>
                            <a:schemeClr val="tx1"/>
                          </a:solidFill>
                        </a:rPr>
                        <a:t>-400 000</a:t>
                      </a:r>
                    </a:p>
                  </a:txBody>
                  <a:tcPr marL="78067" marR="60052" marT="60052" marB="60052"/>
                </a:tc>
                <a:tc>
                  <a:txBody>
                    <a:bodyPr/>
                    <a:lstStyle/>
                    <a:p>
                      <a:r>
                        <a:rPr lang="cs-CZ" sz="1800" cap="none" spc="0" dirty="0">
                          <a:solidFill>
                            <a:schemeClr val="tx1"/>
                          </a:solidFill>
                        </a:rPr>
                        <a:t>-5 150 000</a:t>
                      </a:r>
                    </a:p>
                  </a:txBody>
                  <a:tcPr marL="78067" marR="60052" marT="60052" marB="60052"/>
                </a:tc>
                <a:extLst>
                  <a:ext uri="{0D108BD9-81ED-4DB2-BD59-A6C34878D82A}">
                    <a16:rowId xmlns:a16="http://schemas.microsoft.com/office/drawing/2014/main" val="3347764886"/>
                  </a:ext>
                </a:extLst>
              </a:tr>
            </a:tbl>
          </a:graphicData>
        </a:graphic>
      </p:graphicFrame>
      <mc:AlternateContent xmlns:mc="http://schemas.openxmlformats.org/markup-compatibility/2006" xmlns:a14="http://schemas.microsoft.com/office/drawing/2010/main">
        <mc:Choice Requires="a14">
          <p:sp>
            <p:nvSpPr>
              <p:cNvPr id="6" name="TextovéPole 5">
                <a:extLst>
                  <a:ext uri="{FF2B5EF4-FFF2-40B4-BE49-F238E27FC236}">
                    <a16:creationId xmlns:a16="http://schemas.microsoft.com/office/drawing/2014/main" id="{B0A7CF5A-2C93-355D-AAD1-2E49B8AC7DA0}"/>
                  </a:ext>
                </a:extLst>
              </p:cNvPr>
              <p:cNvSpPr txBox="1"/>
              <p:nvPr/>
            </p:nvSpPr>
            <p:spPr>
              <a:xfrm>
                <a:off x="5359400" y="1630869"/>
                <a:ext cx="6101080" cy="6109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cs-CZ" altLang="cs-CZ" sz="1800" i="1" smtClean="0">
                          <a:latin typeface="Cambria Math" panose="02040503050406030204" pitchFamily="18" charset="0"/>
                        </a:rPr>
                        <m:t>𝐿</m:t>
                      </m:r>
                      <m:r>
                        <a:rPr lang="cs-CZ" altLang="cs-CZ" sz="1800" i="1" smtClean="0">
                          <a:latin typeface="Cambria Math" panose="02040503050406030204" pitchFamily="18" charset="0"/>
                        </a:rPr>
                        <m:t>= </m:t>
                      </m:r>
                      <m:f>
                        <m:fPr>
                          <m:ctrlPr>
                            <a:rPr lang="cs-CZ" altLang="cs-CZ" sz="1800" i="1">
                              <a:latin typeface="Cambria Math" panose="02040503050406030204" pitchFamily="18" charset="0"/>
                            </a:rPr>
                          </m:ctrlPr>
                        </m:fPr>
                        <m:num>
                          <m:r>
                            <a:rPr lang="cs-CZ" altLang="cs-CZ" sz="1800" i="1">
                              <a:latin typeface="Cambria Math" panose="02040503050406030204" pitchFamily="18" charset="0"/>
                            </a:rPr>
                            <m:t>𝑃</m:t>
                          </m:r>
                          <m:r>
                            <a:rPr lang="cs-CZ" altLang="cs-CZ" sz="1800" i="1">
                              <a:latin typeface="Cambria Math" panose="02040503050406030204" pitchFamily="18" charset="0"/>
                            </a:rPr>
                            <m:t> −</m:t>
                          </m:r>
                          <m:r>
                            <a:rPr lang="cs-CZ" altLang="cs-CZ" sz="1800" i="1">
                              <a:latin typeface="Cambria Math" panose="02040503050406030204" pitchFamily="18" charset="0"/>
                            </a:rPr>
                            <m:t>𝑀𝐶</m:t>
                          </m:r>
                        </m:num>
                        <m:den>
                          <m:r>
                            <a:rPr lang="cs-CZ" altLang="cs-CZ" sz="1800" i="1">
                              <a:latin typeface="Cambria Math" panose="02040503050406030204" pitchFamily="18" charset="0"/>
                            </a:rPr>
                            <m:t>𝑃</m:t>
                          </m:r>
                        </m:den>
                      </m:f>
                    </m:oMath>
                  </m:oMathPara>
                </a14:m>
                <a:endParaRPr lang="cs-CZ" dirty="0"/>
              </a:p>
            </p:txBody>
          </p:sp>
        </mc:Choice>
        <mc:Fallback xmlns="">
          <p:sp>
            <p:nvSpPr>
              <p:cNvPr id="6" name="TextovéPole 5">
                <a:extLst>
                  <a:ext uri="{FF2B5EF4-FFF2-40B4-BE49-F238E27FC236}">
                    <a16:creationId xmlns:a16="http://schemas.microsoft.com/office/drawing/2014/main" id="{B0A7CF5A-2C93-355D-AAD1-2E49B8AC7DA0}"/>
                  </a:ext>
                </a:extLst>
              </p:cNvPr>
              <p:cNvSpPr txBox="1">
                <a:spLocks noRot="1" noChangeAspect="1" noMove="1" noResize="1" noEditPoints="1" noAdjustHandles="1" noChangeArrowheads="1" noChangeShapeType="1" noTextEdit="1"/>
              </p:cNvSpPr>
              <p:nvPr/>
            </p:nvSpPr>
            <p:spPr>
              <a:xfrm>
                <a:off x="5359400" y="1630869"/>
                <a:ext cx="6101080" cy="610936"/>
              </a:xfrm>
              <a:prstGeom prst="rect">
                <a:avLst/>
              </a:prstGeom>
              <a:blipFill>
                <a:blip r:embed="rId2"/>
                <a:stretch>
                  <a:fillRect/>
                </a:stretch>
              </a:blipFill>
            </p:spPr>
            <p:txBody>
              <a:bodyPr/>
              <a:lstStyle/>
              <a:p>
                <a:r>
                  <a:rPr lang="cs-CZ">
                    <a:noFill/>
                  </a:rPr>
                  <a:t> </a:t>
                </a:r>
              </a:p>
            </p:txBody>
          </p:sp>
        </mc:Fallback>
      </mc:AlternateContent>
      <p:sp>
        <p:nvSpPr>
          <p:cNvPr id="7" name="Ovál 6">
            <a:extLst>
              <a:ext uri="{FF2B5EF4-FFF2-40B4-BE49-F238E27FC236}">
                <a16:creationId xmlns:a16="http://schemas.microsoft.com/office/drawing/2014/main" id="{2B76068E-8F20-A75C-F271-4E452F85BAF1}"/>
              </a:ext>
            </a:extLst>
          </p:cNvPr>
          <p:cNvSpPr/>
          <p:nvPr/>
        </p:nvSpPr>
        <p:spPr>
          <a:xfrm>
            <a:off x="417821" y="4221234"/>
            <a:ext cx="11805934" cy="54864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36784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944E337-3E5D-4A1F-A5A1-2057F25B8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DA50D69-7CF7-4844-B844-A2B821C77F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A7937C8-1FF0-6297-4432-4FA9AE0FF3D5}"/>
              </a:ext>
            </a:extLst>
          </p:cNvPr>
          <p:cNvSpPr>
            <a:spLocks noGrp="1"/>
          </p:cNvSpPr>
          <p:nvPr>
            <p:ph type="title"/>
          </p:nvPr>
        </p:nvSpPr>
        <p:spPr>
          <a:xfrm>
            <a:off x="4124961" y="571264"/>
            <a:ext cx="6380480" cy="1338696"/>
          </a:xfrm>
        </p:spPr>
        <p:txBody>
          <a:bodyPr>
            <a:normAutofit/>
          </a:bodyPr>
          <a:lstStyle/>
          <a:p>
            <a:r>
              <a:rPr lang="cs-CZ" dirty="0" err="1"/>
              <a:t>Inefficiency</a:t>
            </a:r>
            <a:r>
              <a:rPr lang="cs-CZ" dirty="0"/>
              <a:t> and </a:t>
            </a:r>
            <a:r>
              <a:rPr lang="cs-CZ" dirty="0" err="1"/>
              <a:t>Regulation</a:t>
            </a:r>
            <a:r>
              <a:rPr lang="cs-CZ" dirty="0"/>
              <a:t> </a:t>
            </a:r>
            <a:r>
              <a:rPr lang="cs-CZ" dirty="0" err="1"/>
              <a:t>of</a:t>
            </a:r>
            <a:r>
              <a:rPr lang="cs-CZ" dirty="0"/>
              <a:t> Monopoly</a:t>
            </a:r>
          </a:p>
        </p:txBody>
      </p:sp>
      <p:pic>
        <p:nvPicPr>
          <p:cNvPr id="24" name="Picture 23" descr="Codes on papers">
            <a:extLst>
              <a:ext uri="{FF2B5EF4-FFF2-40B4-BE49-F238E27FC236}">
                <a16:creationId xmlns:a16="http://schemas.microsoft.com/office/drawing/2014/main" id="{F8E8D47E-0E01-EDAE-C4DB-8EB0FDE717A1}"/>
              </a:ext>
            </a:extLst>
          </p:cNvPr>
          <p:cNvPicPr>
            <a:picLocks noChangeAspect="1"/>
          </p:cNvPicPr>
          <p:nvPr/>
        </p:nvPicPr>
        <p:blipFill rotWithShape="1">
          <a:blip r:embed="rId2"/>
          <a:srcRect l="32701" r="30753"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Zástupný obsah 2">
            <a:extLst>
              <a:ext uri="{FF2B5EF4-FFF2-40B4-BE49-F238E27FC236}">
                <a16:creationId xmlns:a16="http://schemas.microsoft.com/office/drawing/2014/main" id="{6A0F3AD0-878B-435B-9202-8D94BFD60496}"/>
              </a:ext>
            </a:extLst>
          </p:cNvPr>
          <p:cNvSpPr>
            <a:spLocks noGrp="1"/>
          </p:cNvSpPr>
          <p:nvPr>
            <p:ph idx="1"/>
          </p:nvPr>
        </p:nvSpPr>
        <p:spPr>
          <a:xfrm>
            <a:off x="4053840" y="2201958"/>
            <a:ext cx="7741920" cy="4503642"/>
          </a:xfrm>
        </p:spPr>
        <p:txBody>
          <a:bodyPr anchor="t">
            <a:normAutofit/>
          </a:bodyPr>
          <a:lstStyle/>
          <a:p>
            <a:pPr marL="285750" indent="-285750">
              <a:spcBef>
                <a:spcPct val="0"/>
              </a:spcBef>
              <a:defRPr/>
            </a:pPr>
            <a:r>
              <a:rPr lang="cs-CZ" altLang="cs-CZ" sz="1600" dirty="0" err="1"/>
              <a:t>Inefficient</a:t>
            </a:r>
            <a:r>
              <a:rPr lang="cs-CZ" altLang="cs-CZ" sz="1600" dirty="0"/>
              <a:t> </a:t>
            </a:r>
            <a:r>
              <a:rPr lang="cs-CZ" altLang="cs-CZ" sz="1600" dirty="0" err="1"/>
              <a:t>production</a:t>
            </a:r>
            <a:r>
              <a:rPr lang="cs-CZ" altLang="cs-CZ" sz="1600" dirty="0"/>
              <a:t> – monopoly </a:t>
            </a:r>
            <a:r>
              <a:rPr lang="cs-CZ" altLang="cs-CZ" sz="1600" dirty="0" err="1"/>
              <a:t>produces</a:t>
            </a:r>
            <a:r>
              <a:rPr lang="cs-CZ" altLang="cs-CZ" sz="1600" dirty="0"/>
              <a:t> </a:t>
            </a:r>
            <a:r>
              <a:rPr lang="cs-CZ" altLang="cs-CZ" sz="1600" dirty="0" err="1"/>
              <a:t>less</a:t>
            </a:r>
            <a:r>
              <a:rPr lang="cs-CZ" altLang="cs-CZ" sz="1600" dirty="0"/>
              <a:t> output </a:t>
            </a:r>
            <a:r>
              <a:rPr lang="cs-CZ" altLang="cs-CZ" sz="1600" dirty="0" err="1"/>
              <a:t>for</a:t>
            </a:r>
            <a:r>
              <a:rPr lang="cs-CZ" altLang="cs-CZ" sz="1600" dirty="0"/>
              <a:t> a </a:t>
            </a:r>
            <a:r>
              <a:rPr lang="cs-CZ" altLang="cs-CZ" sz="1600" dirty="0" err="1"/>
              <a:t>higher</a:t>
            </a:r>
            <a:r>
              <a:rPr lang="cs-CZ" altLang="cs-CZ" sz="1600" dirty="0"/>
              <a:t> </a:t>
            </a:r>
            <a:r>
              <a:rPr lang="cs-CZ" altLang="cs-CZ" sz="1600" dirty="0" err="1"/>
              <a:t>price</a:t>
            </a:r>
            <a:r>
              <a:rPr lang="cs-CZ" altLang="cs-CZ" sz="1600" dirty="0"/>
              <a:t> </a:t>
            </a:r>
            <a:r>
              <a:rPr lang="cs-CZ" altLang="cs-CZ" sz="1600" dirty="0" err="1"/>
              <a:t>than</a:t>
            </a:r>
            <a:r>
              <a:rPr lang="cs-CZ" altLang="cs-CZ" sz="1600" dirty="0"/>
              <a:t> a </a:t>
            </a:r>
            <a:r>
              <a:rPr lang="cs-CZ" altLang="cs-CZ" sz="1600" dirty="0" err="1"/>
              <a:t>perfect</a:t>
            </a:r>
            <a:r>
              <a:rPr lang="cs-CZ" altLang="cs-CZ" sz="1600" dirty="0"/>
              <a:t> </a:t>
            </a:r>
            <a:r>
              <a:rPr lang="cs-CZ" altLang="cs-CZ" sz="1600" dirty="0" err="1"/>
              <a:t>competition</a:t>
            </a:r>
            <a:r>
              <a:rPr lang="cs-CZ" altLang="cs-CZ" sz="1600" dirty="0"/>
              <a:t> </a:t>
            </a:r>
            <a:r>
              <a:rPr lang="cs-CZ" altLang="cs-CZ" sz="1600" dirty="0" err="1"/>
              <a:t>would</a:t>
            </a:r>
            <a:r>
              <a:rPr lang="cs-CZ" altLang="cs-CZ" sz="1600" dirty="0"/>
              <a:t> and </a:t>
            </a:r>
            <a:r>
              <a:rPr lang="en-US" altLang="cs-CZ" sz="1600" dirty="0"/>
              <a:t>the price </a:t>
            </a:r>
            <a:r>
              <a:rPr lang="cs-CZ" altLang="cs-CZ" sz="1600" dirty="0" err="1"/>
              <a:t>is</a:t>
            </a:r>
            <a:r>
              <a:rPr lang="cs-CZ" altLang="cs-CZ" sz="1600" dirty="0"/>
              <a:t> </a:t>
            </a:r>
            <a:r>
              <a:rPr lang="en-US" altLang="cs-CZ" sz="1600" dirty="0"/>
              <a:t>above the marginal cost</a:t>
            </a:r>
            <a:r>
              <a:rPr lang="cs-CZ" altLang="cs-CZ" sz="1600" dirty="0"/>
              <a:t>.</a:t>
            </a:r>
            <a:endParaRPr lang="en-US" altLang="cs-CZ" sz="1600" dirty="0"/>
          </a:p>
          <a:p>
            <a:pPr marL="285750" indent="-285750">
              <a:spcBef>
                <a:spcPct val="0"/>
              </a:spcBef>
              <a:defRPr/>
            </a:pPr>
            <a:endParaRPr lang="en-US" altLang="cs-CZ" sz="1600" dirty="0"/>
          </a:p>
          <a:p>
            <a:pPr marL="285750" indent="-285750">
              <a:spcBef>
                <a:spcPct val="0"/>
              </a:spcBef>
              <a:defRPr/>
            </a:pPr>
            <a:r>
              <a:rPr lang="en-US" altLang="cs-CZ" sz="1600" dirty="0"/>
              <a:t>Monopoly is not led </a:t>
            </a:r>
            <a:r>
              <a:rPr lang="cs-CZ" altLang="cs-CZ" sz="1600" dirty="0"/>
              <a:t>by a</a:t>
            </a:r>
            <a:r>
              <a:rPr lang="en-US" altLang="cs-CZ" sz="1600" dirty="0"/>
              <a:t> market mechanism for optimum utilization of social resources.</a:t>
            </a:r>
            <a:endParaRPr lang="cs-CZ" altLang="cs-CZ" sz="1600" dirty="0"/>
          </a:p>
          <a:p>
            <a:pPr marL="285750" indent="-285750">
              <a:spcBef>
                <a:spcPct val="0"/>
              </a:spcBef>
              <a:defRPr/>
            </a:pPr>
            <a:endParaRPr lang="cs-CZ" altLang="cs-CZ" sz="1600" dirty="0"/>
          </a:p>
          <a:p>
            <a:pPr marL="285750" indent="-285750">
              <a:spcBef>
                <a:spcPct val="0"/>
              </a:spcBef>
              <a:defRPr/>
            </a:pPr>
            <a:endParaRPr lang="cs-CZ" altLang="cs-CZ" sz="1600" dirty="0"/>
          </a:p>
          <a:p>
            <a:pPr marL="285750" indent="-285750">
              <a:spcBef>
                <a:spcPct val="0"/>
              </a:spcBef>
              <a:defRPr/>
            </a:pPr>
            <a:endParaRPr lang="cs-CZ" altLang="cs-CZ" sz="1600" dirty="0"/>
          </a:p>
          <a:p>
            <a:pPr marL="0" indent="0">
              <a:spcBef>
                <a:spcPct val="0"/>
              </a:spcBef>
              <a:buNone/>
              <a:defRPr/>
            </a:pPr>
            <a:r>
              <a:rPr lang="cs-CZ" altLang="cs-CZ" sz="1600" dirty="0" err="1"/>
              <a:t>Regulation</a:t>
            </a:r>
            <a:r>
              <a:rPr lang="cs-CZ" altLang="cs-CZ" sz="1600" dirty="0"/>
              <a:t>:</a:t>
            </a:r>
          </a:p>
          <a:p>
            <a:r>
              <a:rPr lang="cs-CZ" sz="1600" dirty="0" err="1"/>
              <a:t>Price</a:t>
            </a:r>
            <a:r>
              <a:rPr lang="cs-CZ" sz="1600" dirty="0"/>
              <a:t> </a:t>
            </a:r>
            <a:r>
              <a:rPr lang="cs-CZ" sz="1600" dirty="0" err="1"/>
              <a:t>Control</a:t>
            </a:r>
            <a:r>
              <a:rPr lang="cs-CZ" sz="1600" dirty="0"/>
              <a:t> – </a:t>
            </a:r>
            <a:r>
              <a:rPr lang="cs-CZ" sz="1600" dirty="0" err="1"/>
              <a:t>setting</a:t>
            </a:r>
            <a:r>
              <a:rPr lang="cs-CZ" sz="1600" dirty="0"/>
              <a:t> a maximum </a:t>
            </a:r>
            <a:r>
              <a:rPr lang="cs-CZ" sz="1600" dirty="0" err="1"/>
              <a:t>price</a:t>
            </a:r>
            <a:r>
              <a:rPr lang="cs-CZ" sz="1600" dirty="0"/>
              <a:t> (</a:t>
            </a:r>
            <a:r>
              <a:rPr lang="cs-CZ" sz="1600" dirty="0" err="1"/>
              <a:t>at</a:t>
            </a:r>
            <a:r>
              <a:rPr lang="cs-CZ" sz="1600" dirty="0"/>
              <a:t> </a:t>
            </a:r>
            <a:r>
              <a:rPr lang="cs-CZ" sz="1600" dirty="0" err="1"/>
              <a:t>the</a:t>
            </a:r>
            <a:r>
              <a:rPr lang="cs-CZ" sz="1600" dirty="0"/>
              <a:t> level </a:t>
            </a:r>
            <a:r>
              <a:rPr lang="cs-CZ" sz="1600" dirty="0" err="1"/>
              <a:t>where</a:t>
            </a:r>
            <a:r>
              <a:rPr lang="cs-CZ" sz="1600" dirty="0"/>
              <a:t> SMC = D).</a:t>
            </a:r>
          </a:p>
          <a:p>
            <a:r>
              <a:rPr lang="cs-CZ" sz="1600" dirty="0"/>
              <a:t>Lump-Sum Tax – </a:t>
            </a:r>
            <a:r>
              <a:rPr lang="cs-CZ" sz="1600" dirty="0" err="1"/>
              <a:t>reducing</a:t>
            </a:r>
            <a:r>
              <a:rPr lang="cs-CZ" sz="1600" dirty="0"/>
              <a:t> </a:t>
            </a:r>
            <a:r>
              <a:rPr lang="cs-CZ" sz="1600" dirty="0" err="1"/>
              <a:t>the</a:t>
            </a:r>
            <a:r>
              <a:rPr lang="cs-CZ" sz="1600" dirty="0"/>
              <a:t> profit </a:t>
            </a:r>
            <a:r>
              <a:rPr lang="cs-CZ" sz="1600" dirty="0" err="1"/>
              <a:t>without</a:t>
            </a:r>
            <a:r>
              <a:rPr lang="cs-CZ" sz="1600" dirty="0"/>
              <a:t> </a:t>
            </a:r>
            <a:r>
              <a:rPr lang="cs-CZ" sz="1600" dirty="0" err="1"/>
              <a:t>affecting</a:t>
            </a:r>
            <a:r>
              <a:rPr lang="cs-CZ" sz="1600" dirty="0"/>
              <a:t> </a:t>
            </a:r>
            <a:r>
              <a:rPr lang="cs-CZ" sz="1600" dirty="0" err="1"/>
              <a:t>the</a:t>
            </a:r>
            <a:r>
              <a:rPr lang="cs-CZ" sz="1600" dirty="0"/>
              <a:t> output and </a:t>
            </a:r>
            <a:r>
              <a:rPr lang="cs-CZ" sz="1600" dirty="0" err="1"/>
              <a:t>price</a:t>
            </a:r>
            <a:endParaRPr lang="cs-CZ" sz="1600" dirty="0"/>
          </a:p>
          <a:p>
            <a:r>
              <a:rPr lang="cs-CZ" sz="1600" dirty="0"/>
              <a:t>Unit Tax – </a:t>
            </a:r>
            <a:r>
              <a:rPr lang="cs-CZ" sz="1600" dirty="0" err="1"/>
              <a:t>reducing</a:t>
            </a:r>
            <a:r>
              <a:rPr lang="cs-CZ" sz="1600" dirty="0"/>
              <a:t> </a:t>
            </a:r>
            <a:r>
              <a:rPr lang="cs-CZ" sz="1600" dirty="0" err="1"/>
              <a:t>the</a:t>
            </a:r>
            <a:r>
              <a:rPr lang="cs-CZ" sz="1600" dirty="0"/>
              <a:t> profit but </a:t>
            </a:r>
            <a:r>
              <a:rPr lang="cs-CZ" sz="1600" dirty="0" err="1"/>
              <a:t>monopolist</a:t>
            </a:r>
            <a:r>
              <a:rPr lang="cs-CZ" sz="1600" dirty="0"/>
              <a:t> </a:t>
            </a:r>
            <a:r>
              <a:rPr lang="cs-CZ" sz="1600" dirty="0" err="1"/>
              <a:t>might</a:t>
            </a:r>
            <a:r>
              <a:rPr lang="cs-CZ" sz="1600" dirty="0"/>
              <a:t> </a:t>
            </a:r>
            <a:r>
              <a:rPr lang="cs-CZ" sz="1600" dirty="0" err="1"/>
              <a:t>be</a:t>
            </a:r>
            <a:r>
              <a:rPr lang="cs-CZ" sz="1600" dirty="0"/>
              <a:t> </a:t>
            </a:r>
            <a:r>
              <a:rPr lang="cs-CZ" sz="1600" dirty="0" err="1"/>
              <a:t>able</a:t>
            </a:r>
            <a:r>
              <a:rPr lang="cs-CZ" sz="1600" dirty="0"/>
              <a:t> to shift part </a:t>
            </a:r>
            <a:r>
              <a:rPr lang="cs-CZ" sz="1600" dirty="0" err="1"/>
              <a:t>of</a:t>
            </a:r>
            <a:r>
              <a:rPr lang="cs-CZ" sz="1600" dirty="0"/>
              <a:t> </a:t>
            </a:r>
            <a:r>
              <a:rPr lang="cs-CZ" sz="1600" dirty="0" err="1"/>
              <a:t>the</a:t>
            </a:r>
            <a:r>
              <a:rPr lang="cs-CZ" sz="1600" dirty="0"/>
              <a:t> tax </a:t>
            </a:r>
            <a:r>
              <a:rPr lang="cs-CZ" sz="1600" dirty="0" err="1"/>
              <a:t>burden</a:t>
            </a:r>
            <a:r>
              <a:rPr lang="cs-CZ" sz="1600" dirty="0"/>
              <a:t> </a:t>
            </a:r>
            <a:r>
              <a:rPr lang="cs-CZ" sz="1600" dirty="0" err="1"/>
              <a:t>upon</a:t>
            </a:r>
            <a:r>
              <a:rPr lang="cs-CZ" sz="1600" dirty="0"/>
              <a:t> </a:t>
            </a:r>
            <a:r>
              <a:rPr lang="cs-CZ" sz="1600" dirty="0" err="1"/>
              <a:t>the</a:t>
            </a:r>
            <a:r>
              <a:rPr lang="cs-CZ" sz="1600" dirty="0"/>
              <a:t> </a:t>
            </a:r>
            <a:r>
              <a:rPr lang="cs-CZ" sz="1600" dirty="0" err="1"/>
              <a:t>consumer</a:t>
            </a:r>
            <a:r>
              <a:rPr lang="cs-CZ" sz="1600" dirty="0"/>
              <a:t> (</a:t>
            </a:r>
            <a:r>
              <a:rPr lang="cs-CZ" sz="1600" dirty="0" err="1"/>
              <a:t>reducing</a:t>
            </a:r>
            <a:r>
              <a:rPr lang="cs-CZ" sz="1600" dirty="0"/>
              <a:t> </a:t>
            </a:r>
            <a:r>
              <a:rPr lang="cs-CZ" sz="1600" dirty="0" err="1"/>
              <a:t>the</a:t>
            </a:r>
            <a:r>
              <a:rPr lang="cs-CZ" sz="1600" dirty="0"/>
              <a:t> output and </a:t>
            </a:r>
            <a:r>
              <a:rPr lang="cs-CZ" sz="1600" dirty="0" err="1"/>
              <a:t>increasing</a:t>
            </a:r>
            <a:r>
              <a:rPr lang="cs-CZ" sz="1600" dirty="0"/>
              <a:t> </a:t>
            </a:r>
            <a:r>
              <a:rPr lang="cs-CZ" sz="1600" dirty="0" err="1"/>
              <a:t>the</a:t>
            </a:r>
            <a:r>
              <a:rPr lang="cs-CZ" sz="1600" dirty="0"/>
              <a:t> </a:t>
            </a:r>
            <a:r>
              <a:rPr lang="cs-CZ" sz="1600" dirty="0" err="1"/>
              <a:t>price</a:t>
            </a:r>
            <a:r>
              <a:rPr lang="cs-CZ" sz="1600" dirty="0"/>
              <a:t>)</a:t>
            </a:r>
          </a:p>
          <a:p>
            <a:r>
              <a:rPr lang="en-US" altLang="cs-CZ" sz="1600" dirty="0"/>
              <a:t>Antitrust laws - those prohibiting certain behavior in the marketplace and reduce the monopoly power of different ways.</a:t>
            </a:r>
          </a:p>
          <a:p>
            <a:r>
              <a:rPr lang="en-US" altLang="cs-CZ" sz="1600" dirty="0"/>
              <a:t>The ability to convert a monopoly to state ownership</a:t>
            </a:r>
          </a:p>
          <a:p>
            <a:pPr marL="285750" indent="-285750">
              <a:spcBef>
                <a:spcPct val="0"/>
              </a:spcBef>
              <a:defRPr/>
            </a:pPr>
            <a:endParaRPr lang="cs-CZ" altLang="cs-CZ" sz="1400" dirty="0">
              <a:latin typeface="Arial" panose="020B0604020202020204" pitchFamily="34" charset="0"/>
            </a:endParaRPr>
          </a:p>
          <a:p>
            <a:pPr marL="0" indent="0">
              <a:buNone/>
            </a:pPr>
            <a:endParaRPr lang="cs-CZ" sz="1400" dirty="0"/>
          </a:p>
        </p:txBody>
      </p:sp>
    </p:spTree>
    <p:extLst>
      <p:ext uri="{BB962C8B-B14F-4D97-AF65-F5344CB8AC3E}">
        <p14:creationId xmlns:p14="http://schemas.microsoft.com/office/powerpoint/2010/main" val="1261664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3EFA6C3-82DC-4131-9929-2523E6FD0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D929D27-6B1B-860D-799B-5036DE1CF310}"/>
              </a:ext>
            </a:extLst>
          </p:cNvPr>
          <p:cNvSpPr>
            <a:spLocks noGrp="1"/>
          </p:cNvSpPr>
          <p:nvPr>
            <p:ph type="title"/>
          </p:nvPr>
        </p:nvSpPr>
        <p:spPr>
          <a:xfrm>
            <a:off x="5381625" y="609600"/>
            <a:ext cx="6515735" cy="1330839"/>
          </a:xfrm>
        </p:spPr>
        <p:txBody>
          <a:bodyPr>
            <a:normAutofit fontScale="90000"/>
          </a:bodyPr>
          <a:lstStyle/>
          <a:p>
            <a:r>
              <a:rPr lang="cs-CZ" altLang="cs-CZ" sz="4000" dirty="0" err="1"/>
              <a:t>Surpulus</a:t>
            </a:r>
            <a:r>
              <a:rPr lang="cs-CZ" altLang="cs-CZ" sz="4000" dirty="0"/>
              <a:t> </a:t>
            </a:r>
            <a:r>
              <a:rPr lang="cs-CZ" altLang="cs-CZ" sz="4000" dirty="0" err="1"/>
              <a:t>Of</a:t>
            </a:r>
            <a:r>
              <a:rPr lang="cs-CZ" altLang="cs-CZ" sz="4000" dirty="0"/>
              <a:t> </a:t>
            </a:r>
            <a:r>
              <a:rPr lang="cs-CZ" altLang="cs-CZ" sz="4000" dirty="0" err="1"/>
              <a:t>Producer</a:t>
            </a:r>
            <a:r>
              <a:rPr lang="cs-CZ" altLang="cs-CZ" sz="4000" dirty="0"/>
              <a:t> and </a:t>
            </a:r>
            <a:r>
              <a:rPr lang="cs-CZ" altLang="cs-CZ" sz="4000" dirty="0" err="1"/>
              <a:t>Consumer</a:t>
            </a:r>
            <a:r>
              <a:rPr lang="en-US" altLang="cs-CZ" sz="4400" b="1" dirty="0">
                <a:latin typeface="Arial" panose="020B0604020202020204" pitchFamily="34" charset="0"/>
              </a:rPr>
              <a:t/>
            </a:r>
            <a:br>
              <a:rPr lang="en-US" altLang="cs-CZ" sz="4400" b="1" dirty="0">
                <a:latin typeface="Arial" panose="020B0604020202020204" pitchFamily="34" charset="0"/>
              </a:rPr>
            </a:br>
            <a:endParaRPr lang="cs-CZ" dirty="0"/>
          </a:p>
        </p:txBody>
      </p:sp>
      <p:sp>
        <p:nvSpPr>
          <p:cNvPr id="13" name="Freeform: Shape 12">
            <a:extLst>
              <a:ext uri="{FF2B5EF4-FFF2-40B4-BE49-F238E27FC236}">
                <a16:creationId xmlns:a16="http://schemas.microsoft.com/office/drawing/2014/main" id="{AEC9469E-14CA-4358-BABC-CBF836A614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6968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048EB4C9-ACAF-4CCA-BA6E-9314431923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Zástupný obsah 3" descr="Obsah obrázku text, diagram, řada/pruh, snímek obrazovky&#10;&#10;Popis byl vytvořen automaticky">
            <a:extLst>
              <a:ext uri="{FF2B5EF4-FFF2-40B4-BE49-F238E27FC236}">
                <a16:creationId xmlns:a16="http://schemas.microsoft.com/office/drawing/2014/main" id="{0EA65AC5-153A-4732-0F74-7E9396C2B385}"/>
              </a:ext>
            </a:extLst>
          </p:cNvPr>
          <p:cNvPicPr>
            <a:picLocks noChangeAspect="1"/>
          </p:cNvPicPr>
          <p:nvPr/>
        </p:nvPicPr>
        <p:blipFill>
          <a:blip r:embed="rId2"/>
          <a:stretch>
            <a:fillRect/>
          </a:stretch>
        </p:blipFill>
        <p:spPr>
          <a:xfrm>
            <a:off x="991071" y="1180530"/>
            <a:ext cx="3494731" cy="4922157"/>
          </a:xfrm>
          <a:prstGeom prst="rect">
            <a:avLst/>
          </a:prstGeom>
        </p:spPr>
      </p:pic>
      <p:sp>
        <p:nvSpPr>
          <p:cNvPr id="8" name="Content Placeholder 7">
            <a:extLst>
              <a:ext uri="{FF2B5EF4-FFF2-40B4-BE49-F238E27FC236}">
                <a16:creationId xmlns:a16="http://schemas.microsoft.com/office/drawing/2014/main" id="{1A9075EE-35DB-4B0D-451D-8D55CDF7D4DA}"/>
              </a:ext>
            </a:extLst>
          </p:cNvPr>
          <p:cNvSpPr>
            <a:spLocks noGrp="1"/>
          </p:cNvSpPr>
          <p:nvPr>
            <p:ph idx="1"/>
          </p:nvPr>
        </p:nvSpPr>
        <p:spPr>
          <a:xfrm>
            <a:off x="5381625" y="1771312"/>
            <a:ext cx="5816362" cy="4477088"/>
          </a:xfrm>
        </p:spPr>
        <p:txBody>
          <a:bodyPr>
            <a:normAutofit/>
          </a:bodyPr>
          <a:lstStyle/>
          <a:p>
            <a:r>
              <a:rPr lang="cs-CZ" sz="2000" dirty="0" err="1"/>
              <a:t>Qm</a:t>
            </a:r>
            <a:r>
              <a:rPr lang="cs-CZ" sz="2000" dirty="0"/>
              <a:t> – output </a:t>
            </a:r>
            <a:r>
              <a:rPr lang="cs-CZ" sz="2000" dirty="0" err="1"/>
              <a:t>produced</a:t>
            </a:r>
            <a:r>
              <a:rPr lang="cs-CZ" sz="2000" dirty="0"/>
              <a:t> by monopoly</a:t>
            </a:r>
          </a:p>
          <a:p>
            <a:r>
              <a:rPr lang="cs-CZ" sz="2000" dirty="0" err="1"/>
              <a:t>Qpc</a:t>
            </a:r>
            <a:r>
              <a:rPr lang="cs-CZ" sz="2000" dirty="0"/>
              <a:t> – output </a:t>
            </a:r>
            <a:r>
              <a:rPr lang="cs-CZ" sz="2000" dirty="0" err="1"/>
              <a:t>perfect</a:t>
            </a:r>
            <a:r>
              <a:rPr lang="cs-CZ" sz="2000" dirty="0"/>
              <a:t> </a:t>
            </a:r>
            <a:r>
              <a:rPr lang="cs-CZ" sz="2000" dirty="0" err="1"/>
              <a:t>competition</a:t>
            </a:r>
            <a:r>
              <a:rPr lang="cs-CZ" sz="2000" dirty="0"/>
              <a:t> </a:t>
            </a:r>
            <a:r>
              <a:rPr lang="cs-CZ" sz="2000" dirty="0" err="1"/>
              <a:t>would</a:t>
            </a:r>
            <a:r>
              <a:rPr lang="cs-CZ" sz="2000" dirty="0"/>
              <a:t> </a:t>
            </a:r>
            <a:r>
              <a:rPr lang="cs-CZ" sz="2000" dirty="0" err="1"/>
              <a:t>produce</a:t>
            </a:r>
            <a:endParaRPr lang="cs-CZ" sz="2000" dirty="0"/>
          </a:p>
          <a:p>
            <a:endParaRPr lang="cs-CZ" sz="2000" dirty="0"/>
          </a:p>
          <a:p>
            <a:r>
              <a:rPr lang="cs-CZ" sz="2000" dirty="0" err="1"/>
              <a:t>Pm</a:t>
            </a:r>
            <a:r>
              <a:rPr lang="cs-CZ" sz="2000" dirty="0"/>
              <a:t> – </a:t>
            </a:r>
            <a:r>
              <a:rPr lang="cs-CZ" sz="2000" dirty="0" err="1"/>
              <a:t>price</a:t>
            </a:r>
            <a:r>
              <a:rPr lang="cs-CZ" sz="2000" dirty="0"/>
              <a:t> set by monopoly</a:t>
            </a:r>
          </a:p>
          <a:p>
            <a:r>
              <a:rPr lang="cs-CZ" sz="2000" dirty="0" err="1"/>
              <a:t>Ppc</a:t>
            </a:r>
            <a:r>
              <a:rPr lang="cs-CZ" sz="2000" dirty="0"/>
              <a:t> – </a:t>
            </a:r>
            <a:r>
              <a:rPr lang="cs-CZ" sz="2000" dirty="0" err="1"/>
              <a:t>price</a:t>
            </a:r>
            <a:r>
              <a:rPr lang="cs-CZ" sz="2000" dirty="0"/>
              <a:t> </a:t>
            </a:r>
            <a:r>
              <a:rPr lang="cs-CZ" sz="2000" dirty="0" err="1"/>
              <a:t>of</a:t>
            </a:r>
            <a:r>
              <a:rPr lang="cs-CZ" sz="2000" dirty="0"/>
              <a:t> </a:t>
            </a:r>
            <a:r>
              <a:rPr lang="cs-CZ" sz="2000" dirty="0" err="1"/>
              <a:t>production</a:t>
            </a:r>
            <a:r>
              <a:rPr lang="cs-CZ" sz="2000" dirty="0"/>
              <a:t> </a:t>
            </a:r>
            <a:r>
              <a:rPr lang="cs-CZ" sz="2000" dirty="0" err="1"/>
              <a:t>under</a:t>
            </a:r>
            <a:r>
              <a:rPr lang="cs-CZ" sz="2000" dirty="0"/>
              <a:t> </a:t>
            </a:r>
            <a:r>
              <a:rPr lang="cs-CZ" sz="2000" dirty="0" err="1"/>
              <a:t>perfect</a:t>
            </a:r>
            <a:r>
              <a:rPr lang="cs-CZ" sz="2000" dirty="0"/>
              <a:t> </a:t>
            </a:r>
            <a:r>
              <a:rPr lang="cs-CZ" sz="2000" dirty="0" err="1"/>
              <a:t>competition</a:t>
            </a:r>
            <a:endParaRPr lang="cs-CZ" sz="2000" dirty="0"/>
          </a:p>
          <a:p>
            <a:endParaRPr lang="cs-CZ" sz="2000" dirty="0"/>
          </a:p>
          <a:p>
            <a:r>
              <a:rPr lang="cs-CZ" sz="2000" dirty="0"/>
              <a:t>In monopoly </a:t>
            </a:r>
            <a:r>
              <a:rPr lang="cs-CZ" sz="2000" dirty="0" err="1"/>
              <a:t>the</a:t>
            </a:r>
            <a:r>
              <a:rPr lang="cs-CZ" sz="2000" dirty="0"/>
              <a:t> </a:t>
            </a:r>
            <a:r>
              <a:rPr lang="cs-CZ" sz="2000" dirty="0" err="1"/>
              <a:t>consumer</a:t>
            </a:r>
            <a:r>
              <a:rPr lang="cs-CZ" sz="2000" dirty="0"/>
              <a:t> </a:t>
            </a:r>
            <a:r>
              <a:rPr lang="cs-CZ" sz="2000" dirty="0" err="1"/>
              <a:t>surplus</a:t>
            </a:r>
            <a:r>
              <a:rPr lang="cs-CZ" sz="2000" dirty="0"/>
              <a:t> </a:t>
            </a:r>
            <a:r>
              <a:rPr lang="cs-CZ" sz="2000" dirty="0" err="1"/>
              <a:t>is</a:t>
            </a:r>
            <a:r>
              <a:rPr lang="cs-CZ" sz="2000" dirty="0"/>
              <a:t> </a:t>
            </a:r>
            <a:r>
              <a:rPr lang="cs-CZ" sz="2000" dirty="0" err="1" smtClean="0"/>
              <a:t>lower</a:t>
            </a:r>
            <a:r>
              <a:rPr lang="cs-CZ" sz="2000" dirty="0" smtClean="0"/>
              <a:t> </a:t>
            </a:r>
            <a:r>
              <a:rPr lang="cs-CZ" sz="2000" dirty="0"/>
              <a:t>and </a:t>
            </a:r>
            <a:r>
              <a:rPr lang="cs-CZ" sz="2000" dirty="0" err="1"/>
              <a:t>producer</a:t>
            </a:r>
            <a:r>
              <a:rPr lang="cs-CZ" sz="2000" dirty="0"/>
              <a:t> </a:t>
            </a:r>
            <a:r>
              <a:rPr lang="cs-CZ" sz="2000" dirty="0" err="1"/>
              <a:t>surplus</a:t>
            </a:r>
            <a:r>
              <a:rPr lang="cs-CZ" sz="2000" dirty="0"/>
              <a:t> </a:t>
            </a:r>
            <a:r>
              <a:rPr lang="cs-CZ" sz="2000" dirty="0" err="1"/>
              <a:t>is</a:t>
            </a:r>
            <a:r>
              <a:rPr lang="cs-CZ" sz="2000" dirty="0"/>
              <a:t> </a:t>
            </a:r>
            <a:r>
              <a:rPr lang="cs-CZ" sz="2000" dirty="0" err="1" smtClean="0"/>
              <a:t>bigger</a:t>
            </a:r>
            <a:r>
              <a:rPr lang="cs-CZ" sz="2000" dirty="0" smtClean="0"/>
              <a:t> </a:t>
            </a:r>
            <a:r>
              <a:rPr lang="cs-CZ" sz="2000" dirty="0" err="1"/>
              <a:t>than</a:t>
            </a:r>
            <a:r>
              <a:rPr lang="cs-CZ" sz="2000" dirty="0"/>
              <a:t> in </a:t>
            </a:r>
            <a:r>
              <a:rPr lang="cs-CZ" sz="2000" dirty="0" err="1"/>
              <a:t>perfect</a:t>
            </a:r>
            <a:r>
              <a:rPr lang="cs-CZ" sz="2000" dirty="0"/>
              <a:t> </a:t>
            </a:r>
            <a:r>
              <a:rPr lang="cs-CZ" sz="2000" dirty="0" err="1"/>
              <a:t>competition</a:t>
            </a:r>
            <a:r>
              <a:rPr lang="cs-CZ" sz="2000" dirty="0"/>
              <a:t>.</a:t>
            </a:r>
          </a:p>
          <a:p>
            <a:r>
              <a:rPr lang="cs-CZ" sz="2000" dirty="0" err="1"/>
              <a:t>Moreover</a:t>
            </a:r>
            <a:r>
              <a:rPr lang="cs-CZ" sz="2000" dirty="0"/>
              <a:t>, </a:t>
            </a:r>
            <a:r>
              <a:rPr lang="cs-CZ" sz="2000" dirty="0" err="1"/>
              <a:t>there‘s</a:t>
            </a:r>
            <a:r>
              <a:rPr lang="cs-CZ" sz="2000" dirty="0"/>
              <a:t> </a:t>
            </a:r>
            <a:r>
              <a:rPr lang="cs-CZ" sz="2000" dirty="0" err="1"/>
              <a:t>loss</a:t>
            </a:r>
            <a:r>
              <a:rPr lang="cs-CZ" sz="2000" dirty="0"/>
              <a:t> </a:t>
            </a:r>
            <a:r>
              <a:rPr lang="cs-CZ" sz="2000" dirty="0" err="1"/>
              <a:t>due</a:t>
            </a:r>
            <a:r>
              <a:rPr lang="cs-CZ" sz="2000" dirty="0"/>
              <a:t> to </a:t>
            </a:r>
            <a:r>
              <a:rPr lang="cs-CZ" sz="2000" dirty="0" err="1"/>
              <a:t>the</a:t>
            </a:r>
            <a:r>
              <a:rPr lang="cs-CZ" sz="2000" dirty="0"/>
              <a:t> </a:t>
            </a:r>
            <a:r>
              <a:rPr lang="cs-CZ" sz="2000" dirty="0" err="1"/>
              <a:t>production</a:t>
            </a:r>
            <a:r>
              <a:rPr lang="cs-CZ" sz="2000" dirty="0"/>
              <a:t> </a:t>
            </a:r>
            <a:r>
              <a:rPr lang="cs-CZ" sz="2000" dirty="0" err="1"/>
              <a:t>that</a:t>
            </a:r>
            <a:r>
              <a:rPr lang="cs-CZ" sz="2000" dirty="0"/>
              <a:t> </a:t>
            </a:r>
            <a:r>
              <a:rPr lang="cs-CZ" sz="2000" dirty="0" err="1"/>
              <a:t>was</a:t>
            </a:r>
            <a:r>
              <a:rPr lang="cs-CZ" sz="2000" dirty="0"/>
              <a:t> </a:t>
            </a:r>
            <a:r>
              <a:rPr lang="cs-CZ" sz="2000" dirty="0" smtClean="0"/>
              <a:t>not </a:t>
            </a:r>
            <a:r>
              <a:rPr lang="cs-CZ" sz="2000" dirty="0" err="1"/>
              <a:t>produced</a:t>
            </a:r>
            <a:r>
              <a:rPr lang="cs-CZ" sz="2000" dirty="0"/>
              <a:t> </a:t>
            </a:r>
            <a:r>
              <a:rPr lang="cs-CZ" sz="2000" dirty="0" smtClean="0"/>
              <a:t>and sold by </a:t>
            </a:r>
            <a:r>
              <a:rPr lang="cs-CZ" sz="2000" dirty="0"/>
              <a:t>monopoly (</a:t>
            </a:r>
            <a:r>
              <a:rPr lang="cs-CZ" sz="2000" dirty="0" err="1"/>
              <a:t>grey</a:t>
            </a:r>
            <a:r>
              <a:rPr lang="cs-CZ" sz="2000" dirty="0"/>
              <a:t> area = </a:t>
            </a:r>
            <a:r>
              <a:rPr lang="cs-CZ" sz="2000" dirty="0" err="1"/>
              <a:t>deadweight</a:t>
            </a:r>
            <a:r>
              <a:rPr lang="cs-CZ" sz="2000" dirty="0"/>
              <a:t> </a:t>
            </a:r>
            <a:r>
              <a:rPr lang="cs-CZ" sz="2000" dirty="0" err="1"/>
              <a:t>loss</a:t>
            </a:r>
            <a:r>
              <a:rPr lang="cs-CZ" sz="2000" dirty="0"/>
              <a:t>).</a:t>
            </a:r>
            <a:endParaRPr lang="en-US" sz="2000" dirty="0"/>
          </a:p>
        </p:txBody>
      </p:sp>
    </p:spTree>
    <p:extLst>
      <p:ext uri="{BB962C8B-B14F-4D97-AF65-F5344CB8AC3E}">
        <p14:creationId xmlns:p14="http://schemas.microsoft.com/office/powerpoint/2010/main" val="4128470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FF81F8D5-515A-45DC-B296-30AB11F2C1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90464369-70FA-42AF-948F-80664CA7BF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E087A4C-94A9-0313-8AE9-494BD559FD7F}"/>
              </a:ext>
            </a:extLst>
          </p:cNvPr>
          <p:cNvSpPr>
            <a:spLocks noGrp="1"/>
          </p:cNvSpPr>
          <p:nvPr>
            <p:ph type="title"/>
          </p:nvPr>
        </p:nvSpPr>
        <p:spPr>
          <a:xfrm>
            <a:off x="581646" y="349664"/>
            <a:ext cx="5845571" cy="1638377"/>
          </a:xfrm>
        </p:spPr>
        <p:txBody>
          <a:bodyPr anchor="b">
            <a:normAutofit/>
          </a:bodyPr>
          <a:lstStyle/>
          <a:p>
            <a:r>
              <a:rPr lang="cs-CZ" sz="4800"/>
              <a:t>Oligopoly</a:t>
            </a:r>
          </a:p>
        </p:txBody>
      </p:sp>
      <p:sp>
        <p:nvSpPr>
          <p:cNvPr id="3" name="Zástupný obsah 2">
            <a:extLst>
              <a:ext uri="{FF2B5EF4-FFF2-40B4-BE49-F238E27FC236}">
                <a16:creationId xmlns:a16="http://schemas.microsoft.com/office/drawing/2014/main" id="{F5D09085-03A3-5267-3442-125023E01ACC}"/>
              </a:ext>
            </a:extLst>
          </p:cNvPr>
          <p:cNvSpPr>
            <a:spLocks noGrp="1"/>
          </p:cNvSpPr>
          <p:nvPr>
            <p:ph idx="1"/>
          </p:nvPr>
        </p:nvSpPr>
        <p:spPr>
          <a:xfrm>
            <a:off x="587987" y="2337705"/>
            <a:ext cx="6298275" cy="3306638"/>
          </a:xfrm>
        </p:spPr>
        <p:txBody>
          <a:bodyPr anchor="ctr">
            <a:normAutofit/>
          </a:bodyPr>
          <a:lstStyle/>
          <a:p>
            <a:r>
              <a:rPr lang="cs-CZ" sz="1700" dirty="0" err="1"/>
              <a:t>Few</a:t>
            </a:r>
            <a:r>
              <a:rPr lang="cs-CZ" sz="1700" dirty="0"/>
              <a:t> </a:t>
            </a:r>
            <a:r>
              <a:rPr lang="cs-CZ" sz="1700" dirty="0" err="1"/>
              <a:t>sellers</a:t>
            </a:r>
            <a:r>
              <a:rPr lang="cs-CZ" sz="1700" dirty="0"/>
              <a:t> </a:t>
            </a:r>
            <a:r>
              <a:rPr lang="cs-CZ" sz="1700" dirty="0" err="1"/>
              <a:t>dominate</a:t>
            </a:r>
            <a:r>
              <a:rPr lang="cs-CZ" sz="1700" dirty="0"/>
              <a:t> </a:t>
            </a:r>
            <a:r>
              <a:rPr lang="cs-CZ" sz="1700" dirty="0" err="1"/>
              <a:t>the</a:t>
            </a:r>
            <a:r>
              <a:rPr lang="cs-CZ" sz="1700" dirty="0"/>
              <a:t> sales </a:t>
            </a:r>
            <a:r>
              <a:rPr lang="cs-CZ" sz="1700" dirty="0" err="1"/>
              <a:t>of</a:t>
            </a:r>
            <a:r>
              <a:rPr lang="cs-CZ" sz="1700" dirty="0"/>
              <a:t> a </a:t>
            </a:r>
            <a:r>
              <a:rPr lang="cs-CZ" sz="1700" dirty="0" err="1"/>
              <a:t>product</a:t>
            </a:r>
            <a:r>
              <a:rPr lang="cs-CZ" sz="1700" dirty="0"/>
              <a:t> and </a:t>
            </a:r>
            <a:r>
              <a:rPr lang="cs-CZ" sz="1700" dirty="0" err="1"/>
              <a:t>where</a:t>
            </a:r>
            <a:r>
              <a:rPr lang="cs-CZ" sz="1700" dirty="0"/>
              <a:t> </a:t>
            </a:r>
            <a:r>
              <a:rPr lang="cs-CZ" sz="1700" dirty="0" err="1"/>
              <a:t>entry</a:t>
            </a:r>
            <a:r>
              <a:rPr lang="cs-CZ" sz="1700" dirty="0"/>
              <a:t> </a:t>
            </a:r>
            <a:r>
              <a:rPr lang="cs-CZ" sz="1700" dirty="0" err="1"/>
              <a:t>of</a:t>
            </a:r>
            <a:r>
              <a:rPr lang="cs-CZ" sz="1700" dirty="0"/>
              <a:t> </a:t>
            </a:r>
            <a:r>
              <a:rPr lang="cs-CZ" sz="1700" dirty="0" err="1"/>
              <a:t>new</a:t>
            </a:r>
            <a:r>
              <a:rPr lang="cs-CZ" sz="1700" dirty="0"/>
              <a:t> </a:t>
            </a:r>
            <a:r>
              <a:rPr lang="cs-CZ" sz="1700" dirty="0" err="1"/>
              <a:t>firms</a:t>
            </a:r>
            <a:r>
              <a:rPr lang="cs-CZ" sz="1700" dirty="0"/>
              <a:t> </a:t>
            </a:r>
            <a:r>
              <a:rPr lang="cs-CZ" sz="1700" dirty="0" err="1"/>
              <a:t>is</a:t>
            </a:r>
            <a:r>
              <a:rPr lang="cs-CZ" sz="1700" dirty="0"/>
              <a:t> </a:t>
            </a:r>
            <a:r>
              <a:rPr lang="cs-CZ" sz="1700" dirty="0" err="1"/>
              <a:t>difficult</a:t>
            </a:r>
            <a:r>
              <a:rPr lang="cs-CZ" sz="1700" dirty="0"/>
              <a:t> </a:t>
            </a:r>
            <a:r>
              <a:rPr lang="cs-CZ" sz="1700" dirty="0" err="1"/>
              <a:t>or</a:t>
            </a:r>
            <a:r>
              <a:rPr lang="cs-CZ" sz="1700" dirty="0"/>
              <a:t> </a:t>
            </a:r>
            <a:r>
              <a:rPr lang="cs-CZ" sz="1700" dirty="0" err="1"/>
              <a:t>impossible</a:t>
            </a:r>
            <a:r>
              <a:rPr lang="cs-CZ" sz="1700" dirty="0"/>
              <a:t>.</a:t>
            </a:r>
          </a:p>
          <a:p>
            <a:r>
              <a:rPr lang="cs-CZ" sz="1700" dirty="0" err="1"/>
              <a:t>Product</a:t>
            </a:r>
            <a:r>
              <a:rPr lang="cs-CZ" sz="1700" dirty="0"/>
              <a:t>: </a:t>
            </a:r>
            <a:r>
              <a:rPr lang="cs-CZ" sz="1700" dirty="0" err="1"/>
              <a:t>homogenous</a:t>
            </a:r>
            <a:r>
              <a:rPr lang="cs-CZ" sz="1700" dirty="0"/>
              <a:t> (</a:t>
            </a:r>
            <a:r>
              <a:rPr lang="cs-CZ" sz="1700" dirty="0" err="1"/>
              <a:t>aluminum</a:t>
            </a:r>
            <a:r>
              <a:rPr lang="cs-CZ" sz="1700" dirty="0"/>
              <a:t>, </a:t>
            </a:r>
            <a:r>
              <a:rPr lang="cs-CZ" sz="1700" dirty="0" err="1"/>
              <a:t>steel</a:t>
            </a:r>
            <a:r>
              <a:rPr lang="cs-CZ" sz="1700" dirty="0"/>
              <a:t>) </a:t>
            </a:r>
            <a:r>
              <a:rPr lang="cs-CZ" sz="1700" dirty="0" err="1"/>
              <a:t>or</a:t>
            </a:r>
            <a:r>
              <a:rPr lang="cs-CZ" sz="1700" dirty="0"/>
              <a:t> </a:t>
            </a:r>
            <a:r>
              <a:rPr lang="cs-CZ" sz="1700" dirty="0" err="1"/>
              <a:t>differentiated</a:t>
            </a:r>
            <a:r>
              <a:rPr lang="cs-CZ" sz="1700" dirty="0"/>
              <a:t> (</a:t>
            </a:r>
            <a:r>
              <a:rPr lang="cs-CZ" sz="1700" dirty="0" err="1"/>
              <a:t>chewing</a:t>
            </a:r>
            <a:r>
              <a:rPr lang="cs-CZ" sz="1700" dirty="0"/>
              <a:t> </a:t>
            </a:r>
            <a:r>
              <a:rPr lang="cs-CZ" sz="1700" dirty="0" err="1"/>
              <a:t>gums</a:t>
            </a:r>
            <a:r>
              <a:rPr lang="cs-CZ" sz="1700" dirty="0"/>
              <a:t>)</a:t>
            </a:r>
          </a:p>
          <a:p>
            <a:endParaRPr lang="cs-CZ" sz="1700" dirty="0"/>
          </a:p>
          <a:p>
            <a:r>
              <a:rPr lang="en-US" sz="1700" dirty="0"/>
              <a:t>The </a:t>
            </a:r>
            <a:r>
              <a:rPr lang="en-US" sz="1700" b="1" dirty="0"/>
              <a:t>concentration ratio </a:t>
            </a:r>
            <a:r>
              <a:rPr lang="en-US" sz="1700" dirty="0"/>
              <a:t>measures the market share of the largest firms in an industry and is used to detect an oligopoly. There is no precise upper limit to the number of firms in an oligopoly, but the number must be low enough that the actions of one firm significantly influence the others.</a:t>
            </a:r>
            <a:endParaRPr lang="cs-CZ" sz="1700" dirty="0"/>
          </a:p>
          <a:p>
            <a:r>
              <a:rPr lang="cs-CZ" sz="1700" u="sng" dirty="0"/>
              <a:t>Duopoly</a:t>
            </a:r>
            <a:r>
              <a:rPr lang="cs-CZ" sz="1700" dirty="0"/>
              <a:t> </a:t>
            </a:r>
            <a:r>
              <a:rPr lang="cs-CZ" sz="1700" dirty="0" smtClean="0"/>
              <a:t>– </a:t>
            </a:r>
            <a:r>
              <a:rPr lang="cs-CZ" sz="1700" dirty="0" err="1" smtClean="0"/>
              <a:t>form</a:t>
            </a:r>
            <a:r>
              <a:rPr lang="cs-CZ" sz="1700" dirty="0" smtClean="0"/>
              <a:t> </a:t>
            </a:r>
            <a:r>
              <a:rPr lang="cs-CZ" sz="1700" dirty="0" err="1" smtClean="0"/>
              <a:t>of</a:t>
            </a:r>
            <a:r>
              <a:rPr lang="cs-CZ" sz="1700" dirty="0" smtClean="0"/>
              <a:t> oligopoly </a:t>
            </a:r>
            <a:r>
              <a:rPr lang="cs-CZ" sz="1700" dirty="0" err="1" smtClean="0"/>
              <a:t>with</a:t>
            </a:r>
            <a:r>
              <a:rPr lang="cs-CZ" sz="1700" dirty="0" smtClean="0"/>
              <a:t> </a:t>
            </a:r>
            <a:r>
              <a:rPr lang="cs-CZ" sz="1700" dirty="0" err="1"/>
              <a:t>only</a:t>
            </a:r>
            <a:r>
              <a:rPr lang="cs-CZ" sz="1700" dirty="0"/>
              <a:t> 2 </a:t>
            </a:r>
            <a:r>
              <a:rPr lang="cs-CZ" sz="1700" dirty="0" err="1"/>
              <a:t>firms</a:t>
            </a:r>
            <a:r>
              <a:rPr lang="cs-CZ" sz="1700" dirty="0"/>
              <a:t> in </a:t>
            </a:r>
            <a:r>
              <a:rPr lang="cs-CZ" sz="1700" dirty="0" err="1"/>
              <a:t>industry</a:t>
            </a:r>
            <a:endParaRPr lang="cs-CZ" sz="1700" dirty="0"/>
          </a:p>
        </p:txBody>
      </p:sp>
      <p:sp>
        <p:nvSpPr>
          <p:cNvPr id="5131" name="Rectangle 5130">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CC552A98-EF7D-4D42-AB69-066B786AB5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What Are Current Examples of Oligopolies?">
            <a:extLst>
              <a:ext uri="{FF2B5EF4-FFF2-40B4-BE49-F238E27FC236}">
                <a16:creationId xmlns:a16="http://schemas.microsoft.com/office/drawing/2014/main" id="{E49C4E1A-12B6-D529-4E92-318C18FCD6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46" r="30142"/>
          <a:stretch/>
        </p:blipFill>
        <p:spPr bwMode="auto">
          <a:xfrm>
            <a:off x="7421373" y="627954"/>
            <a:ext cx="4235516" cy="5353373"/>
          </a:xfrm>
          <a:prstGeom prst="rect">
            <a:avLst/>
          </a:prstGeom>
          <a:noFill/>
          <a:extLst>
            <a:ext uri="{909E8E84-426E-40DD-AFC4-6F175D3DCCD1}">
              <a14:hiddenFill xmlns:a14="http://schemas.microsoft.com/office/drawing/2010/main">
                <a:solidFill>
                  <a:srgbClr val="FFFFFF"/>
                </a:solidFill>
              </a14:hiddenFill>
            </a:ext>
          </a:extLst>
        </p:spPr>
      </p:pic>
      <p:sp>
        <p:nvSpPr>
          <p:cNvPr id="5135" name="Rectangle 5134">
            <a:extLst>
              <a:ext uri="{FF2B5EF4-FFF2-40B4-BE49-F238E27FC236}">
                <a16:creationId xmlns:a16="http://schemas.microsoft.com/office/drawing/2014/main" id="{A648176E-454C-437C-B0FC-9B82FCF32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596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4652825-F1C4-9D3B-FDBD-7965A7460805}"/>
              </a:ext>
            </a:extLst>
          </p:cNvPr>
          <p:cNvSpPr>
            <a:spLocks noGrp="1"/>
          </p:cNvSpPr>
          <p:nvPr>
            <p:ph type="title"/>
          </p:nvPr>
        </p:nvSpPr>
        <p:spPr>
          <a:xfrm>
            <a:off x="589560" y="856180"/>
            <a:ext cx="4560584" cy="1128068"/>
          </a:xfrm>
        </p:spPr>
        <p:txBody>
          <a:bodyPr anchor="ctr">
            <a:normAutofit/>
          </a:bodyPr>
          <a:lstStyle/>
          <a:p>
            <a:r>
              <a:rPr lang="cs-CZ" sz="4000"/>
              <a:t>Types of Oligopolies</a:t>
            </a:r>
          </a:p>
        </p:txBody>
      </p:sp>
      <p:grpSp>
        <p:nvGrpSpPr>
          <p:cNvPr id="6155" name="Group 6154">
            <a:extLst>
              <a:ext uri="{FF2B5EF4-FFF2-40B4-BE49-F238E27FC236}">
                <a16:creationId xmlns:a16="http://schemas.microsoft.com/office/drawing/2014/main"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6156" name="Rectangle 6155">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Rectangle 6156">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59" name="Rectangle 6158">
            <a:extLst>
              <a:ext uri="{FF2B5EF4-FFF2-40B4-BE49-F238E27FC236}">
                <a16:creationId xmlns:a16="http://schemas.microsoft.com/office/drawing/2014/main"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840898AD-048B-C95A-A485-C64D0E5CF065}"/>
              </a:ext>
            </a:extLst>
          </p:cNvPr>
          <p:cNvSpPr>
            <a:spLocks noGrp="1"/>
          </p:cNvSpPr>
          <p:nvPr>
            <p:ph idx="1"/>
          </p:nvPr>
        </p:nvSpPr>
        <p:spPr>
          <a:xfrm>
            <a:off x="590719" y="2448560"/>
            <a:ext cx="4987121" cy="4297680"/>
          </a:xfrm>
        </p:spPr>
        <p:txBody>
          <a:bodyPr anchor="ctr">
            <a:normAutofit fontScale="92500" lnSpcReduction="10000"/>
          </a:bodyPr>
          <a:lstStyle/>
          <a:p>
            <a:pPr marL="285750" indent="-285750">
              <a:spcBef>
                <a:spcPct val="0"/>
              </a:spcBef>
              <a:defRPr/>
            </a:pPr>
            <a:r>
              <a:rPr lang="cs-CZ" altLang="cs-CZ" sz="2200" b="1" dirty="0">
                <a:latin typeface="Arial" panose="020B0604020202020204" pitchFamily="34" charset="0"/>
              </a:rPr>
              <a:t>C</a:t>
            </a:r>
            <a:r>
              <a:rPr lang="en-US" altLang="cs-CZ" sz="2200" b="1" dirty="0" err="1">
                <a:latin typeface="Arial" panose="020B0604020202020204" pitchFamily="34" charset="0"/>
              </a:rPr>
              <a:t>ollusive</a:t>
            </a:r>
            <a:r>
              <a:rPr lang="en-US" altLang="cs-CZ" sz="2200" b="1" dirty="0">
                <a:latin typeface="Arial" panose="020B0604020202020204" pitchFamily="34" charset="0"/>
              </a:rPr>
              <a:t> oligopoly </a:t>
            </a:r>
            <a:r>
              <a:rPr lang="en-US" altLang="cs-CZ" sz="2200" dirty="0">
                <a:latin typeface="Arial" panose="020B0604020202020204" pitchFamily="34" charset="0"/>
              </a:rPr>
              <a:t>– </a:t>
            </a:r>
            <a:r>
              <a:rPr lang="cs-CZ" altLang="cs-CZ" sz="2200" dirty="0" err="1">
                <a:latin typeface="Arial" panose="020B0604020202020204" pitchFamily="34" charset="0"/>
              </a:rPr>
              <a:t>it</a:t>
            </a:r>
            <a:r>
              <a:rPr lang="cs-CZ" altLang="cs-CZ" sz="2200" dirty="0">
                <a:latin typeface="Arial" panose="020B0604020202020204" pitchFamily="34" charset="0"/>
              </a:rPr>
              <a:t> </a:t>
            </a:r>
            <a:r>
              <a:rPr lang="en-US" altLang="cs-CZ" sz="2200" dirty="0">
                <a:latin typeface="Arial" panose="020B0604020202020204" pitchFamily="34" charset="0"/>
              </a:rPr>
              <a:t>arises in a situation where several </a:t>
            </a:r>
            <a:r>
              <a:rPr lang="cs-CZ" altLang="cs-CZ" sz="2200" dirty="0" err="1">
                <a:latin typeface="Arial" panose="020B0604020202020204" pitchFamily="34" charset="0"/>
              </a:rPr>
              <a:t>firms</a:t>
            </a:r>
            <a:r>
              <a:rPr lang="en-US" altLang="cs-CZ" sz="2200" dirty="0">
                <a:latin typeface="Arial" panose="020B0604020202020204" pitchFamily="34" charset="0"/>
              </a:rPr>
              <a:t> sell</a:t>
            </a:r>
            <a:r>
              <a:rPr lang="cs-CZ" altLang="cs-CZ" sz="2200" dirty="0" err="1">
                <a:latin typeface="Arial" panose="020B0604020202020204" pitchFamily="34" charset="0"/>
              </a:rPr>
              <a:t>ing</a:t>
            </a:r>
            <a:r>
              <a:rPr lang="en-US" altLang="cs-CZ" sz="2200" dirty="0">
                <a:latin typeface="Arial" panose="020B0604020202020204" pitchFamily="34" charset="0"/>
              </a:rPr>
              <a:t> the same or similar products find that their prices are </a:t>
            </a:r>
            <a:r>
              <a:rPr lang="cs-CZ" altLang="cs-CZ" sz="2200" dirty="0" err="1">
                <a:latin typeface="Arial" panose="020B0604020202020204" pitchFamily="34" charset="0"/>
              </a:rPr>
              <a:t>similar</a:t>
            </a:r>
            <a:r>
              <a:rPr lang="en-US" altLang="cs-CZ" sz="2200" dirty="0">
                <a:latin typeface="Arial" panose="020B0604020202020204" pitchFamily="34" charset="0"/>
              </a:rPr>
              <a:t>, and that the </a:t>
            </a:r>
            <a:r>
              <a:rPr lang="cs-CZ" altLang="cs-CZ" sz="2200" dirty="0" err="1">
                <a:latin typeface="Arial" panose="020B0604020202020204" pitchFamily="34" charset="0"/>
              </a:rPr>
              <a:t>mutual</a:t>
            </a:r>
            <a:r>
              <a:rPr lang="en-US" altLang="cs-CZ" sz="2200" dirty="0">
                <a:latin typeface="Arial" panose="020B0604020202020204" pitchFamily="34" charset="0"/>
              </a:rPr>
              <a:t> price war would weaken</a:t>
            </a:r>
            <a:r>
              <a:rPr lang="cs-CZ" altLang="cs-CZ" sz="2200" dirty="0">
                <a:latin typeface="Arial" panose="020B0604020202020204" pitchFamily="34" charset="0"/>
              </a:rPr>
              <a:t> </a:t>
            </a:r>
            <a:r>
              <a:rPr lang="cs-CZ" altLang="cs-CZ" sz="2200" dirty="0" err="1">
                <a:latin typeface="Arial" panose="020B0604020202020204" pitchFamily="34" charset="0"/>
              </a:rPr>
              <a:t>them</a:t>
            </a:r>
            <a:r>
              <a:rPr lang="en-US" altLang="cs-CZ" sz="2200" dirty="0">
                <a:latin typeface="Arial" panose="020B0604020202020204" pitchFamily="34" charset="0"/>
              </a:rPr>
              <a:t>.</a:t>
            </a:r>
            <a:endParaRPr lang="cs-CZ" altLang="cs-CZ" sz="2200" dirty="0">
              <a:latin typeface="Arial" panose="020B0604020202020204" pitchFamily="34" charset="0"/>
            </a:endParaRPr>
          </a:p>
          <a:p>
            <a:pPr marL="285750" indent="-285750">
              <a:spcBef>
                <a:spcPct val="0"/>
              </a:spcBef>
              <a:defRPr/>
            </a:pPr>
            <a:endParaRPr lang="cs-CZ" altLang="cs-CZ" sz="2200" dirty="0">
              <a:latin typeface="Arial" panose="020B0604020202020204" pitchFamily="34" charset="0"/>
            </a:endParaRPr>
          </a:p>
          <a:p>
            <a:pPr marL="285750" indent="-285750">
              <a:spcBef>
                <a:spcPct val="0"/>
              </a:spcBef>
              <a:defRPr/>
            </a:pPr>
            <a:r>
              <a:rPr lang="en-US" altLang="cs-CZ" sz="2000" dirty="0">
                <a:latin typeface="Arial" panose="020B0604020202020204" pitchFamily="34" charset="0"/>
              </a:rPr>
              <a:t>More advantageous for them </a:t>
            </a:r>
            <a:r>
              <a:rPr lang="cs-CZ" altLang="cs-CZ" sz="2000" dirty="0" err="1">
                <a:latin typeface="Arial" panose="020B0604020202020204" pitchFamily="34" charset="0"/>
              </a:rPr>
              <a:t>is</a:t>
            </a:r>
            <a:r>
              <a:rPr lang="cs-CZ" altLang="cs-CZ" sz="2000" dirty="0">
                <a:latin typeface="Arial" panose="020B0604020202020204" pitchFamily="34" charset="0"/>
              </a:rPr>
              <a:t> </a:t>
            </a:r>
            <a:r>
              <a:rPr lang="en-US" altLang="cs-CZ" sz="2000" dirty="0">
                <a:latin typeface="Arial" panose="020B0604020202020204" pitchFamily="34" charset="0"/>
              </a:rPr>
              <a:t>to increase </a:t>
            </a:r>
            <a:r>
              <a:rPr lang="cs-CZ" altLang="cs-CZ" sz="2000" dirty="0" err="1">
                <a:latin typeface="Arial" panose="020B0604020202020204" pitchFamily="34" charset="0"/>
              </a:rPr>
              <a:t>their</a:t>
            </a:r>
            <a:r>
              <a:rPr lang="en-US" altLang="cs-CZ" sz="2000" dirty="0">
                <a:latin typeface="Arial" panose="020B0604020202020204" pitchFamily="34" charset="0"/>
              </a:rPr>
              <a:t> profits by increasing prices on the market or </a:t>
            </a:r>
            <a:r>
              <a:rPr lang="cs-CZ" altLang="cs-CZ" sz="2000" dirty="0">
                <a:latin typeface="Arial" panose="020B0604020202020204" pitchFamily="34" charset="0"/>
              </a:rPr>
              <a:t>by </a:t>
            </a:r>
            <a:r>
              <a:rPr lang="en-US" altLang="cs-CZ" sz="2000" dirty="0">
                <a:latin typeface="Arial" panose="020B0604020202020204" pitchFamily="34" charset="0"/>
              </a:rPr>
              <a:t>market division.</a:t>
            </a:r>
            <a:endParaRPr lang="cs-CZ" altLang="cs-CZ" sz="2000" dirty="0">
              <a:latin typeface="Arial" panose="020B0604020202020204" pitchFamily="34" charset="0"/>
            </a:endParaRPr>
          </a:p>
          <a:p>
            <a:pPr marL="285750" indent="-285750">
              <a:spcBef>
                <a:spcPct val="0"/>
              </a:spcBef>
              <a:defRPr/>
            </a:pPr>
            <a:r>
              <a:rPr lang="en-US" altLang="cs-CZ" sz="2000" dirty="0" err="1">
                <a:latin typeface="Arial" panose="020B0604020202020204" pitchFamily="34" charset="0"/>
              </a:rPr>
              <a:t>Compan</a:t>
            </a:r>
            <a:r>
              <a:rPr lang="cs-CZ" altLang="cs-CZ" sz="2000" dirty="0" err="1">
                <a:latin typeface="Arial" panose="020B0604020202020204" pitchFamily="34" charset="0"/>
              </a:rPr>
              <a:t>ies</a:t>
            </a:r>
            <a:r>
              <a:rPr lang="en-US" altLang="cs-CZ" sz="2000" dirty="0">
                <a:latin typeface="Arial" panose="020B0604020202020204" pitchFamily="34" charset="0"/>
              </a:rPr>
              <a:t> enter</a:t>
            </a:r>
            <a:r>
              <a:rPr lang="cs-CZ" altLang="cs-CZ" sz="2000" dirty="0">
                <a:latin typeface="Arial" panose="020B0604020202020204" pitchFamily="34" charset="0"/>
              </a:rPr>
              <a:t> </a:t>
            </a:r>
            <a:r>
              <a:rPr lang="en-US" altLang="cs-CZ" sz="2000" dirty="0">
                <a:latin typeface="Arial" panose="020B0604020202020204" pitchFamily="34" charset="0"/>
              </a:rPr>
              <a:t>into a secret agreement and set monopoly prices for individual companies or production quotas - each company oligopoly then behaves like a monopoly.</a:t>
            </a:r>
          </a:p>
          <a:p>
            <a:pPr marL="285750" indent="-285750">
              <a:spcBef>
                <a:spcPct val="0"/>
              </a:spcBef>
              <a:defRPr/>
            </a:pPr>
            <a:endParaRPr lang="en-US" altLang="cs-CZ" sz="2200" dirty="0">
              <a:latin typeface="Arial" panose="020B0604020202020204" pitchFamily="34" charset="0"/>
            </a:endParaRPr>
          </a:p>
          <a:p>
            <a:pPr marL="285750" indent="-285750">
              <a:spcBef>
                <a:spcPct val="0"/>
              </a:spcBef>
              <a:defRPr/>
            </a:pPr>
            <a:r>
              <a:rPr lang="en-US" altLang="cs-CZ" sz="2200" b="1" dirty="0">
                <a:latin typeface="Arial" panose="020B0604020202020204" pitchFamily="34" charset="0"/>
              </a:rPr>
              <a:t>Cartel</a:t>
            </a:r>
            <a:r>
              <a:rPr lang="en-US" altLang="cs-CZ" sz="2200" dirty="0">
                <a:latin typeface="Arial" panose="020B0604020202020204" pitchFamily="34" charset="0"/>
              </a:rPr>
              <a:t> – </a:t>
            </a:r>
            <a:r>
              <a:rPr lang="cs-CZ" altLang="cs-CZ" sz="2200" dirty="0" err="1">
                <a:latin typeface="Arial" panose="020B0604020202020204" pitchFamily="34" charset="0"/>
              </a:rPr>
              <a:t>illegal</a:t>
            </a:r>
            <a:r>
              <a:rPr lang="cs-CZ" altLang="cs-CZ" sz="2200" dirty="0">
                <a:latin typeface="Arial" panose="020B0604020202020204" pitchFamily="34" charset="0"/>
              </a:rPr>
              <a:t> a</a:t>
            </a:r>
            <a:r>
              <a:rPr lang="en-US" altLang="cs-CZ" sz="2200" dirty="0" err="1">
                <a:latin typeface="Arial" panose="020B0604020202020204" pitchFamily="34" charset="0"/>
              </a:rPr>
              <a:t>greement</a:t>
            </a:r>
            <a:r>
              <a:rPr lang="en-US" altLang="cs-CZ" sz="2200" dirty="0">
                <a:latin typeface="Arial" panose="020B0604020202020204" pitchFamily="34" charset="0"/>
              </a:rPr>
              <a:t> </a:t>
            </a:r>
            <a:r>
              <a:rPr lang="cs-CZ" altLang="cs-CZ" sz="2200" dirty="0" err="1">
                <a:latin typeface="Arial" panose="020B0604020202020204" pitchFamily="34" charset="0"/>
              </a:rPr>
              <a:t>about</a:t>
            </a:r>
            <a:r>
              <a:rPr lang="cs-CZ" altLang="cs-CZ" sz="2200" dirty="0">
                <a:latin typeface="Arial" panose="020B0604020202020204" pitchFamily="34" charset="0"/>
              </a:rPr>
              <a:t> </a:t>
            </a:r>
            <a:r>
              <a:rPr lang="en-US" altLang="cs-CZ" sz="2200" dirty="0">
                <a:latin typeface="Arial" panose="020B0604020202020204" pitchFamily="34" charset="0"/>
              </a:rPr>
              <a:t>advantageous cooperation (OPEC).</a:t>
            </a:r>
            <a:endParaRPr lang="en-US" altLang="cs-CZ" sz="2000" b="1" dirty="0">
              <a:latin typeface="Arial" panose="020B0604020202020204" pitchFamily="34" charset="0"/>
            </a:endParaRPr>
          </a:p>
          <a:p>
            <a:endParaRPr lang="cs-CZ" sz="2000" dirty="0"/>
          </a:p>
        </p:txBody>
      </p:sp>
      <p:sp>
        <p:nvSpPr>
          <p:cNvPr id="6161" name="Rectangle 6160">
            <a:extLst>
              <a:ext uri="{FF2B5EF4-FFF2-40B4-BE49-F238E27FC236}">
                <a16:creationId xmlns:a16="http://schemas.microsoft.com/office/drawing/2014/main"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3" name="Rectangle 6162">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Obsah obrázku text, kruh, Písmo, snímek obrazovky&#10;&#10;Popis byl vytvořen automaticky">
            <a:extLst>
              <a:ext uri="{FF2B5EF4-FFF2-40B4-BE49-F238E27FC236}">
                <a16:creationId xmlns:a16="http://schemas.microsoft.com/office/drawing/2014/main" id="{43646DDC-AAF8-CF26-8BF4-33A860F8C4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86" r="4" b="703"/>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751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58A14AF-9FB5-4CC7-BA35-E8E85D3ED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5E925F-4795-0CF4-530D-16326A816C53}"/>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solidFill>
                  <a:schemeClr val="tx1"/>
                </a:solidFill>
                <a:latin typeface="+mj-lt"/>
                <a:ea typeface="+mj-ea"/>
                <a:cs typeface="+mj-cs"/>
              </a:rPr>
              <a:t>Examples of Oligopolies</a:t>
            </a:r>
          </a:p>
        </p:txBody>
      </p:sp>
      <p:sp>
        <p:nvSpPr>
          <p:cNvPr id="4105" name="Rectangle 4104">
            <a:extLst>
              <a:ext uri="{FF2B5EF4-FFF2-40B4-BE49-F238E27FC236}">
                <a16:creationId xmlns:a16="http://schemas.microsoft.com/office/drawing/2014/main" id="{3A9A4357-BD1D-4622-A4FE-766E6AB8DE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0" name="Rectangle 4106">
            <a:extLst>
              <a:ext uri="{FF2B5EF4-FFF2-40B4-BE49-F238E27FC236}">
                <a16:creationId xmlns:a16="http://schemas.microsoft.com/office/drawing/2014/main"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ovéPole 3">
            <a:extLst>
              <a:ext uri="{FF2B5EF4-FFF2-40B4-BE49-F238E27FC236}">
                <a16:creationId xmlns:a16="http://schemas.microsoft.com/office/drawing/2014/main" id="{6EE0D698-580D-F29C-6242-CC81B904F534}"/>
              </a:ext>
            </a:extLst>
          </p:cNvPr>
          <p:cNvSpPr txBox="1"/>
          <p:nvPr/>
        </p:nvSpPr>
        <p:spPr>
          <a:xfrm>
            <a:off x="6339062" y="2281811"/>
            <a:ext cx="5356019" cy="702491"/>
          </a:xfrm>
          <a:prstGeom prst="rect">
            <a:avLst/>
          </a:prstGeom>
        </p:spPr>
        <p:txBody>
          <a:bodyPr vert="horz" lIns="91440" tIns="45720" rIns="91440" bIns="45720" rtlCol="0" anchor="ctr">
            <a:normAutofit/>
          </a:bodyPr>
          <a:lstStyle/>
          <a:p>
            <a:pPr>
              <a:lnSpc>
                <a:spcPct val="90000"/>
              </a:lnSpc>
              <a:spcAft>
                <a:spcPts val="600"/>
              </a:spcAft>
            </a:pPr>
            <a:r>
              <a:rPr lang="en-US" sz="2000" dirty="0"/>
              <a:t>Market shares based on total revenues</a:t>
            </a:r>
            <a:r>
              <a:rPr lang="cs-CZ" sz="2000" dirty="0"/>
              <a:t> in SK</a:t>
            </a:r>
            <a:r>
              <a:rPr lang="en-US" sz="2000" dirty="0"/>
              <a:t>:</a:t>
            </a:r>
          </a:p>
        </p:txBody>
      </p:sp>
      <p:pic>
        <p:nvPicPr>
          <p:cNvPr id="4098" name="Picture 2" descr="Admsci 09 00049 g001">
            <a:extLst>
              <a:ext uri="{FF2B5EF4-FFF2-40B4-BE49-F238E27FC236}">
                <a16:creationId xmlns:a16="http://schemas.microsoft.com/office/drawing/2014/main" id="{AFECA5AE-9097-4C3C-BEAC-3C7DCCA21D68}"/>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095999" y="2984302"/>
            <a:ext cx="5150277" cy="2858403"/>
          </a:xfrm>
          <a:prstGeom prst="rect">
            <a:avLst/>
          </a:prstGeom>
          <a:noFill/>
          <a:extLst>
            <a:ext uri="{909E8E84-426E-40DD-AFC4-6F175D3DCCD1}">
              <a14:hiddenFill xmlns:a14="http://schemas.microsoft.com/office/drawing/2010/main">
                <a:solidFill>
                  <a:srgbClr val="FFFFFF"/>
                </a:solidFill>
              </a14:hiddenFill>
            </a:ext>
          </a:extLst>
        </p:spPr>
      </p:pic>
      <p:sp>
        <p:nvSpPr>
          <p:cNvPr id="4109" name="Rectangle 4108">
            <a:extLst>
              <a:ext uri="{FF2B5EF4-FFF2-40B4-BE49-F238E27FC236}">
                <a16:creationId xmlns:a16="http://schemas.microsoft.com/office/drawing/2014/main" id="{E6995CE5-F890-4ABA-82A2-26507CE8D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ulka 4">
            <a:extLst>
              <a:ext uri="{FF2B5EF4-FFF2-40B4-BE49-F238E27FC236}">
                <a16:creationId xmlns:a16="http://schemas.microsoft.com/office/drawing/2014/main" id="{A02D38E6-1A09-91D5-F4E8-13B9EAF0861F}"/>
              </a:ext>
            </a:extLst>
          </p:cNvPr>
          <p:cNvGraphicFramePr>
            <a:graphicFrameLocks noGrp="1"/>
          </p:cNvGraphicFramePr>
          <p:nvPr>
            <p:extLst>
              <p:ext uri="{D42A27DB-BD31-4B8C-83A1-F6EECF244321}">
                <p14:modId xmlns:p14="http://schemas.microsoft.com/office/powerpoint/2010/main" val="2069553868"/>
              </p:ext>
            </p:extLst>
          </p:nvPr>
        </p:nvGraphicFramePr>
        <p:xfrm>
          <a:off x="188894" y="2281811"/>
          <a:ext cx="5863052" cy="3703320"/>
        </p:xfrm>
        <a:graphic>
          <a:graphicData uri="http://schemas.openxmlformats.org/drawingml/2006/table">
            <a:tbl>
              <a:tblPr firstRow="1" bandRow="1">
                <a:tableStyleId>{5C22544A-7EE6-4342-B048-85BDC9FD1C3A}</a:tableStyleId>
              </a:tblPr>
              <a:tblGrid>
                <a:gridCol w="1465763">
                  <a:extLst>
                    <a:ext uri="{9D8B030D-6E8A-4147-A177-3AD203B41FA5}">
                      <a16:colId xmlns:a16="http://schemas.microsoft.com/office/drawing/2014/main" val="4041471319"/>
                    </a:ext>
                  </a:extLst>
                </a:gridCol>
                <a:gridCol w="1465763">
                  <a:extLst>
                    <a:ext uri="{9D8B030D-6E8A-4147-A177-3AD203B41FA5}">
                      <a16:colId xmlns:a16="http://schemas.microsoft.com/office/drawing/2014/main" val="1392253657"/>
                    </a:ext>
                  </a:extLst>
                </a:gridCol>
                <a:gridCol w="1465763">
                  <a:extLst>
                    <a:ext uri="{9D8B030D-6E8A-4147-A177-3AD203B41FA5}">
                      <a16:colId xmlns:a16="http://schemas.microsoft.com/office/drawing/2014/main" val="1938423671"/>
                    </a:ext>
                  </a:extLst>
                </a:gridCol>
                <a:gridCol w="1465763">
                  <a:extLst>
                    <a:ext uri="{9D8B030D-6E8A-4147-A177-3AD203B41FA5}">
                      <a16:colId xmlns:a16="http://schemas.microsoft.com/office/drawing/2014/main" val="2219811718"/>
                    </a:ext>
                  </a:extLst>
                </a:gridCol>
              </a:tblGrid>
              <a:tr h="230281">
                <a:tc>
                  <a:txBody>
                    <a:bodyPr/>
                    <a:lstStyle/>
                    <a:p>
                      <a:r>
                        <a:rPr lang="cs-CZ" dirty="0" err="1"/>
                        <a:t>Industry</a:t>
                      </a:r>
                      <a:endParaRPr lang="cs-CZ" dirty="0"/>
                    </a:p>
                  </a:txBody>
                  <a:tcPr/>
                </a:tc>
                <a:tc>
                  <a:txBody>
                    <a:bodyPr/>
                    <a:lstStyle/>
                    <a:p>
                      <a:r>
                        <a:rPr lang="cs-CZ" dirty="0"/>
                        <a:t>No </a:t>
                      </a:r>
                      <a:r>
                        <a:rPr lang="cs-CZ" dirty="0" err="1"/>
                        <a:t>of</a:t>
                      </a:r>
                      <a:r>
                        <a:rPr lang="cs-CZ" dirty="0"/>
                        <a:t> </a:t>
                      </a:r>
                      <a:r>
                        <a:rPr lang="cs-CZ" dirty="0" err="1"/>
                        <a:t>sellers</a:t>
                      </a:r>
                      <a:endParaRPr lang="cs-CZ" dirty="0"/>
                    </a:p>
                  </a:txBody>
                  <a:tcPr/>
                </a:tc>
                <a:tc>
                  <a:txBody>
                    <a:bodyPr/>
                    <a:lstStyle/>
                    <a:p>
                      <a:r>
                        <a:rPr lang="cs-CZ" dirty="0"/>
                        <a:t>4 </a:t>
                      </a:r>
                      <a:r>
                        <a:rPr lang="cs-CZ" dirty="0" err="1"/>
                        <a:t>largest</a:t>
                      </a:r>
                      <a:endParaRPr lang="cs-CZ" dirty="0"/>
                    </a:p>
                  </a:txBody>
                  <a:tcPr/>
                </a:tc>
                <a:tc>
                  <a:txBody>
                    <a:bodyPr/>
                    <a:lstStyle/>
                    <a:p>
                      <a:r>
                        <a:rPr lang="cs-CZ" dirty="0"/>
                        <a:t>8 </a:t>
                      </a:r>
                      <a:r>
                        <a:rPr lang="cs-CZ" dirty="0" err="1"/>
                        <a:t>largest</a:t>
                      </a:r>
                      <a:endParaRPr lang="cs-CZ" dirty="0"/>
                    </a:p>
                  </a:txBody>
                  <a:tcPr/>
                </a:tc>
                <a:extLst>
                  <a:ext uri="{0D108BD9-81ED-4DB2-BD59-A6C34878D82A}">
                    <a16:rowId xmlns:a16="http://schemas.microsoft.com/office/drawing/2014/main" val="846581541"/>
                  </a:ext>
                </a:extLst>
              </a:tr>
              <a:tr h="370840">
                <a:tc>
                  <a:txBody>
                    <a:bodyPr/>
                    <a:lstStyle/>
                    <a:p>
                      <a:r>
                        <a:rPr lang="cs-CZ" dirty="0" err="1"/>
                        <a:t>Aluminum</a:t>
                      </a:r>
                      <a:endParaRPr lang="cs-CZ" dirty="0"/>
                    </a:p>
                  </a:txBody>
                  <a:tcPr/>
                </a:tc>
                <a:tc>
                  <a:txBody>
                    <a:bodyPr/>
                    <a:lstStyle/>
                    <a:p>
                      <a:r>
                        <a:rPr lang="cs-CZ" dirty="0"/>
                        <a:t>15</a:t>
                      </a:r>
                    </a:p>
                  </a:txBody>
                  <a:tcPr/>
                </a:tc>
                <a:tc>
                  <a:txBody>
                    <a:bodyPr/>
                    <a:lstStyle/>
                    <a:p>
                      <a:r>
                        <a:rPr lang="cs-CZ" dirty="0"/>
                        <a:t>64 %</a:t>
                      </a:r>
                    </a:p>
                  </a:txBody>
                  <a:tcPr/>
                </a:tc>
                <a:tc>
                  <a:txBody>
                    <a:bodyPr/>
                    <a:lstStyle/>
                    <a:p>
                      <a:r>
                        <a:rPr lang="cs-CZ" dirty="0"/>
                        <a:t>88 %</a:t>
                      </a:r>
                    </a:p>
                  </a:txBody>
                  <a:tcPr/>
                </a:tc>
                <a:extLst>
                  <a:ext uri="{0D108BD9-81ED-4DB2-BD59-A6C34878D82A}">
                    <a16:rowId xmlns:a16="http://schemas.microsoft.com/office/drawing/2014/main" val="2977956124"/>
                  </a:ext>
                </a:extLst>
              </a:tr>
              <a:tr h="370840">
                <a:tc>
                  <a:txBody>
                    <a:bodyPr/>
                    <a:lstStyle/>
                    <a:p>
                      <a:r>
                        <a:rPr lang="cs-CZ" dirty="0"/>
                        <a:t>Lead</a:t>
                      </a:r>
                    </a:p>
                  </a:txBody>
                  <a:tcPr/>
                </a:tc>
                <a:tc>
                  <a:txBody>
                    <a:bodyPr/>
                    <a:lstStyle/>
                    <a:p>
                      <a:r>
                        <a:rPr lang="cs-CZ" dirty="0"/>
                        <a:t>5</a:t>
                      </a:r>
                    </a:p>
                  </a:txBody>
                  <a:tcPr/>
                </a:tc>
                <a:tc>
                  <a:txBody>
                    <a:bodyPr/>
                    <a:lstStyle/>
                    <a:p>
                      <a:r>
                        <a:rPr lang="cs-CZ" dirty="0"/>
                        <a:t>99 %</a:t>
                      </a:r>
                    </a:p>
                  </a:txBody>
                  <a:tcPr/>
                </a:tc>
                <a:tc>
                  <a:txBody>
                    <a:bodyPr/>
                    <a:lstStyle/>
                    <a:p>
                      <a:r>
                        <a:rPr lang="cs-CZ" dirty="0"/>
                        <a:t>100 %</a:t>
                      </a:r>
                    </a:p>
                  </a:txBody>
                  <a:tcPr/>
                </a:tc>
                <a:extLst>
                  <a:ext uri="{0D108BD9-81ED-4DB2-BD59-A6C34878D82A}">
                    <a16:rowId xmlns:a16="http://schemas.microsoft.com/office/drawing/2014/main" val="2943600830"/>
                  </a:ext>
                </a:extLst>
              </a:tr>
              <a:tr h="370840">
                <a:tc>
                  <a:txBody>
                    <a:bodyPr/>
                    <a:lstStyle/>
                    <a:p>
                      <a:r>
                        <a:rPr lang="cs-CZ" dirty="0"/>
                        <a:t>Steel</a:t>
                      </a:r>
                    </a:p>
                  </a:txBody>
                  <a:tcPr/>
                </a:tc>
                <a:tc>
                  <a:txBody>
                    <a:bodyPr/>
                    <a:lstStyle/>
                    <a:p>
                      <a:r>
                        <a:rPr lang="cs-CZ" dirty="0"/>
                        <a:t>211</a:t>
                      </a:r>
                    </a:p>
                  </a:txBody>
                  <a:tcPr/>
                </a:tc>
                <a:tc>
                  <a:txBody>
                    <a:bodyPr/>
                    <a:lstStyle/>
                    <a:p>
                      <a:r>
                        <a:rPr lang="cs-CZ" dirty="0"/>
                        <a:t>42 %</a:t>
                      </a:r>
                    </a:p>
                  </a:txBody>
                  <a:tcPr/>
                </a:tc>
                <a:tc>
                  <a:txBody>
                    <a:bodyPr/>
                    <a:lstStyle/>
                    <a:p>
                      <a:r>
                        <a:rPr lang="cs-CZ" dirty="0"/>
                        <a:t>64 %</a:t>
                      </a:r>
                    </a:p>
                  </a:txBody>
                  <a:tcPr/>
                </a:tc>
                <a:extLst>
                  <a:ext uri="{0D108BD9-81ED-4DB2-BD59-A6C34878D82A}">
                    <a16:rowId xmlns:a16="http://schemas.microsoft.com/office/drawing/2014/main" val="2429717041"/>
                  </a:ext>
                </a:extLst>
              </a:tr>
              <a:tr h="370840">
                <a:tc>
                  <a:txBody>
                    <a:bodyPr/>
                    <a:lstStyle/>
                    <a:p>
                      <a:r>
                        <a:rPr lang="cs-CZ" dirty="0" err="1"/>
                        <a:t>Automobiles</a:t>
                      </a:r>
                      <a:endParaRPr lang="cs-CZ" dirty="0"/>
                    </a:p>
                  </a:txBody>
                  <a:tcPr/>
                </a:tc>
                <a:tc>
                  <a:txBody>
                    <a:bodyPr/>
                    <a:lstStyle/>
                    <a:p>
                      <a:r>
                        <a:rPr lang="cs-CZ" dirty="0"/>
                        <a:t>28 </a:t>
                      </a:r>
                    </a:p>
                  </a:txBody>
                  <a:tcPr/>
                </a:tc>
                <a:tc>
                  <a:txBody>
                    <a:bodyPr/>
                    <a:lstStyle/>
                    <a:p>
                      <a:r>
                        <a:rPr lang="cs-CZ" dirty="0"/>
                        <a:t>92 %</a:t>
                      </a:r>
                    </a:p>
                  </a:txBody>
                  <a:tcPr/>
                </a:tc>
                <a:tc>
                  <a:txBody>
                    <a:bodyPr/>
                    <a:lstStyle/>
                    <a:p>
                      <a:r>
                        <a:rPr lang="cs-CZ" dirty="0"/>
                        <a:t>97 %</a:t>
                      </a:r>
                    </a:p>
                  </a:txBody>
                  <a:tcPr/>
                </a:tc>
                <a:extLst>
                  <a:ext uri="{0D108BD9-81ED-4DB2-BD59-A6C34878D82A}">
                    <a16:rowId xmlns:a16="http://schemas.microsoft.com/office/drawing/2014/main" val="739699483"/>
                  </a:ext>
                </a:extLst>
              </a:tr>
              <a:tr h="370840">
                <a:tc>
                  <a:txBody>
                    <a:bodyPr/>
                    <a:lstStyle/>
                    <a:p>
                      <a:r>
                        <a:rPr lang="cs-CZ" dirty="0" err="1"/>
                        <a:t>Cereals</a:t>
                      </a:r>
                      <a:endParaRPr lang="cs-CZ" dirty="0"/>
                    </a:p>
                  </a:txBody>
                  <a:tcPr/>
                </a:tc>
                <a:tc>
                  <a:txBody>
                    <a:bodyPr/>
                    <a:lstStyle/>
                    <a:p>
                      <a:r>
                        <a:rPr lang="cs-CZ" dirty="0"/>
                        <a:t>22</a:t>
                      </a:r>
                    </a:p>
                  </a:txBody>
                  <a:tcPr/>
                </a:tc>
                <a:tc>
                  <a:txBody>
                    <a:bodyPr/>
                    <a:lstStyle/>
                    <a:p>
                      <a:r>
                        <a:rPr lang="cs-CZ" dirty="0"/>
                        <a:t>86 %</a:t>
                      </a:r>
                    </a:p>
                  </a:txBody>
                  <a:tcPr/>
                </a:tc>
                <a:tc>
                  <a:txBody>
                    <a:bodyPr/>
                    <a:lstStyle/>
                    <a:p>
                      <a:r>
                        <a:rPr lang="cs-CZ" dirty="0"/>
                        <a:t>98 %</a:t>
                      </a:r>
                    </a:p>
                  </a:txBody>
                  <a:tcPr/>
                </a:tc>
                <a:extLst>
                  <a:ext uri="{0D108BD9-81ED-4DB2-BD59-A6C34878D82A}">
                    <a16:rowId xmlns:a16="http://schemas.microsoft.com/office/drawing/2014/main" val="3812351171"/>
                  </a:ext>
                </a:extLst>
              </a:tr>
              <a:tr h="370840">
                <a:tc>
                  <a:txBody>
                    <a:bodyPr/>
                    <a:lstStyle/>
                    <a:p>
                      <a:r>
                        <a:rPr lang="cs-CZ" dirty="0" err="1"/>
                        <a:t>Chewing</a:t>
                      </a:r>
                      <a:r>
                        <a:rPr lang="cs-CZ" dirty="0"/>
                        <a:t> gum</a:t>
                      </a:r>
                    </a:p>
                  </a:txBody>
                  <a:tcPr/>
                </a:tc>
                <a:tc>
                  <a:txBody>
                    <a:bodyPr/>
                    <a:lstStyle/>
                    <a:p>
                      <a:r>
                        <a:rPr lang="cs-CZ" dirty="0"/>
                        <a:t>9</a:t>
                      </a:r>
                    </a:p>
                  </a:txBody>
                  <a:tcPr/>
                </a:tc>
                <a:tc>
                  <a:txBody>
                    <a:bodyPr/>
                    <a:lstStyle/>
                    <a:p>
                      <a:r>
                        <a:rPr lang="cs-CZ" dirty="0"/>
                        <a:t>95 %</a:t>
                      </a:r>
                    </a:p>
                  </a:txBody>
                  <a:tcPr/>
                </a:tc>
                <a:tc>
                  <a:txBody>
                    <a:bodyPr/>
                    <a:lstStyle/>
                    <a:p>
                      <a:r>
                        <a:rPr lang="cs-CZ" dirty="0"/>
                        <a:t>99 %</a:t>
                      </a:r>
                    </a:p>
                  </a:txBody>
                  <a:tcPr/>
                </a:tc>
                <a:extLst>
                  <a:ext uri="{0D108BD9-81ED-4DB2-BD59-A6C34878D82A}">
                    <a16:rowId xmlns:a16="http://schemas.microsoft.com/office/drawing/2014/main" val="3603082845"/>
                  </a:ext>
                </a:extLst>
              </a:tr>
              <a:tr h="370840">
                <a:tc>
                  <a:txBody>
                    <a:bodyPr/>
                    <a:lstStyle/>
                    <a:p>
                      <a:r>
                        <a:rPr lang="cs-CZ" dirty="0" err="1"/>
                        <a:t>Tires</a:t>
                      </a:r>
                      <a:endParaRPr lang="cs-CZ" dirty="0"/>
                    </a:p>
                  </a:txBody>
                  <a:tcPr/>
                </a:tc>
                <a:tc>
                  <a:txBody>
                    <a:bodyPr/>
                    <a:lstStyle/>
                    <a:p>
                      <a:r>
                        <a:rPr lang="cs-CZ" dirty="0"/>
                        <a:t>108 </a:t>
                      </a:r>
                    </a:p>
                  </a:txBody>
                  <a:tcPr/>
                </a:tc>
                <a:tc>
                  <a:txBody>
                    <a:bodyPr/>
                    <a:lstStyle/>
                    <a:p>
                      <a:r>
                        <a:rPr lang="cs-CZ" dirty="0"/>
                        <a:t>66 %</a:t>
                      </a:r>
                    </a:p>
                  </a:txBody>
                  <a:tcPr/>
                </a:tc>
                <a:tc>
                  <a:txBody>
                    <a:bodyPr/>
                    <a:lstStyle/>
                    <a:p>
                      <a:r>
                        <a:rPr lang="cs-CZ" dirty="0"/>
                        <a:t>86 %</a:t>
                      </a:r>
                    </a:p>
                  </a:txBody>
                  <a:tcPr/>
                </a:tc>
                <a:extLst>
                  <a:ext uri="{0D108BD9-81ED-4DB2-BD59-A6C34878D82A}">
                    <a16:rowId xmlns:a16="http://schemas.microsoft.com/office/drawing/2014/main" val="971399160"/>
                  </a:ext>
                </a:extLst>
              </a:tr>
              <a:tr h="370840">
                <a:tc>
                  <a:txBody>
                    <a:bodyPr/>
                    <a:lstStyle/>
                    <a:p>
                      <a:r>
                        <a:rPr lang="cs-CZ" dirty="0" err="1"/>
                        <a:t>Cigars</a:t>
                      </a:r>
                      <a:endParaRPr lang="cs-CZ" dirty="0"/>
                    </a:p>
                  </a:txBody>
                  <a:tcPr/>
                </a:tc>
                <a:tc>
                  <a:txBody>
                    <a:bodyPr/>
                    <a:lstStyle/>
                    <a:p>
                      <a:r>
                        <a:rPr lang="cs-CZ" dirty="0"/>
                        <a:t>54</a:t>
                      </a:r>
                    </a:p>
                  </a:txBody>
                  <a:tcPr/>
                </a:tc>
                <a:tc>
                  <a:txBody>
                    <a:bodyPr/>
                    <a:lstStyle/>
                    <a:p>
                      <a:r>
                        <a:rPr lang="cs-CZ" dirty="0"/>
                        <a:t>60 %</a:t>
                      </a:r>
                    </a:p>
                  </a:txBody>
                  <a:tcPr/>
                </a:tc>
                <a:tc>
                  <a:txBody>
                    <a:bodyPr/>
                    <a:lstStyle/>
                    <a:p>
                      <a:r>
                        <a:rPr lang="cs-CZ" dirty="0"/>
                        <a:t>82 %</a:t>
                      </a:r>
                    </a:p>
                  </a:txBody>
                  <a:tcPr/>
                </a:tc>
                <a:extLst>
                  <a:ext uri="{0D108BD9-81ED-4DB2-BD59-A6C34878D82A}">
                    <a16:rowId xmlns:a16="http://schemas.microsoft.com/office/drawing/2014/main" val="317323638"/>
                  </a:ext>
                </a:extLst>
              </a:tr>
              <a:tr h="370840">
                <a:tc>
                  <a:txBody>
                    <a:bodyPr/>
                    <a:lstStyle/>
                    <a:p>
                      <a:r>
                        <a:rPr lang="cs-CZ" dirty="0" err="1"/>
                        <a:t>Pet</a:t>
                      </a:r>
                      <a:r>
                        <a:rPr lang="cs-CZ" dirty="0"/>
                        <a:t> food</a:t>
                      </a:r>
                    </a:p>
                  </a:txBody>
                  <a:tcPr/>
                </a:tc>
                <a:tc>
                  <a:txBody>
                    <a:bodyPr/>
                    <a:lstStyle/>
                    <a:p>
                      <a:r>
                        <a:rPr lang="cs-CZ" dirty="0"/>
                        <a:t>222</a:t>
                      </a:r>
                    </a:p>
                  </a:txBody>
                  <a:tcPr/>
                </a:tc>
                <a:tc>
                  <a:txBody>
                    <a:bodyPr/>
                    <a:lstStyle/>
                    <a:p>
                      <a:r>
                        <a:rPr lang="cs-CZ" dirty="0"/>
                        <a:t>52 %</a:t>
                      </a:r>
                    </a:p>
                  </a:txBody>
                  <a:tcPr/>
                </a:tc>
                <a:tc>
                  <a:txBody>
                    <a:bodyPr/>
                    <a:lstStyle/>
                    <a:p>
                      <a:r>
                        <a:rPr lang="cs-CZ" dirty="0"/>
                        <a:t>71 %</a:t>
                      </a:r>
                    </a:p>
                  </a:txBody>
                  <a:tcPr/>
                </a:tc>
                <a:extLst>
                  <a:ext uri="{0D108BD9-81ED-4DB2-BD59-A6C34878D82A}">
                    <a16:rowId xmlns:a16="http://schemas.microsoft.com/office/drawing/2014/main" val="2640656421"/>
                  </a:ext>
                </a:extLst>
              </a:tr>
            </a:tbl>
          </a:graphicData>
        </a:graphic>
      </p:graphicFrame>
      <p:sp>
        <p:nvSpPr>
          <p:cNvPr id="7" name="TextovéPole 6">
            <a:extLst>
              <a:ext uri="{FF2B5EF4-FFF2-40B4-BE49-F238E27FC236}">
                <a16:creationId xmlns:a16="http://schemas.microsoft.com/office/drawing/2014/main" id="{2620685E-D836-1ECB-6F18-53F296BB7361}"/>
              </a:ext>
            </a:extLst>
          </p:cNvPr>
          <p:cNvSpPr txBox="1"/>
          <p:nvPr/>
        </p:nvSpPr>
        <p:spPr>
          <a:xfrm>
            <a:off x="93280" y="6063863"/>
            <a:ext cx="7550465" cy="369332"/>
          </a:xfrm>
          <a:prstGeom prst="rect">
            <a:avLst/>
          </a:prstGeom>
          <a:noFill/>
        </p:spPr>
        <p:txBody>
          <a:bodyPr wrap="none" rtlCol="0">
            <a:spAutoFit/>
          </a:bodyPr>
          <a:lstStyle/>
          <a:p>
            <a:r>
              <a:rPr lang="cs-CZ" dirty="0"/>
              <a:t>US Department </a:t>
            </a:r>
            <a:r>
              <a:rPr lang="cs-CZ" dirty="0" err="1"/>
              <a:t>of</a:t>
            </a:r>
            <a:r>
              <a:rPr lang="cs-CZ" dirty="0"/>
              <a:t> </a:t>
            </a:r>
            <a:r>
              <a:rPr lang="cs-CZ" dirty="0" err="1"/>
              <a:t>Commerce</a:t>
            </a:r>
            <a:r>
              <a:rPr lang="cs-CZ" dirty="0"/>
              <a:t>, 1982; </a:t>
            </a:r>
            <a:r>
              <a:rPr lang="cs-CZ" dirty="0" err="1"/>
              <a:t>Shipments</a:t>
            </a:r>
            <a:r>
              <a:rPr lang="cs-CZ" dirty="0"/>
              <a:t> by 4 </a:t>
            </a:r>
            <a:r>
              <a:rPr lang="cs-CZ" dirty="0" err="1"/>
              <a:t>largest</a:t>
            </a:r>
            <a:r>
              <a:rPr lang="cs-CZ" dirty="0"/>
              <a:t> and 8 </a:t>
            </a:r>
            <a:r>
              <a:rPr lang="cs-CZ" dirty="0" err="1"/>
              <a:t>largest</a:t>
            </a:r>
            <a:r>
              <a:rPr lang="cs-CZ" dirty="0"/>
              <a:t> </a:t>
            </a:r>
            <a:r>
              <a:rPr lang="cs-CZ" dirty="0" err="1"/>
              <a:t>firms</a:t>
            </a:r>
            <a:endParaRPr lang="cs-CZ" dirty="0"/>
          </a:p>
        </p:txBody>
      </p:sp>
    </p:spTree>
    <p:extLst>
      <p:ext uri="{BB962C8B-B14F-4D97-AF65-F5344CB8AC3E}">
        <p14:creationId xmlns:p14="http://schemas.microsoft.com/office/powerpoint/2010/main" val="2443133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43A29F-753A-0DD6-2778-14E5541F65E2}"/>
              </a:ext>
            </a:extLst>
          </p:cNvPr>
          <p:cNvSpPr>
            <a:spLocks noGrp="1"/>
          </p:cNvSpPr>
          <p:nvPr>
            <p:ph type="title"/>
          </p:nvPr>
        </p:nvSpPr>
        <p:spPr/>
        <p:txBody>
          <a:bodyPr>
            <a:normAutofit/>
          </a:bodyPr>
          <a:lstStyle/>
          <a:p>
            <a:r>
              <a:rPr lang="cs-CZ" sz="3600" dirty="0" err="1"/>
              <a:t>Collusive</a:t>
            </a:r>
            <a:r>
              <a:rPr lang="cs-CZ" sz="3600" dirty="0"/>
              <a:t> Oligopoly            </a:t>
            </a:r>
            <a:r>
              <a:rPr lang="cs-CZ" sz="3600" dirty="0" err="1"/>
              <a:t>Oligopoly</a:t>
            </a:r>
            <a:r>
              <a:rPr lang="cs-CZ" sz="3600" dirty="0"/>
              <a:t> </a:t>
            </a:r>
            <a:r>
              <a:rPr lang="cs-CZ" sz="3600" dirty="0" err="1"/>
              <a:t>with</a:t>
            </a:r>
            <a:r>
              <a:rPr lang="cs-CZ" sz="3600" dirty="0"/>
              <a:t> Dominant </a:t>
            </a:r>
            <a:r>
              <a:rPr lang="cs-CZ" sz="3600" dirty="0" err="1"/>
              <a:t>Firm</a:t>
            </a:r>
            <a:endParaRPr lang="cs-CZ" sz="3600" dirty="0"/>
          </a:p>
        </p:txBody>
      </p:sp>
      <p:pic>
        <p:nvPicPr>
          <p:cNvPr id="4" name="Zástupný symbol pro obsah 2">
            <a:extLst>
              <a:ext uri="{FF2B5EF4-FFF2-40B4-BE49-F238E27FC236}">
                <a16:creationId xmlns:a16="http://schemas.microsoft.com/office/drawing/2014/main" id="{D7F5082C-79BA-397A-D388-301AB289D388}"/>
              </a:ext>
            </a:extLst>
          </p:cNvPr>
          <p:cNvPicPr>
            <a:picLocks noGrp="1" noChangeAspect="1"/>
          </p:cNvPicPr>
          <p:nvPr>
            <p:ph idx="1"/>
          </p:nvPr>
        </p:nvPicPr>
        <p:blipFill>
          <a:blip r:embed="rId2"/>
          <a:stretch>
            <a:fillRect/>
          </a:stretch>
        </p:blipFill>
        <p:spPr>
          <a:xfrm>
            <a:off x="838200" y="2524502"/>
            <a:ext cx="3897630" cy="3416922"/>
          </a:xfrm>
          <a:prstGeom prst="rect">
            <a:avLst/>
          </a:prstGeom>
        </p:spPr>
      </p:pic>
      <p:pic>
        <p:nvPicPr>
          <p:cNvPr id="5" name="Zástupný symbol pro obsah 5">
            <a:extLst>
              <a:ext uri="{FF2B5EF4-FFF2-40B4-BE49-F238E27FC236}">
                <a16:creationId xmlns:a16="http://schemas.microsoft.com/office/drawing/2014/main" id="{47C4164C-504C-F7E7-BFE9-833D9396D1DA}"/>
              </a:ext>
            </a:extLst>
          </p:cNvPr>
          <p:cNvPicPr>
            <a:picLocks noChangeAspect="1"/>
          </p:cNvPicPr>
          <p:nvPr/>
        </p:nvPicPr>
        <p:blipFill rotWithShape="1">
          <a:blip r:embed="rId3"/>
          <a:srcRect t="8343"/>
          <a:stretch/>
        </p:blipFill>
        <p:spPr>
          <a:xfrm>
            <a:off x="6771279" y="3314224"/>
            <a:ext cx="4070375" cy="3353944"/>
          </a:xfrm>
          <a:prstGeom prst="rect">
            <a:avLst/>
          </a:prstGeom>
        </p:spPr>
      </p:pic>
      <p:sp>
        <p:nvSpPr>
          <p:cNvPr id="7" name="TextovéPole 6">
            <a:extLst>
              <a:ext uri="{FF2B5EF4-FFF2-40B4-BE49-F238E27FC236}">
                <a16:creationId xmlns:a16="http://schemas.microsoft.com/office/drawing/2014/main" id="{0F053AB1-C7F8-D211-5DEB-9CE1606DD358}"/>
              </a:ext>
            </a:extLst>
          </p:cNvPr>
          <p:cNvSpPr txBox="1"/>
          <p:nvPr/>
        </p:nvSpPr>
        <p:spPr>
          <a:xfrm>
            <a:off x="5933440" y="1836896"/>
            <a:ext cx="5500372" cy="1477328"/>
          </a:xfrm>
          <a:prstGeom prst="rect">
            <a:avLst/>
          </a:prstGeom>
          <a:noFill/>
        </p:spPr>
        <p:txBody>
          <a:bodyPr wrap="square">
            <a:spAutoFit/>
          </a:bodyPr>
          <a:lstStyle/>
          <a:p>
            <a:pPr>
              <a:spcBef>
                <a:spcPct val="0"/>
              </a:spcBef>
              <a:defRPr/>
            </a:pPr>
            <a:r>
              <a:rPr lang="cs-CZ" altLang="cs-CZ" sz="1800" dirty="0" err="1">
                <a:latin typeface="Arial" panose="020B0604020202020204" pitchFamily="34" charset="0"/>
              </a:rPr>
              <a:t>For</a:t>
            </a:r>
            <a:r>
              <a:rPr lang="cs-CZ" altLang="cs-CZ" sz="1800" dirty="0">
                <a:latin typeface="Arial" panose="020B0604020202020204" pitchFamily="34" charset="0"/>
              </a:rPr>
              <a:t> </a:t>
            </a:r>
            <a:r>
              <a:rPr lang="cs-CZ" altLang="cs-CZ" sz="1800" dirty="0" err="1">
                <a:latin typeface="Arial" panose="020B0604020202020204" pitchFamily="34" charset="0"/>
              </a:rPr>
              <a:t>the</a:t>
            </a:r>
            <a:r>
              <a:rPr lang="cs-CZ" altLang="cs-CZ" sz="1800" dirty="0">
                <a:latin typeface="Arial" panose="020B0604020202020204" pitchFamily="34" charset="0"/>
              </a:rPr>
              <a:t> dominant </a:t>
            </a:r>
            <a:r>
              <a:rPr lang="cs-CZ" altLang="cs-CZ" sz="1800" dirty="0" err="1">
                <a:latin typeface="Arial" panose="020B0604020202020204" pitchFamily="34" charset="0"/>
              </a:rPr>
              <a:t>firm</a:t>
            </a:r>
            <a:r>
              <a:rPr lang="cs-CZ" altLang="cs-CZ" sz="1800" dirty="0">
                <a:latin typeface="Arial" panose="020B0604020202020204" pitchFamily="34" charset="0"/>
              </a:rPr>
              <a:t> </a:t>
            </a:r>
            <a:r>
              <a:rPr lang="cs-CZ" altLang="cs-CZ" sz="1800" dirty="0" err="1">
                <a:latin typeface="Arial" panose="020B0604020202020204" pitchFamily="34" charset="0"/>
              </a:rPr>
              <a:t>is</a:t>
            </a:r>
            <a:r>
              <a:rPr lang="cs-CZ" altLang="cs-CZ" sz="1800" dirty="0">
                <a:latin typeface="Arial" panose="020B0604020202020204" pitchFamily="34" charset="0"/>
              </a:rPr>
              <a:t> </a:t>
            </a:r>
            <a:r>
              <a:rPr lang="cs-CZ" altLang="cs-CZ" sz="1800" dirty="0" err="1">
                <a:latin typeface="Arial" panose="020B0604020202020204" pitchFamily="34" charset="0"/>
              </a:rPr>
              <a:t>better</a:t>
            </a:r>
            <a:r>
              <a:rPr lang="cs-CZ" altLang="cs-CZ" sz="1800" dirty="0">
                <a:latin typeface="Arial" panose="020B0604020202020204" pitchFamily="34" charset="0"/>
              </a:rPr>
              <a:t> to </a:t>
            </a:r>
            <a:r>
              <a:rPr lang="cs-CZ" altLang="cs-CZ" sz="1800" dirty="0" err="1">
                <a:latin typeface="Arial" panose="020B0604020202020204" pitchFamily="34" charset="0"/>
              </a:rPr>
              <a:t>leave</a:t>
            </a:r>
            <a:r>
              <a:rPr lang="cs-CZ" altLang="cs-CZ" sz="1800" dirty="0">
                <a:latin typeface="Arial" panose="020B0604020202020204" pitchFamily="34" charset="0"/>
              </a:rPr>
              <a:t> a part </a:t>
            </a:r>
            <a:r>
              <a:rPr lang="cs-CZ" altLang="cs-CZ" sz="1800" dirty="0" err="1">
                <a:latin typeface="Arial" panose="020B0604020202020204" pitchFamily="34" charset="0"/>
              </a:rPr>
              <a:t>of</a:t>
            </a:r>
            <a:r>
              <a:rPr lang="cs-CZ" altLang="cs-CZ" sz="1800" dirty="0">
                <a:latin typeface="Arial" panose="020B0604020202020204" pitchFamily="34" charset="0"/>
              </a:rPr>
              <a:t> market </a:t>
            </a:r>
            <a:r>
              <a:rPr lang="cs-CZ" altLang="cs-CZ" sz="1800" dirty="0" err="1">
                <a:latin typeface="Arial" panose="020B0604020202020204" pitchFamily="34" charset="0"/>
              </a:rPr>
              <a:t>for</a:t>
            </a:r>
            <a:r>
              <a:rPr lang="cs-CZ" altLang="cs-CZ" sz="1800" dirty="0">
                <a:latin typeface="Arial" panose="020B0604020202020204" pitchFamily="34" charset="0"/>
              </a:rPr>
              <a:t> </a:t>
            </a:r>
            <a:r>
              <a:rPr lang="cs-CZ" altLang="cs-CZ" sz="1800" dirty="0" err="1">
                <a:latin typeface="Arial" panose="020B0604020202020204" pitchFamily="34" charset="0"/>
              </a:rPr>
              <a:t>weaker</a:t>
            </a:r>
            <a:r>
              <a:rPr lang="cs-CZ" altLang="cs-CZ" sz="1800" dirty="0">
                <a:latin typeface="Arial" panose="020B0604020202020204" pitchFamily="34" charset="0"/>
              </a:rPr>
              <a:t> </a:t>
            </a:r>
            <a:r>
              <a:rPr lang="cs-CZ" altLang="cs-CZ" sz="1800" dirty="0" err="1">
                <a:latin typeface="Arial" panose="020B0604020202020204" pitchFamily="34" charset="0"/>
              </a:rPr>
              <a:t>competitor</a:t>
            </a:r>
            <a:endParaRPr lang="cs-CZ" altLang="cs-CZ" sz="1800" dirty="0">
              <a:latin typeface="Arial" panose="020B0604020202020204" pitchFamily="34" charset="0"/>
            </a:endParaRPr>
          </a:p>
          <a:p>
            <a:pPr marL="285750" indent="-285750">
              <a:spcBef>
                <a:spcPct val="0"/>
              </a:spcBef>
              <a:buFont typeface="Arial" panose="020B0604020202020204" pitchFamily="34" charset="0"/>
              <a:buChar char="•"/>
              <a:defRPr/>
            </a:pPr>
            <a:endParaRPr lang="cs-CZ" sz="1800" b="1" dirty="0">
              <a:latin typeface="Arial" panose="020B0604020202020204" pitchFamily="34" charset="0"/>
            </a:endParaRPr>
          </a:p>
          <a:p>
            <a:pPr>
              <a:spcBef>
                <a:spcPct val="0"/>
              </a:spcBef>
              <a:defRPr/>
            </a:pPr>
            <a:r>
              <a:rPr lang="cs-CZ" sz="1800" b="1" dirty="0" err="1">
                <a:latin typeface="Arial" panose="020B0604020202020204" pitchFamily="34" charset="0"/>
              </a:rPr>
              <a:t>Smaller</a:t>
            </a:r>
            <a:r>
              <a:rPr lang="cs-CZ" sz="1800" b="1" dirty="0">
                <a:latin typeface="Arial" panose="020B0604020202020204" pitchFamily="34" charset="0"/>
              </a:rPr>
              <a:t> </a:t>
            </a:r>
            <a:r>
              <a:rPr lang="cs-CZ" sz="1800" b="1" dirty="0" err="1">
                <a:latin typeface="Arial" panose="020B0604020202020204" pitchFamily="34" charset="0"/>
              </a:rPr>
              <a:t>firm</a:t>
            </a:r>
            <a:r>
              <a:rPr lang="cs-CZ" sz="1800" b="1" dirty="0">
                <a:latin typeface="Arial" panose="020B0604020202020204" pitchFamily="34" charset="0"/>
              </a:rPr>
              <a:t> </a:t>
            </a:r>
            <a:r>
              <a:rPr lang="cs-CZ" sz="1800" b="1" dirty="0" err="1">
                <a:latin typeface="Arial" panose="020B0604020202020204" pitchFamily="34" charset="0"/>
              </a:rPr>
              <a:t>respect</a:t>
            </a:r>
            <a:r>
              <a:rPr lang="cs-CZ" sz="1800" b="1" dirty="0">
                <a:latin typeface="Arial" panose="020B0604020202020204" pitchFamily="34" charset="0"/>
              </a:rPr>
              <a:t> </a:t>
            </a:r>
            <a:r>
              <a:rPr lang="cs-CZ" sz="1800" b="1" dirty="0" err="1">
                <a:latin typeface="Arial" panose="020B0604020202020204" pitchFamily="34" charset="0"/>
              </a:rPr>
              <a:t>the</a:t>
            </a:r>
            <a:r>
              <a:rPr lang="cs-CZ" sz="1800" b="1" dirty="0">
                <a:latin typeface="Arial" panose="020B0604020202020204" pitchFamily="34" charset="0"/>
              </a:rPr>
              <a:t> </a:t>
            </a:r>
            <a:r>
              <a:rPr lang="cs-CZ" sz="1800" b="1" dirty="0" err="1">
                <a:latin typeface="Arial" panose="020B0604020202020204" pitchFamily="34" charset="0"/>
              </a:rPr>
              <a:t>prices</a:t>
            </a:r>
            <a:r>
              <a:rPr lang="cs-CZ" sz="1800" b="1" dirty="0">
                <a:latin typeface="Arial" panose="020B0604020202020204" pitchFamily="34" charset="0"/>
              </a:rPr>
              <a:t> </a:t>
            </a:r>
            <a:r>
              <a:rPr lang="cs-CZ" sz="1800" b="1" dirty="0" err="1">
                <a:latin typeface="Arial" panose="020B0604020202020204" pitchFamily="34" charset="0"/>
              </a:rPr>
              <a:t>of</a:t>
            </a:r>
            <a:r>
              <a:rPr lang="cs-CZ" sz="1800" b="1" dirty="0">
                <a:latin typeface="Arial" panose="020B0604020202020204" pitchFamily="34" charset="0"/>
              </a:rPr>
              <a:t> dominant </a:t>
            </a:r>
            <a:r>
              <a:rPr lang="cs-CZ" sz="1800" b="1" dirty="0" err="1">
                <a:latin typeface="Arial" panose="020B0604020202020204" pitchFamily="34" charset="0"/>
              </a:rPr>
              <a:t>firm</a:t>
            </a:r>
            <a:r>
              <a:rPr lang="cs-CZ" sz="1800" b="1" dirty="0">
                <a:latin typeface="Arial" panose="020B0604020202020204" pitchFamily="34" charset="0"/>
              </a:rPr>
              <a:t> in </a:t>
            </a:r>
            <a:r>
              <a:rPr lang="cs-CZ" sz="1800" b="1" dirty="0" err="1">
                <a:latin typeface="Arial" panose="020B0604020202020204" pitchFamily="34" charset="0"/>
              </a:rPr>
              <a:t>industry</a:t>
            </a:r>
            <a:r>
              <a:rPr lang="cs-CZ" sz="1800" b="1" dirty="0">
                <a:latin typeface="Arial" panose="020B0604020202020204" pitchFamily="34" charset="0"/>
              </a:rPr>
              <a:t>.</a:t>
            </a:r>
          </a:p>
        </p:txBody>
      </p:sp>
      <p:sp>
        <p:nvSpPr>
          <p:cNvPr id="9" name="TextovéPole 8">
            <a:extLst>
              <a:ext uri="{FF2B5EF4-FFF2-40B4-BE49-F238E27FC236}">
                <a16:creationId xmlns:a16="http://schemas.microsoft.com/office/drawing/2014/main" id="{ECA48E33-0B19-D5E0-E1CB-F2C4EC6502E7}"/>
              </a:ext>
            </a:extLst>
          </p:cNvPr>
          <p:cNvSpPr txBox="1"/>
          <p:nvPr/>
        </p:nvSpPr>
        <p:spPr>
          <a:xfrm>
            <a:off x="838200" y="1836896"/>
            <a:ext cx="6096000" cy="646331"/>
          </a:xfrm>
          <a:prstGeom prst="rect">
            <a:avLst/>
          </a:prstGeom>
          <a:noFill/>
        </p:spPr>
        <p:txBody>
          <a:bodyPr wrap="square">
            <a:spAutoFit/>
          </a:bodyPr>
          <a:lstStyle/>
          <a:p>
            <a:pPr>
              <a:spcBef>
                <a:spcPct val="0"/>
              </a:spcBef>
              <a:defRPr/>
            </a:pPr>
            <a:r>
              <a:rPr lang="cs-CZ" altLang="cs-CZ" sz="1800" dirty="0" err="1">
                <a:latin typeface="Arial" panose="020B0604020202020204" pitchFamily="34" charset="0"/>
              </a:rPr>
              <a:t>The</a:t>
            </a:r>
            <a:r>
              <a:rPr lang="cs-CZ" altLang="cs-CZ" sz="1800" dirty="0">
                <a:latin typeface="Arial" panose="020B0604020202020204" pitchFamily="34" charset="0"/>
              </a:rPr>
              <a:t> profit </a:t>
            </a:r>
            <a:r>
              <a:rPr lang="cs-CZ" altLang="cs-CZ" sz="1800" dirty="0" err="1">
                <a:latin typeface="Arial" panose="020B0604020202020204" pitchFamily="34" charset="0"/>
              </a:rPr>
              <a:t>is</a:t>
            </a:r>
            <a:r>
              <a:rPr lang="cs-CZ" altLang="cs-CZ" sz="1800" dirty="0">
                <a:latin typeface="Arial" panose="020B0604020202020204" pitchFamily="34" charset="0"/>
              </a:rPr>
              <a:t> </a:t>
            </a:r>
            <a:r>
              <a:rPr lang="cs-CZ" altLang="cs-CZ" sz="1800" dirty="0" err="1">
                <a:latin typeface="Arial" panose="020B0604020202020204" pitchFamily="34" charset="0"/>
              </a:rPr>
              <a:t>like</a:t>
            </a:r>
            <a:r>
              <a:rPr lang="cs-CZ" altLang="cs-CZ" sz="1800" dirty="0">
                <a:latin typeface="Arial" panose="020B0604020202020204" pitchFamily="34" charset="0"/>
              </a:rPr>
              <a:t> profit </a:t>
            </a:r>
            <a:r>
              <a:rPr lang="cs-CZ" altLang="cs-CZ" sz="1800" dirty="0" err="1">
                <a:latin typeface="Arial" panose="020B0604020202020204" pitchFamily="34" charset="0"/>
              </a:rPr>
              <a:t>of</a:t>
            </a:r>
            <a:r>
              <a:rPr lang="cs-CZ" altLang="cs-CZ" sz="1800" dirty="0">
                <a:latin typeface="Arial" panose="020B0604020202020204" pitchFamily="34" charset="0"/>
              </a:rPr>
              <a:t> monopoly.</a:t>
            </a:r>
          </a:p>
          <a:p>
            <a:pPr marL="285750" indent="-285750">
              <a:spcBef>
                <a:spcPct val="0"/>
              </a:spcBef>
              <a:buFont typeface="Arial" panose="020B0604020202020204" pitchFamily="34" charset="0"/>
              <a:buChar char="•"/>
              <a:defRPr/>
            </a:pPr>
            <a:endParaRPr lang="cs-CZ" altLang="cs-CZ" sz="1800" dirty="0">
              <a:latin typeface="Arial" panose="020B0604020202020204" pitchFamily="34" charset="0"/>
            </a:endParaRPr>
          </a:p>
        </p:txBody>
      </p:sp>
    </p:spTree>
    <p:extLst>
      <p:ext uri="{BB962C8B-B14F-4D97-AF65-F5344CB8AC3E}">
        <p14:creationId xmlns:p14="http://schemas.microsoft.com/office/powerpoint/2010/main" val="884523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C608BEB-860E-4094-8511-78603564A7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A009F7BE-9423-43C2-5DC7-3731E8053738}"/>
              </a:ext>
            </a:extLst>
          </p:cNvPr>
          <p:cNvSpPr>
            <a:spLocks noGrp="1"/>
          </p:cNvSpPr>
          <p:nvPr>
            <p:ph type="title"/>
          </p:nvPr>
        </p:nvSpPr>
        <p:spPr>
          <a:xfrm>
            <a:off x="467360" y="1412488"/>
            <a:ext cx="3270029" cy="4363844"/>
          </a:xfrm>
        </p:spPr>
        <p:txBody>
          <a:bodyPr anchor="t">
            <a:normAutofit/>
          </a:bodyPr>
          <a:lstStyle/>
          <a:p>
            <a:r>
              <a:rPr kumimoji="0" lang="cs-CZ" sz="4000" b="0" i="0" u="none" strike="noStrike" kern="1200" cap="none" spc="0" normalizeH="0" baseline="0" dirty="0">
                <a:ln>
                  <a:noFill/>
                </a:ln>
                <a:solidFill>
                  <a:srgbClr val="FFFFFF"/>
                </a:solidFill>
                <a:effectLst/>
                <a:uLnTx/>
                <a:uFillTx/>
                <a:latin typeface="+mj-lt"/>
                <a:ea typeface="+mj-ea"/>
                <a:cs typeface="+mj-cs"/>
              </a:rPr>
              <a:t>OUTLINE OF THE LECTURE</a:t>
            </a:r>
            <a:br>
              <a:rPr kumimoji="0" lang="cs-CZ" sz="4000" b="0" i="0" u="none" strike="noStrike" kern="1200" cap="none" spc="0" normalizeH="0" baseline="0" dirty="0">
                <a:ln>
                  <a:noFill/>
                </a:ln>
                <a:solidFill>
                  <a:srgbClr val="FFFFFF"/>
                </a:solidFill>
                <a:effectLst/>
                <a:uLnTx/>
                <a:uFillTx/>
                <a:latin typeface="+mj-lt"/>
                <a:ea typeface="+mj-ea"/>
                <a:cs typeface="+mj-cs"/>
              </a:rPr>
            </a:br>
            <a:r>
              <a:rPr kumimoji="0" lang="cs-CZ" sz="4000" b="0" i="0" u="none" strike="noStrike" kern="1200" cap="none" spc="0" normalizeH="0" baseline="0" dirty="0">
                <a:ln>
                  <a:noFill/>
                </a:ln>
                <a:solidFill>
                  <a:srgbClr val="FFFFFF"/>
                </a:solidFill>
                <a:effectLst/>
                <a:uLnTx/>
                <a:uFillTx/>
                <a:latin typeface="+mj-lt"/>
                <a:ea typeface="+mj-ea"/>
                <a:cs typeface="+mj-cs"/>
              </a:rPr>
              <a:t>AND </a:t>
            </a:r>
            <a:br>
              <a:rPr kumimoji="0" lang="cs-CZ" sz="4000" b="0" i="0" u="none" strike="noStrike" kern="1200" cap="none" spc="0" normalizeH="0" baseline="0" dirty="0">
                <a:ln>
                  <a:noFill/>
                </a:ln>
                <a:solidFill>
                  <a:srgbClr val="FFFFFF"/>
                </a:solidFill>
                <a:effectLst/>
                <a:uLnTx/>
                <a:uFillTx/>
                <a:latin typeface="+mj-lt"/>
                <a:ea typeface="+mj-ea"/>
                <a:cs typeface="+mj-cs"/>
              </a:rPr>
            </a:br>
            <a:r>
              <a:rPr kumimoji="0" lang="cs-CZ" sz="4000" b="0" i="0" u="none" strike="noStrike" kern="1200" cap="none" spc="0" normalizeH="0" baseline="0" dirty="0">
                <a:ln>
                  <a:noFill/>
                </a:ln>
                <a:solidFill>
                  <a:srgbClr val="FFFFFF"/>
                </a:solidFill>
                <a:effectLst/>
                <a:uLnTx/>
                <a:uFillTx/>
                <a:latin typeface="+mj-lt"/>
                <a:ea typeface="+mj-ea"/>
                <a:cs typeface="+mj-cs"/>
              </a:rPr>
              <a:t>STUDY GOALS</a:t>
            </a:r>
            <a:r>
              <a:rPr kumimoji="0" lang="en-US" sz="4000" b="0" i="0" u="none" strike="noStrike" kern="1200" cap="none" spc="0" normalizeH="0" baseline="0" dirty="0">
                <a:ln>
                  <a:noFill/>
                </a:ln>
                <a:solidFill>
                  <a:srgbClr val="FFFFFF"/>
                </a:solidFill>
                <a:effectLst/>
                <a:uLnTx/>
                <a:uFillTx/>
                <a:latin typeface="+mj-lt"/>
                <a:ea typeface="+mj-ea"/>
                <a:cs typeface="+mj-cs"/>
              </a:rPr>
              <a:t/>
            </a:r>
            <a:br>
              <a:rPr kumimoji="0" lang="en-US" sz="4000" b="0" i="0" u="none" strike="noStrike" kern="1200" cap="none" spc="0" normalizeH="0" baseline="0" dirty="0">
                <a:ln>
                  <a:noFill/>
                </a:ln>
                <a:solidFill>
                  <a:srgbClr val="FFFFFF"/>
                </a:solidFill>
                <a:effectLst/>
                <a:uLnTx/>
                <a:uFillTx/>
                <a:latin typeface="+mj-lt"/>
                <a:ea typeface="+mj-ea"/>
                <a:cs typeface="+mj-cs"/>
              </a:rPr>
            </a:br>
            <a:endParaRPr lang="cs-CZ" sz="4000" dirty="0">
              <a:solidFill>
                <a:srgbClr val="FFFFFF"/>
              </a:solidFill>
            </a:endParaRPr>
          </a:p>
        </p:txBody>
      </p:sp>
      <p:sp>
        <p:nvSpPr>
          <p:cNvPr id="12" name="Zástupný obsah 2">
            <a:extLst>
              <a:ext uri="{FF2B5EF4-FFF2-40B4-BE49-F238E27FC236}">
                <a16:creationId xmlns:a16="http://schemas.microsoft.com/office/drawing/2014/main" id="{0EBBBFF8-C373-A737-D4B0-15434DFE9C60}"/>
              </a:ext>
            </a:extLst>
          </p:cNvPr>
          <p:cNvSpPr>
            <a:spLocks noGrp="1"/>
          </p:cNvSpPr>
          <p:nvPr>
            <p:ph sz="half" idx="1"/>
          </p:nvPr>
        </p:nvSpPr>
        <p:spPr>
          <a:xfrm>
            <a:off x="4259491" y="1412488"/>
            <a:ext cx="3870371" cy="4363844"/>
          </a:xfrm>
        </p:spPr>
        <p:txBody>
          <a:bodyPr>
            <a:normAutofit fontScale="92500" lnSpcReduction="10000"/>
          </a:bodyPr>
          <a:lstStyle/>
          <a:p>
            <a:pPr marL="400050" indent="-285750">
              <a:spcAft>
                <a:spcPts val="600"/>
              </a:spcAft>
            </a:pPr>
            <a:r>
              <a:rPr lang="cs-CZ" sz="1800" dirty="0" err="1"/>
              <a:t>Characteristics</a:t>
            </a:r>
            <a:r>
              <a:rPr lang="cs-CZ" sz="1800" dirty="0"/>
              <a:t> </a:t>
            </a:r>
            <a:r>
              <a:rPr lang="cs-CZ" sz="1800" dirty="0" err="1"/>
              <a:t>of</a:t>
            </a:r>
            <a:r>
              <a:rPr lang="cs-CZ" sz="1800" dirty="0"/>
              <a:t> </a:t>
            </a:r>
            <a:r>
              <a:rPr lang="cs-CZ" sz="1800" dirty="0" err="1"/>
              <a:t>Imperfect</a:t>
            </a:r>
            <a:r>
              <a:rPr lang="cs-CZ" sz="1800" dirty="0"/>
              <a:t> </a:t>
            </a:r>
            <a:r>
              <a:rPr lang="cs-CZ" sz="1800" dirty="0" err="1"/>
              <a:t>Competition</a:t>
            </a:r>
            <a:endParaRPr lang="cs-CZ" sz="1800" dirty="0"/>
          </a:p>
          <a:p>
            <a:pPr marL="400050" indent="-285750">
              <a:spcAft>
                <a:spcPts val="600"/>
              </a:spcAft>
            </a:pPr>
            <a:r>
              <a:rPr lang="cs-CZ" sz="1800" dirty="0"/>
              <a:t>Monopoly</a:t>
            </a:r>
          </a:p>
          <a:p>
            <a:pPr marL="400050" indent="-285750">
              <a:spcAft>
                <a:spcPts val="600"/>
              </a:spcAft>
            </a:pPr>
            <a:r>
              <a:rPr lang="cs-CZ" sz="1800" dirty="0"/>
              <a:t>Oligopoly</a:t>
            </a:r>
          </a:p>
          <a:p>
            <a:pPr marL="400050" indent="-285750">
              <a:spcAft>
                <a:spcPts val="600"/>
              </a:spcAft>
            </a:pPr>
            <a:r>
              <a:rPr lang="cs-CZ" sz="1800" dirty="0" err="1"/>
              <a:t>Monopolistic</a:t>
            </a:r>
            <a:r>
              <a:rPr lang="cs-CZ" sz="1800" dirty="0"/>
              <a:t> </a:t>
            </a:r>
            <a:r>
              <a:rPr lang="cs-CZ" sz="1800" dirty="0" err="1"/>
              <a:t>Competition</a:t>
            </a:r>
            <a:endParaRPr lang="cs-CZ" sz="1800" dirty="0"/>
          </a:p>
        </p:txBody>
      </p:sp>
      <p:cxnSp>
        <p:nvCxnSpPr>
          <p:cNvPr id="15" name="Straight Connector 14">
            <a:extLst>
              <a:ext uri="{FF2B5EF4-FFF2-40B4-BE49-F238E27FC236}">
                <a16:creationId xmlns:a16="http://schemas.microsoft.com/office/drawing/2014/main" id="{1F16A8D4-FE87-4604-88B2-394B5D1EB4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Zástupný obsah 7">
            <a:extLst>
              <a:ext uri="{FF2B5EF4-FFF2-40B4-BE49-F238E27FC236}">
                <a16:creationId xmlns:a16="http://schemas.microsoft.com/office/drawing/2014/main" id="{35931DB1-DCCE-D70E-D3A5-D8067666185E}"/>
              </a:ext>
            </a:extLst>
          </p:cNvPr>
          <p:cNvSpPr>
            <a:spLocks noGrp="1"/>
          </p:cNvSpPr>
          <p:nvPr>
            <p:ph sz="half" idx="2"/>
          </p:nvPr>
        </p:nvSpPr>
        <p:spPr>
          <a:xfrm>
            <a:off x="8451604" y="688650"/>
            <a:ext cx="3197701" cy="5811519"/>
          </a:xfrm>
        </p:spPr>
        <p:txBody>
          <a:bodyPr>
            <a:normAutofit fontScale="92500" lnSpcReduction="10000"/>
          </a:bodyPr>
          <a:lstStyle/>
          <a:p>
            <a:pPr marL="0" indent="0">
              <a:spcAft>
                <a:spcPts val="600"/>
              </a:spcAft>
              <a:buNone/>
            </a:pPr>
            <a:r>
              <a:rPr lang="cs-CZ" sz="1900" dirty="0" err="1"/>
              <a:t>Students</a:t>
            </a:r>
            <a:r>
              <a:rPr lang="cs-CZ" sz="1900" dirty="0"/>
              <a:t> </a:t>
            </a:r>
            <a:r>
              <a:rPr lang="cs-CZ" sz="1900" dirty="0" err="1"/>
              <a:t>should</a:t>
            </a:r>
            <a:r>
              <a:rPr lang="cs-CZ" sz="1900" dirty="0"/>
              <a:t> </a:t>
            </a:r>
            <a:r>
              <a:rPr lang="cs-CZ" sz="1900" dirty="0" err="1"/>
              <a:t>be</a:t>
            </a:r>
            <a:r>
              <a:rPr lang="cs-CZ" sz="1900" dirty="0"/>
              <a:t> </a:t>
            </a:r>
            <a:r>
              <a:rPr lang="cs-CZ" sz="1900" dirty="0" err="1"/>
              <a:t>able</a:t>
            </a:r>
            <a:r>
              <a:rPr lang="cs-CZ" sz="1900" dirty="0"/>
              <a:t> to:</a:t>
            </a:r>
          </a:p>
          <a:p>
            <a:pPr marL="457200" indent="-342900">
              <a:spcAft>
                <a:spcPts val="600"/>
              </a:spcAft>
              <a:buFont typeface="Arial" panose="020B0604020202020204" pitchFamily="34" charset="0"/>
              <a:buChar char="•"/>
            </a:pPr>
            <a:r>
              <a:rPr lang="cs-CZ" sz="1900" dirty="0" err="1"/>
              <a:t>Explain</a:t>
            </a:r>
            <a:r>
              <a:rPr lang="cs-CZ" sz="1900" dirty="0"/>
              <a:t> </a:t>
            </a:r>
            <a:r>
              <a:rPr lang="cs-CZ" sz="1900" dirty="0" err="1"/>
              <a:t>the</a:t>
            </a:r>
            <a:r>
              <a:rPr lang="cs-CZ" sz="1900" dirty="0"/>
              <a:t> </a:t>
            </a:r>
            <a:r>
              <a:rPr lang="cs-CZ" sz="1900" dirty="0" err="1"/>
              <a:t>characteristics</a:t>
            </a:r>
            <a:r>
              <a:rPr lang="cs-CZ" sz="1900" dirty="0"/>
              <a:t> </a:t>
            </a:r>
            <a:r>
              <a:rPr lang="cs-CZ" sz="1900" dirty="0" err="1"/>
              <a:t>of</a:t>
            </a:r>
            <a:r>
              <a:rPr lang="cs-CZ" sz="1900" dirty="0"/>
              <a:t> TR, MR, AR and </a:t>
            </a:r>
            <a:r>
              <a:rPr lang="cs-CZ" sz="1900" dirty="0" err="1"/>
              <a:t>individual</a:t>
            </a:r>
            <a:r>
              <a:rPr lang="cs-CZ" sz="1900" dirty="0"/>
              <a:t> </a:t>
            </a:r>
            <a:r>
              <a:rPr lang="cs-CZ" sz="1900" dirty="0" err="1"/>
              <a:t>demand</a:t>
            </a:r>
            <a:r>
              <a:rPr lang="cs-CZ" sz="1900" dirty="0"/>
              <a:t> </a:t>
            </a:r>
            <a:r>
              <a:rPr lang="cs-CZ" sz="1900" dirty="0" err="1"/>
              <a:t>of</a:t>
            </a:r>
            <a:r>
              <a:rPr lang="cs-CZ" sz="1900" dirty="0"/>
              <a:t> </a:t>
            </a:r>
            <a:r>
              <a:rPr lang="cs-CZ" sz="1900" dirty="0" err="1"/>
              <a:t>an</a:t>
            </a:r>
            <a:r>
              <a:rPr lang="cs-CZ" sz="1900" dirty="0"/>
              <a:t> </a:t>
            </a:r>
            <a:r>
              <a:rPr lang="cs-CZ" sz="1900" dirty="0" err="1"/>
              <a:t>imperfectly</a:t>
            </a:r>
            <a:r>
              <a:rPr lang="cs-CZ" sz="1900" dirty="0"/>
              <a:t> </a:t>
            </a:r>
            <a:r>
              <a:rPr lang="cs-CZ" sz="1900" dirty="0" err="1"/>
              <a:t>competitive</a:t>
            </a:r>
            <a:r>
              <a:rPr lang="cs-CZ" sz="1900" dirty="0"/>
              <a:t> </a:t>
            </a:r>
            <a:r>
              <a:rPr lang="cs-CZ" sz="1900" dirty="0" err="1"/>
              <a:t>firm</a:t>
            </a:r>
            <a:r>
              <a:rPr lang="cs-CZ" sz="1900" dirty="0" smtClean="0"/>
              <a:t>.</a:t>
            </a:r>
          </a:p>
          <a:p>
            <a:pPr marL="457200" indent="-342900">
              <a:spcAft>
                <a:spcPts val="600"/>
              </a:spcAft>
              <a:buFont typeface="Arial" panose="020B0604020202020204" pitchFamily="34" charset="0"/>
              <a:buChar char="•"/>
            </a:pPr>
            <a:r>
              <a:rPr lang="cs-CZ" sz="1900" dirty="0" err="1" smtClean="0"/>
              <a:t>Differentiate</a:t>
            </a:r>
            <a:r>
              <a:rPr lang="cs-CZ" sz="1900" dirty="0" smtClean="0"/>
              <a:t> </a:t>
            </a:r>
            <a:r>
              <a:rPr lang="cs-CZ" sz="1900" dirty="0" err="1" smtClean="0"/>
              <a:t>between</a:t>
            </a:r>
            <a:r>
              <a:rPr lang="cs-CZ" sz="1900" dirty="0" smtClean="0"/>
              <a:t> monopoly, oligopoly and </a:t>
            </a:r>
            <a:r>
              <a:rPr lang="cs-CZ" sz="1900" dirty="0" err="1" smtClean="0"/>
              <a:t>monopolistic</a:t>
            </a:r>
            <a:r>
              <a:rPr lang="cs-CZ" sz="1900" dirty="0" smtClean="0"/>
              <a:t> </a:t>
            </a:r>
            <a:r>
              <a:rPr lang="cs-CZ" sz="1900" dirty="0" err="1" smtClean="0"/>
              <a:t>competition</a:t>
            </a:r>
            <a:r>
              <a:rPr lang="cs-CZ" sz="1900" dirty="0" smtClean="0"/>
              <a:t>.</a:t>
            </a:r>
          </a:p>
          <a:p>
            <a:pPr marL="457200" indent="-342900">
              <a:spcAft>
                <a:spcPts val="600"/>
              </a:spcAft>
              <a:buFont typeface="Arial" panose="020B0604020202020204" pitchFamily="34" charset="0"/>
              <a:buChar char="•"/>
            </a:pPr>
            <a:r>
              <a:rPr lang="cs-CZ" sz="1900" dirty="0" err="1" smtClean="0"/>
              <a:t>Explain</a:t>
            </a:r>
            <a:r>
              <a:rPr lang="cs-CZ" sz="1900" dirty="0" smtClean="0"/>
              <a:t> </a:t>
            </a:r>
            <a:r>
              <a:rPr lang="cs-CZ" sz="1900" dirty="0" err="1" smtClean="0"/>
              <a:t>why</a:t>
            </a:r>
            <a:r>
              <a:rPr lang="cs-CZ" sz="1900" dirty="0" smtClean="0"/>
              <a:t> </a:t>
            </a:r>
            <a:r>
              <a:rPr lang="cs-CZ" sz="1900" dirty="0" err="1" smtClean="0"/>
              <a:t>is</a:t>
            </a:r>
            <a:r>
              <a:rPr lang="cs-CZ" sz="1900" dirty="0" smtClean="0"/>
              <a:t> monopoly </a:t>
            </a:r>
            <a:r>
              <a:rPr lang="cs-CZ" sz="1900" dirty="0" err="1" smtClean="0"/>
              <a:t>inefficient</a:t>
            </a:r>
            <a:r>
              <a:rPr lang="cs-CZ" sz="1900" dirty="0" smtClean="0"/>
              <a:t> and </a:t>
            </a:r>
            <a:r>
              <a:rPr lang="cs-CZ" sz="1900" dirty="0" err="1" smtClean="0"/>
              <a:t>the</a:t>
            </a:r>
            <a:r>
              <a:rPr lang="cs-CZ" sz="1900" dirty="0" smtClean="0"/>
              <a:t> </a:t>
            </a:r>
            <a:r>
              <a:rPr lang="cs-CZ" sz="1900" dirty="0" err="1" smtClean="0"/>
              <a:t>ways</a:t>
            </a:r>
            <a:r>
              <a:rPr lang="cs-CZ" sz="1900" dirty="0" smtClean="0"/>
              <a:t> </a:t>
            </a:r>
            <a:r>
              <a:rPr lang="cs-CZ" sz="1900" dirty="0" err="1" smtClean="0"/>
              <a:t>how</a:t>
            </a:r>
            <a:r>
              <a:rPr lang="cs-CZ" sz="1900" dirty="0" smtClean="0"/>
              <a:t> to </a:t>
            </a:r>
            <a:r>
              <a:rPr lang="cs-CZ" sz="1900" dirty="0" err="1" smtClean="0"/>
              <a:t>regulate</a:t>
            </a:r>
            <a:r>
              <a:rPr lang="cs-CZ" sz="1900" dirty="0" smtClean="0"/>
              <a:t> </a:t>
            </a:r>
            <a:r>
              <a:rPr lang="cs-CZ" sz="1900" dirty="0" err="1" smtClean="0"/>
              <a:t>it</a:t>
            </a:r>
            <a:r>
              <a:rPr lang="cs-CZ" sz="1900" dirty="0" smtClean="0"/>
              <a:t>.</a:t>
            </a:r>
          </a:p>
          <a:p>
            <a:pPr marL="457200" indent="-342900">
              <a:spcAft>
                <a:spcPts val="600"/>
              </a:spcAft>
              <a:buFont typeface="Arial" panose="020B0604020202020204" pitchFamily="34" charset="0"/>
              <a:buChar char="•"/>
            </a:pPr>
            <a:r>
              <a:rPr lang="cs-CZ" sz="1900" dirty="0" err="1" smtClean="0"/>
              <a:t>Name</a:t>
            </a:r>
            <a:r>
              <a:rPr lang="cs-CZ" sz="1900" dirty="0" smtClean="0"/>
              <a:t> </a:t>
            </a:r>
            <a:r>
              <a:rPr lang="cs-CZ" sz="1900" dirty="0" err="1" smtClean="0"/>
              <a:t>the</a:t>
            </a:r>
            <a:r>
              <a:rPr lang="cs-CZ" sz="1900" dirty="0" smtClean="0"/>
              <a:t> </a:t>
            </a:r>
            <a:r>
              <a:rPr lang="cs-CZ" sz="1900" dirty="0" err="1" smtClean="0"/>
              <a:t>types</a:t>
            </a:r>
            <a:r>
              <a:rPr lang="cs-CZ" sz="1900" dirty="0" smtClean="0"/>
              <a:t> and </a:t>
            </a:r>
            <a:r>
              <a:rPr lang="cs-CZ" sz="1900" dirty="0" err="1" smtClean="0"/>
              <a:t>examples</a:t>
            </a:r>
            <a:r>
              <a:rPr lang="cs-CZ" sz="1900" dirty="0" smtClean="0"/>
              <a:t> </a:t>
            </a:r>
            <a:r>
              <a:rPr lang="cs-CZ" sz="1900" dirty="0" err="1" smtClean="0"/>
              <a:t>of</a:t>
            </a:r>
            <a:r>
              <a:rPr lang="cs-CZ" sz="1900" dirty="0" smtClean="0"/>
              <a:t> oligopoly.</a:t>
            </a:r>
          </a:p>
          <a:p>
            <a:pPr marL="457200" indent="-342900">
              <a:spcAft>
                <a:spcPts val="600"/>
              </a:spcAft>
              <a:buFont typeface="Arial" panose="020B0604020202020204" pitchFamily="34" charset="0"/>
              <a:buChar char="•"/>
            </a:pPr>
            <a:r>
              <a:rPr lang="cs-CZ" sz="1900" dirty="0" err="1" smtClean="0"/>
              <a:t>Understand</a:t>
            </a:r>
            <a:r>
              <a:rPr lang="cs-CZ" sz="1900" dirty="0" smtClean="0"/>
              <a:t> </a:t>
            </a:r>
            <a:r>
              <a:rPr lang="cs-CZ" sz="1900" dirty="0" err="1" smtClean="0"/>
              <a:t>how</a:t>
            </a:r>
            <a:r>
              <a:rPr lang="cs-CZ" sz="1900" dirty="0" smtClean="0"/>
              <a:t> </a:t>
            </a:r>
            <a:r>
              <a:rPr lang="cs-CZ" sz="1900" dirty="0" err="1" smtClean="0"/>
              <a:t>imperfectly</a:t>
            </a:r>
            <a:r>
              <a:rPr lang="cs-CZ" sz="1900" dirty="0" smtClean="0"/>
              <a:t> </a:t>
            </a:r>
            <a:r>
              <a:rPr lang="cs-CZ" sz="1900" dirty="0" err="1" smtClean="0"/>
              <a:t>competitive</a:t>
            </a:r>
            <a:r>
              <a:rPr lang="cs-CZ" sz="1900" dirty="0" smtClean="0"/>
              <a:t> </a:t>
            </a:r>
            <a:r>
              <a:rPr lang="cs-CZ" sz="1900" dirty="0" err="1" smtClean="0"/>
              <a:t>firms</a:t>
            </a:r>
            <a:r>
              <a:rPr lang="cs-CZ" sz="1900" dirty="0" smtClean="0"/>
              <a:t> </a:t>
            </a:r>
            <a:r>
              <a:rPr lang="cs-CZ" sz="1900" dirty="0" err="1" smtClean="0"/>
              <a:t>decide</a:t>
            </a:r>
            <a:r>
              <a:rPr lang="cs-CZ" sz="1900" dirty="0"/>
              <a:t> </a:t>
            </a:r>
            <a:r>
              <a:rPr lang="cs-CZ" sz="1900" dirty="0" smtClean="0"/>
              <a:t>on </a:t>
            </a:r>
            <a:r>
              <a:rPr lang="cs-CZ" sz="1900" dirty="0" err="1" smtClean="0"/>
              <a:t>their</a:t>
            </a:r>
            <a:r>
              <a:rPr lang="cs-CZ" sz="1900" dirty="0" smtClean="0"/>
              <a:t> output and </a:t>
            </a:r>
            <a:r>
              <a:rPr lang="cs-CZ" sz="1900" dirty="0" err="1" smtClean="0"/>
              <a:t>the</a:t>
            </a:r>
            <a:r>
              <a:rPr lang="cs-CZ" sz="1900" dirty="0" smtClean="0"/>
              <a:t> </a:t>
            </a:r>
            <a:r>
              <a:rPr lang="cs-CZ" sz="1900" dirty="0" err="1" smtClean="0"/>
              <a:t>price</a:t>
            </a:r>
            <a:r>
              <a:rPr lang="cs-CZ" sz="1900" dirty="0" smtClean="0"/>
              <a:t> </a:t>
            </a:r>
            <a:r>
              <a:rPr lang="cs-CZ" sz="1900" dirty="0" err="1" smtClean="0"/>
              <a:t>of</a:t>
            </a:r>
            <a:r>
              <a:rPr lang="cs-CZ" sz="1900" dirty="0" smtClean="0"/>
              <a:t> </a:t>
            </a:r>
            <a:r>
              <a:rPr lang="cs-CZ" sz="1900" dirty="0" err="1" smtClean="0"/>
              <a:t>production</a:t>
            </a:r>
            <a:r>
              <a:rPr lang="cs-CZ" sz="1900" dirty="0" smtClean="0"/>
              <a:t>.</a:t>
            </a:r>
            <a:endParaRPr lang="cs-CZ" sz="1900" dirty="0"/>
          </a:p>
          <a:p>
            <a:pPr marL="457200" indent="-342900">
              <a:spcAft>
                <a:spcPts val="600"/>
              </a:spcAft>
              <a:buFont typeface="Arial" panose="020B0604020202020204" pitchFamily="34" charset="0"/>
              <a:buChar char="•"/>
            </a:pPr>
            <a:endParaRPr lang="cs-CZ" sz="1900" dirty="0"/>
          </a:p>
          <a:p>
            <a:pPr marL="457200" indent="-342900">
              <a:spcAft>
                <a:spcPts val="600"/>
              </a:spcAft>
              <a:buFont typeface="Arial" panose="020B0604020202020204" pitchFamily="34" charset="0"/>
              <a:buChar char="•"/>
            </a:pPr>
            <a:endParaRPr lang="cs-CZ" sz="1900" dirty="0"/>
          </a:p>
        </p:txBody>
      </p:sp>
    </p:spTree>
    <p:extLst>
      <p:ext uri="{BB962C8B-B14F-4D97-AF65-F5344CB8AC3E}">
        <p14:creationId xmlns:p14="http://schemas.microsoft.com/office/powerpoint/2010/main" val="823699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8BA3553-B1D6-621A-F5A7-7685FA8C40E6}"/>
              </a:ext>
            </a:extLst>
          </p:cNvPr>
          <p:cNvSpPr>
            <a:spLocks noGrp="1"/>
          </p:cNvSpPr>
          <p:nvPr>
            <p:ph type="title"/>
          </p:nvPr>
        </p:nvSpPr>
        <p:spPr>
          <a:xfrm>
            <a:off x="4654296" y="329184"/>
            <a:ext cx="6894576" cy="1783080"/>
          </a:xfrm>
        </p:spPr>
        <p:txBody>
          <a:bodyPr anchor="b">
            <a:normAutofit/>
          </a:bodyPr>
          <a:lstStyle/>
          <a:p>
            <a:r>
              <a:rPr lang="cs-CZ" sz="5400" dirty="0" err="1"/>
              <a:t>Monopolistic</a:t>
            </a:r>
            <a:r>
              <a:rPr lang="cs-CZ" sz="5400" dirty="0"/>
              <a:t> </a:t>
            </a:r>
            <a:r>
              <a:rPr lang="cs-CZ" sz="5400" dirty="0" err="1"/>
              <a:t>Competition</a:t>
            </a:r>
            <a:endParaRPr lang="cs-CZ" sz="5400" dirty="0"/>
          </a:p>
        </p:txBody>
      </p:sp>
      <p:pic>
        <p:nvPicPr>
          <p:cNvPr id="18" name="Picture 4" descr="Cardboard boxes on conveyor belt">
            <a:extLst>
              <a:ext uri="{FF2B5EF4-FFF2-40B4-BE49-F238E27FC236}">
                <a16:creationId xmlns:a16="http://schemas.microsoft.com/office/drawing/2014/main" id="{8E196941-E282-0664-8C47-98B8CC24F767}"/>
              </a:ext>
            </a:extLst>
          </p:cNvPr>
          <p:cNvPicPr>
            <a:picLocks noChangeAspect="1"/>
          </p:cNvPicPr>
          <p:nvPr/>
        </p:nvPicPr>
        <p:blipFill rotWithShape="1">
          <a:blip r:embed="rId2"/>
          <a:srcRect l="35352" r="25204"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Zástupný obsah 2">
            <a:extLst>
              <a:ext uri="{FF2B5EF4-FFF2-40B4-BE49-F238E27FC236}">
                <a16:creationId xmlns:a16="http://schemas.microsoft.com/office/drawing/2014/main" id="{A0A76A89-5D4C-C635-9E67-B6B98B49FD31}"/>
              </a:ext>
            </a:extLst>
          </p:cNvPr>
          <p:cNvSpPr>
            <a:spLocks noGrp="1"/>
          </p:cNvSpPr>
          <p:nvPr>
            <p:ph idx="1"/>
          </p:nvPr>
        </p:nvSpPr>
        <p:spPr>
          <a:xfrm>
            <a:off x="4654296" y="2706624"/>
            <a:ext cx="6894576" cy="3483864"/>
          </a:xfrm>
        </p:spPr>
        <p:txBody>
          <a:bodyPr>
            <a:normAutofit/>
          </a:bodyPr>
          <a:lstStyle/>
          <a:p>
            <a:r>
              <a:rPr lang="cs-CZ" sz="1700" dirty="0"/>
              <a:t>Many </a:t>
            </a:r>
            <a:r>
              <a:rPr lang="cs-CZ" sz="1700" dirty="0" err="1"/>
              <a:t>sellers</a:t>
            </a:r>
            <a:r>
              <a:rPr lang="cs-CZ" sz="1700" dirty="0"/>
              <a:t> </a:t>
            </a:r>
            <a:r>
              <a:rPr lang="cs-CZ" sz="1700" dirty="0" err="1"/>
              <a:t>compete</a:t>
            </a:r>
            <a:r>
              <a:rPr lang="cs-CZ" sz="1700" dirty="0"/>
              <a:t> to </a:t>
            </a:r>
            <a:r>
              <a:rPr lang="cs-CZ" sz="1700" dirty="0" err="1"/>
              <a:t>sell</a:t>
            </a:r>
            <a:r>
              <a:rPr lang="cs-CZ" sz="1700" dirty="0"/>
              <a:t> a </a:t>
            </a:r>
            <a:r>
              <a:rPr lang="cs-CZ" sz="1700" dirty="0" err="1"/>
              <a:t>differentiated</a:t>
            </a:r>
            <a:r>
              <a:rPr lang="cs-CZ" sz="1700" dirty="0"/>
              <a:t> </a:t>
            </a:r>
            <a:r>
              <a:rPr lang="cs-CZ" sz="1700" dirty="0" err="1"/>
              <a:t>product</a:t>
            </a:r>
            <a:r>
              <a:rPr lang="cs-CZ" sz="1700" dirty="0"/>
              <a:t> in a market </a:t>
            </a:r>
            <a:r>
              <a:rPr lang="cs-CZ" sz="1700" dirty="0" err="1"/>
              <a:t>where</a:t>
            </a:r>
            <a:r>
              <a:rPr lang="cs-CZ" sz="1700" dirty="0"/>
              <a:t> </a:t>
            </a:r>
            <a:r>
              <a:rPr lang="cs-CZ" sz="1700" dirty="0" err="1"/>
              <a:t>entry</a:t>
            </a:r>
            <a:r>
              <a:rPr lang="cs-CZ" sz="1700" dirty="0"/>
              <a:t> </a:t>
            </a:r>
            <a:r>
              <a:rPr lang="cs-CZ" sz="1700" dirty="0" err="1"/>
              <a:t>of</a:t>
            </a:r>
            <a:r>
              <a:rPr lang="cs-CZ" sz="1700" dirty="0"/>
              <a:t> </a:t>
            </a:r>
            <a:r>
              <a:rPr lang="cs-CZ" sz="1700" dirty="0" err="1"/>
              <a:t>new</a:t>
            </a:r>
            <a:r>
              <a:rPr lang="cs-CZ" sz="1700" dirty="0"/>
              <a:t> </a:t>
            </a:r>
            <a:r>
              <a:rPr lang="cs-CZ" sz="1700" dirty="0" err="1"/>
              <a:t>sellers</a:t>
            </a:r>
            <a:r>
              <a:rPr lang="cs-CZ" sz="1700" dirty="0"/>
              <a:t> </a:t>
            </a:r>
            <a:r>
              <a:rPr lang="cs-CZ" sz="1700" dirty="0" err="1"/>
              <a:t>is</a:t>
            </a:r>
            <a:r>
              <a:rPr lang="cs-CZ" sz="1700" dirty="0"/>
              <a:t> </a:t>
            </a:r>
            <a:r>
              <a:rPr lang="cs-CZ" sz="1700" dirty="0" err="1"/>
              <a:t>possible</a:t>
            </a:r>
            <a:r>
              <a:rPr lang="cs-CZ" sz="1700" dirty="0"/>
              <a:t>.</a:t>
            </a:r>
          </a:p>
          <a:p>
            <a:r>
              <a:rPr lang="cs-CZ" sz="1700" dirty="0"/>
              <a:t>1) </a:t>
            </a:r>
            <a:r>
              <a:rPr lang="cs-CZ" sz="1700" dirty="0" err="1"/>
              <a:t>Each</a:t>
            </a:r>
            <a:r>
              <a:rPr lang="cs-CZ" sz="1700" dirty="0"/>
              <a:t> </a:t>
            </a:r>
            <a:r>
              <a:rPr lang="cs-CZ" sz="1700" dirty="0" err="1"/>
              <a:t>firm</a:t>
            </a:r>
            <a:r>
              <a:rPr lang="cs-CZ" sz="1700" dirty="0"/>
              <a:t> has a </a:t>
            </a:r>
            <a:r>
              <a:rPr lang="cs-CZ" sz="1700" dirty="0" err="1"/>
              <a:t>small</a:t>
            </a:r>
            <a:r>
              <a:rPr lang="cs-CZ" sz="1700" dirty="0"/>
              <a:t> </a:t>
            </a:r>
            <a:r>
              <a:rPr lang="cs-CZ" sz="1700" dirty="0" err="1"/>
              <a:t>share</a:t>
            </a:r>
            <a:r>
              <a:rPr lang="cs-CZ" sz="1700" dirty="0"/>
              <a:t> </a:t>
            </a:r>
            <a:r>
              <a:rPr lang="cs-CZ" sz="1700" dirty="0" err="1"/>
              <a:t>of</a:t>
            </a:r>
            <a:r>
              <a:rPr lang="cs-CZ" sz="1700" dirty="0"/>
              <a:t> </a:t>
            </a:r>
            <a:r>
              <a:rPr lang="cs-CZ" sz="1700" dirty="0" err="1"/>
              <a:t>the</a:t>
            </a:r>
            <a:r>
              <a:rPr lang="cs-CZ" sz="1700" dirty="0"/>
              <a:t> market </a:t>
            </a:r>
            <a:r>
              <a:rPr lang="cs-CZ" sz="1700" dirty="0" err="1"/>
              <a:t>demand</a:t>
            </a:r>
            <a:r>
              <a:rPr lang="cs-CZ" sz="1700" dirty="0"/>
              <a:t> </a:t>
            </a:r>
            <a:r>
              <a:rPr lang="cs-CZ" sz="1700" dirty="0" err="1"/>
              <a:t>for</a:t>
            </a:r>
            <a:r>
              <a:rPr lang="cs-CZ" sz="1700" dirty="0"/>
              <a:t> a </a:t>
            </a:r>
            <a:r>
              <a:rPr lang="cs-CZ" sz="1700" dirty="0" err="1"/>
              <a:t>similar</a:t>
            </a:r>
            <a:r>
              <a:rPr lang="cs-CZ" sz="1700" dirty="0"/>
              <a:t> but not </a:t>
            </a:r>
            <a:r>
              <a:rPr lang="cs-CZ" sz="1700" dirty="0" err="1"/>
              <a:t>identical</a:t>
            </a:r>
            <a:r>
              <a:rPr lang="cs-CZ" sz="1700" dirty="0"/>
              <a:t> </a:t>
            </a:r>
            <a:r>
              <a:rPr lang="cs-CZ" sz="1700" dirty="0" err="1"/>
              <a:t>product</a:t>
            </a:r>
            <a:r>
              <a:rPr lang="cs-CZ" sz="1700" dirty="0"/>
              <a:t>.</a:t>
            </a:r>
          </a:p>
          <a:p>
            <a:r>
              <a:rPr lang="cs-CZ" sz="1700" dirty="0"/>
              <a:t>2) </a:t>
            </a:r>
            <a:r>
              <a:rPr lang="cs-CZ" sz="1700" dirty="0" err="1"/>
              <a:t>The</a:t>
            </a:r>
            <a:r>
              <a:rPr lang="cs-CZ" sz="1700" dirty="0"/>
              <a:t> </a:t>
            </a:r>
            <a:r>
              <a:rPr lang="cs-CZ" sz="1700" dirty="0" err="1"/>
              <a:t>product</a:t>
            </a:r>
            <a:r>
              <a:rPr lang="cs-CZ" sz="1700" dirty="0"/>
              <a:t> </a:t>
            </a:r>
            <a:r>
              <a:rPr lang="cs-CZ" sz="1700" dirty="0" err="1"/>
              <a:t>of</a:t>
            </a:r>
            <a:r>
              <a:rPr lang="cs-CZ" sz="1700" dirty="0"/>
              <a:t> </a:t>
            </a:r>
            <a:r>
              <a:rPr lang="cs-CZ" sz="1700" dirty="0" err="1"/>
              <a:t>each</a:t>
            </a:r>
            <a:r>
              <a:rPr lang="cs-CZ" sz="1700" dirty="0"/>
              <a:t> </a:t>
            </a:r>
            <a:r>
              <a:rPr lang="cs-CZ" sz="1700" dirty="0" err="1"/>
              <a:t>firm</a:t>
            </a:r>
            <a:r>
              <a:rPr lang="cs-CZ" sz="1700" dirty="0"/>
              <a:t> </a:t>
            </a:r>
            <a:r>
              <a:rPr lang="cs-CZ" sz="1700" dirty="0" err="1"/>
              <a:t>selling</a:t>
            </a:r>
            <a:r>
              <a:rPr lang="cs-CZ" sz="1700" dirty="0"/>
              <a:t> in </a:t>
            </a:r>
            <a:r>
              <a:rPr lang="cs-CZ" sz="1700" dirty="0" err="1"/>
              <a:t>the</a:t>
            </a:r>
            <a:r>
              <a:rPr lang="cs-CZ" sz="1700" dirty="0"/>
              <a:t> market </a:t>
            </a:r>
            <a:r>
              <a:rPr lang="cs-CZ" sz="1700" dirty="0" err="1"/>
              <a:t>is</a:t>
            </a:r>
            <a:r>
              <a:rPr lang="cs-CZ" sz="1700" dirty="0"/>
              <a:t> not a </a:t>
            </a:r>
            <a:r>
              <a:rPr lang="cs-CZ" sz="1700" dirty="0" err="1"/>
              <a:t>perfect</a:t>
            </a:r>
            <a:r>
              <a:rPr lang="cs-CZ" sz="1700" dirty="0"/>
              <a:t> substitute </a:t>
            </a:r>
            <a:r>
              <a:rPr lang="cs-CZ" sz="1700" dirty="0" err="1"/>
              <a:t>for</a:t>
            </a:r>
            <a:r>
              <a:rPr lang="cs-CZ" sz="1700" dirty="0"/>
              <a:t> </a:t>
            </a:r>
            <a:r>
              <a:rPr lang="cs-CZ" sz="1700" dirty="0" err="1"/>
              <a:t>that</a:t>
            </a:r>
            <a:r>
              <a:rPr lang="cs-CZ" sz="1700" dirty="0"/>
              <a:t> sold by </a:t>
            </a:r>
            <a:r>
              <a:rPr lang="cs-CZ" sz="1700" dirty="0" err="1"/>
              <a:t>competing</a:t>
            </a:r>
            <a:r>
              <a:rPr lang="cs-CZ" sz="1700" dirty="0"/>
              <a:t> </a:t>
            </a:r>
            <a:r>
              <a:rPr lang="cs-CZ" sz="1700" dirty="0" err="1"/>
              <a:t>firms</a:t>
            </a:r>
            <a:r>
              <a:rPr lang="cs-CZ" sz="1700" dirty="0"/>
              <a:t>.</a:t>
            </a:r>
          </a:p>
          <a:p>
            <a:r>
              <a:rPr lang="cs-CZ" sz="1700" dirty="0"/>
              <a:t>3) </a:t>
            </a:r>
            <a:r>
              <a:rPr lang="cs-CZ" sz="1700" dirty="0" err="1"/>
              <a:t>Firms</a:t>
            </a:r>
            <a:r>
              <a:rPr lang="cs-CZ" sz="1700" dirty="0"/>
              <a:t> in </a:t>
            </a:r>
            <a:r>
              <a:rPr lang="cs-CZ" sz="1700" dirty="0" err="1"/>
              <a:t>the</a:t>
            </a:r>
            <a:r>
              <a:rPr lang="cs-CZ" sz="1700" dirty="0"/>
              <a:t> market </a:t>
            </a:r>
            <a:r>
              <a:rPr lang="cs-CZ" sz="1700" dirty="0" err="1"/>
              <a:t>don‘t</a:t>
            </a:r>
            <a:r>
              <a:rPr lang="cs-CZ" sz="1700" dirty="0"/>
              <a:t> </a:t>
            </a:r>
            <a:r>
              <a:rPr lang="cs-CZ" sz="1700" dirty="0" err="1"/>
              <a:t>consider</a:t>
            </a:r>
            <a:r>
              <a:rPr lang="cs-CZ" sz="1700" dirty="0"/>
              <a:t> </a:t>
            </a:r>
            <a:r>
              <a:rPr lang="cs-CZ" sz="1700" dirty="0" err="1"/>
              <a:t>the</a:t>
            </a:r>
            <a:r>
              <a:rPr lang="cs-CZ" sz="1700" dirty="0"/>
              <a:t> </a:t>
            </a:r>
            <a:r>
              <a:rPr lang="cs-CZ" sz="1700" dirty="0" err="1"/>
              <a:t>reaction</a:t>
            </a:r>
            <a:r>
              <a:rPr lang="cs-CZ" sz="1700" dirty="0"/>
              <a:t> </a:t>
            </a:r>
            <a:r>
              <a:rPr lang="cs-CZ" sz="1700" dirty="0" err="1"/>
              <a:t>of</a:t>
            </a:r>
            <a:r>
              <a:rPr lang="cs-CZ" sz="1700" dirty="0"/>
              <a:t> </a:t>
            </a:r>
            <a:r>
              <a:rPr lang="cs-CZ" sz="1700" dirty="0" err="1"/>
              <a:t>their</a:t>
            </a:r>
            <a:r>
              <a:rPr lang="cs-CZ" sz="1700" dirty="0"/>
              <a:t> </a:t>
            </a:r>
            <a:r>
              <a:rPr lang="cs-CZ" sz="1700" dirty="0" err="1"/>
              <a:t>rivals</a:t>
            </a:r>
            <a:r>
              <a:rPr lang="cs-CZ" sz="1700" dirty="0"/>
              <a:t> </a:t>
            </a:r>
            <a:r>
              <a:rPr lang="cs-CZ" sz="1700" dirty="0" err="1"/>
              <a:t>when</a:t>
            </a:r>
            <a:r>
              <a:rPr lang="cs-CZ" sz="1700" dirty="0"/>
              <a:t> </a:t>
            </a:r>
            <a:r>
              <a:rPr lang="cs-CZ" sz="1700" dirty="0" err="1"/>
              <a:t>choosing</a:t>
            </a:r>
            <a:r>
              <a:rPr lang="cs-CZ" sz="1700" dirty="0"/>
              <a:t> </a:t>
            </a:r>
            <a:r>
              <a:rPr lang="cs-CZ" sz="1700" dirty="0" err="1"/>
              <a:t>their</a:t>
            </a:r>
            <a:r>
              <a:rPr lang="cs-CZ" sz="1700" dirty="0"/>
              <a:t> </a:t>
            </a:r>
            <a:r>
              <a:rPr lang="cs-CZ" sz="1700" dirty="0" err="1"/>
              <a:t>prices</a:t>
            </a:r>
            <a:r>
              <a:rPr lang="cs-CZ" sz="1700" dirty="0"/>
              <a:t> and sales </a:t>
            </a:r>
            <a:r>
              <a:rPr lang="cs-CZ" sz="1700" dirty="0" err="1"/>
              <a:t>targets</a:t>
            </a:r>
            <a:r>
              <a:rPr lang="cs-CZ" sz="1700" dirty="0"/>
              <a:t>.</a:t>
            </a:r>
          </a:p>
          <a:p>
            <a:r>
              <a:rPr lang="cs-CZ" sz="1700" dirty="0"/>
              <a:t>4) </a:t>
            </a:r>
            <a:r>
              <a:rPr lang="cs-CZ" sz="1700" dirty="0" err="1"/>
              <a:t>Relative</a:t>
            </a:r>
            <a:r>
              <a:rPr lang="cs-CZ" sz="1700" dirty="0"/>
              <a:t> </a:t>
            </a:r>
            <a:r>
              <a:rPr lang="cs-CZ" sz="1700" dirty="0" err="1"/>
              <a:t>freedom</a:t>
            </a:r>
            <a:r>
              <a:rPr lang="cs-CZ" sz="1700" dirty="0"/>
              <a:t> to enter by </a:t>
            </a:r>
            <a:r>
              <a:rPr lang="cs-CZ" sz="1700" dirty="0" err="1"/>
              <a:t>new</a:t>
            </a:r>
            <a:r>
              <a:rPr lang="cs-CZ" sz="1700" dirty="0"/>
              <a:t> </a:t>
            </a:r>
            <a:r>
              <a:rPr lang="cs-CZ" sz="1700" dirty="0" err="1"/>
              <a:t>firms</a:t>
            </a:r>
            <a:r>
              <a:rPr lang="cs-CZ" sz="1700" dirty="0"/>
              <a:t>.</a:t>
            </a:r>
          </a:p>
          <a:p>
            <a:r>
              <a:rPr lang="cs-CZ" sz="1700" dirty="0"/>
              <a:t>5) No </a:t>
            </a:r>
            <a:r>
              <a:rPr lang="cs-CZ" sz="1700" dirty="0" err="1"/>
              <a:t>opportunity</a:t>
            </a:r>
            <a:r>
              <a:rPr lang="cs-CZ" sz="1700" dirty="0"/>
              <a:t> </a:t>
            </a:r>
            <a:r>
              <a:rPr lang="cs-CZ" sz="1700" dirty="0" err="1"/>
              <a:t>or</a:t>
            </a:r>
            <a:r>
              <a:rPr lang="cs-CZ" sz="1700" dirty="0"/>
              <a:t> motive </a:t>
            </a:r>
            <a:r>
              <a:rPr lang="cs-CZ" sz="1700" dirty="0" err="1"/>
              <a:t>for</a:t>
            </a:r>
            <a:r>
              <a:rPr lang="cs-CZ" sz="1700" dirty="0"/>
              <a:t> </a:t>
            </a:r>
            <a:r>
              <a:rPr lang="cs-CZ" sz="1700" dirty="0" err="1"/>
              <a:t>firms</a:t>
            </a:r>
            <a:r>
              <a:rPr lang="cs-CZ" sz="1700" dirty="0"/>
              <a:t> to </a:t>
            </a:r>
            <a:r>
              <a:rPr lang="cs-CZ" sz="1700" dirty="0" err="1"/>
              <a:t>cooperate</a:t>
            </a:r>
            <a:r>
              <a:rPr lang="cs-CZ" sz="1700" dirty="0"/>
              <a:t> in </a:t>
            </a:r>
            <a:r>
              <a:rPr lang="cs-CZ" sz="1700" dirty="0" err="1"/>
              <a:t>ways</a:t>
            </a:r>
            <a:r>
              <a:rPr lang="cs-CZ" sz="1700" dirty="0"/>
              <a:t> </a:t>
            </a:r>
            <a:r>
              <a:rPr lang="cs-CZ" sz="1700" dirty="0" err="1"/>
              <a:t>that</a:t>
            </a:r>
            <a:r>
              <a:rPr lang="cs-CZ" sz="1700" dirty="0"/>
              <a:t> </a:t>
            </a:r>
            <a:r>
              <a:rPr lang="cs-CZ" sz="1700" dirty="0" err="1"/>
              <a:t>would</a:t>
            </a:r>
            <a:r>
              <a:rPr lang="cs-CZ" sz="1700" dirty="0"/>
              <a:t> </a:t>
            </a:r>
            <a:r>
              <a:rPr lang="cs-CZ" sz="1700" dirty="0" err="1"/>
              <a:t>decrease</a:t>
            </a:r>
            <a:r>
              <a:rPr lang="cs-CZ" sz="1700" dirty="0"/>
              <a:t> </a:t>
            </a:r>
            <a:r>
              <a:rPr lang="cs-CZ" sz="1700" dirty="0" err="1"/>
              <a:t>the</a:t>
            </a:r>
            <a:r>
              <a:rPr lang="cs-CZ" sz="1700" dirty="0"/>
              <a:t> </a:t>
            </a:r>
            <a:r>
              <a:rPr lang="cs-CZ" sz="1700" dirty="0" err="1"/>
              <a:t>competition</a:t>
            </a:r>
            <a:r>
              <a:rPr lang="cs-CZ" sz="1700" dirty="0"/>
              <a:t> (such as </a:t>
            </a:r>
            <a:r>
              <a:rPr lang="cs-CZ" sz="1700" dirty="0" err="1"/>
              <a:t>cartels</a:t>
            </a:r>
            <a:r>
              <a:rPr lang="cs-CZ" sz="1700" dirty="0"/>
              <a:t>).</a:t>
            </a:r>
          </a:p>
        </p:txBody>
      </p:sp>
    </p:spTree>
    <p:extLst>
      <p:ext uri="{BB962C8B-B14F-4D97-AF65-F5344CB8AC3E}">
        <p14:creationId xmlns:p14="http://schemas.microsoft.com/office/powerpoint/2010/main" val="3610757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0">
            <a:extLst>
              <a:ext uri="{FF2B5EF4-FFF2-40B4-BE49-F238E27FC236}">
                <a16:creationId xmlns:a16="http://schemas.microsoft.com/office/drawing/2014/main" id="{F821940F-7A1D-4ACC-85B4-A932898A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2">
            <a:extLst>
              <a:ext uri="{FF2B5EF4-FFF2-40B4-BE49-F238E27FC236}">
                <a16:creationId xmlns:a16="http://schemas.microsoft.com/office/drawing/2014/main" id="{16674508-81D3-48CF-96BF-7FC60EAA57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B5727761-434B-02D8-0A93-FF70988278CE}"/>
              </a:ext>
            </a:extLst>
          </p:cNvPr>
          <p:cNvSpPr>
            <a:spLocks noGrp="1"/>
          </p:cNvSpPr>
          <p:nvPr>
            <p:ph type="title"/>
          </p:nvPr>
        </p:nvSpPr>
        <p:spPr>
          <a:xfrm>
            <a:off x="1137034" y="609600"/>
            <a:ext cx="5541672" cy="1330840"/>
          </a:xfrm>
        </p:spPr>
        <p:txBody>
          <a:bodyPr vert="horz" lIns="91440" tIns="45720" rIns="91440" bIns="45720" rtlCol="0" anchor="ctr">
            <a:normAutofit fontScale="90000"/>
          </a:bodyPr>
          <a:lstStyle/>
          <a:p>
            <a:r>
              <a:rPr lang="en-US" sz="4100" kern="1200" dirty="0">
                <a:solidFill>
                  <a:schemeClr val="tx1"/>
                </a:solidFill>
                <a:latin typeface="+mj-lt"/>
                <a:ea typeface="+mj-ea"/>
                <a:cs typeface="+mj-cs"/>
              </a:rPr>
              <a:t>Short-Run and Long-Run </a:t>
            </a:r>
            <a:r>
              <a:rPr lang="en-US" sz="4100" kern="1200" dirty="0" smtClean="0">
                <a:solidFill>
                  <a:schemeClr val="tx1"/>
                </a:solidFill>
                <a:latin typeface="+mj-lt"/>
                <a:ea typeface="+mj-ea"/>
                <a:cs typeface="+mj-cs"/>
              </a:rPr>
              <a:t>Equilibrium</a:t>
            </a:r>
            <a:r>
              <a:rPr lang="cs-CZ" sz="4100" kern="1200" dirty="0" smtClean="0">
                <a:solidFill>
                  <a:schemeClr val="tx1"/>
                </a:solidFill>
                <a:latin typeface="+mj-lt"/>
                <a:ea typeface="+mj-ea"/>
                <a:cs typeface="+mj-cs"/>
              </a:rPr>
              <a:t> –</a:t>
            </a:r>
            <a:r>
              <a:rPr lang="cs-CZ" sz="4100" kern="1200" dirty="0" err="1" smtClean="0">
                <a:solidFill>
                  <a:schemeClr val="tx1"/>
                </a:solidFill>
                <a:latin typeface="+mj-lt"/>
                <a:ea typeface="+mj-ea"/>
                <a:cs typeface="+mj-cs"/>
              </a:rPr>
              <a:t>Monopolistic</a:t>
            </a:r>
            <a:r>
              <a:rPr lang="cs-CZ" sz="4100" kern="1200" dirty="0" smtClean="0">
                <a:solidFill>
                  <a:schemeClr val="tx1"/>
                </a:solidFill>
                <a:latin typeface="+mj-lt"/>
                <a:ea typeface="+mj-ea"/>
                <a:cs typeface="+mj-cs"/>
              </a:rPr>
              <a:t> </a:t>
            </a:r>
            <a:r>
              <a:rPr lang="cs-CZ" sz="4100" kern="1200" dirty="0" err="1" smtClean="0">
                <a:solidFill>
                  <a:schemeClr val="tx1"/>
                </a:solidFill>
                <a:latin typeface="+mj-lt"/>
                <a:ea typeface="+mj-ea"/>
                <a:cs typeface="+mj-cs"/>
              </a:rPr>
              <a:t>Competition</a:t>
            </a:r>
            <a:endParaRPr lang="en-US" sz="4100" kern="1200" dirty="0">
              <a:solidFill>
                <a:schemeClr val="tx1"/>
              </a:solidFill>
              <a:latin typeface="+mj-lt"/>
              <a:ea typeface="+mj-ea"/>
              <a:cs typeface="+mj-cs"/>
            </a:endParaRPr>
          </a:p>
        </p:txBody>
      </p:sp>
      <p:sp>
        <p:nvSpPr>
          <p:cNvPr id="6" name="TextovéPole 5">
            <a:extLst>
              <a:ext uri="{FF2B5EF4-FFF2-40B4-BE49-F238E27FC236}">
                <a16:creationId xmlns:a16="http://schemas.microsoft.com/office/drawing/2014/main" id="{0F542CCC-8D01-576D-A1E1-C06A68C41B6E}"/>
              </a:ext>
            </a:extLst>
          </p:cNvPr>
          <p:cNvSpPr txBox="1"/>
          <p:nvPr/>
        </p:nvSpPr>
        <p:spPr>
          <a:xfrm>
            <a:off x="274320" y="2194102"/>
            <a:ext cx="5300750" cy="3908585"/>
          </a:xfrm>
          <a:prstGeom prst="rect">
            <a:avLst/>
          </a:prstGeom>
        </p:spPr>
        <p:txBody>
          <a:bodyPr vert="horz" lIns="91440" tIns="45720" rIns="91440" bIns="45720" rtlCol="0">
            <a:normAutofit/>
          </a:bodyPr>
          <a:lstStyle/>
          <a:p>
            <a:pPr marL="285750" indent="-228600">
              <a:lnSpc>
                <a:spcPct val="90000"/>
              </a:lnSpc>
              <a:spcBef>
                <a:spcPct val="0"/>
              </a:spcBef>
              <a:spcAft>
                <a:spcPts val="600"/>
              </a:spcAft>
              <a:buFont typeface="Arial" panose="020B0604020202020204" pitchFamily="34" charset="0"/>
              <a:buChar char="•"/>
              <a:defRPr/>
            </a:pPr>
            <a:r>
              <a:rPr lang="en-US" altLang="cs-CZ" sz="1600" dirty="0"/>
              <a:t>Firm has a monopoly over its </a:t>
            </a:r>
            <a:r>
              <a:rPr lang="cs-CZ" altLang="cs-CZ" sz="1600" dirty="0" err="1" smtClean="0"/>
              <a:t>own</a:t>
            </a:r>
            <a:r>
              <a:rPr lang="cs-CZ" altLang="cs-CZ" sz="1600" dirty="0" smtClean="0"/>
              <a:t> </a:t>
            </a:r>
            <a:r>
              <a:rPr lang="en-US" altLang="cs-CZ" sz="1600" dirty="0" smtClean="0"/>
              <a:t>production </a:t>
            </a:r>
            <a:r>
              <a:rPr lang="en-US" altLang="cs-CZ" sz="1600" dirty="0"/>
              <a:t>and demand curve for production is highly elastic, because other companies offer close substitutes.</a:t>
            </a:r>
          </a:p>
          <a:p>
            <a:pPr marL="285750" indent="-228600">
              <a:lnSpc>
                <a:spcPct val="90000"/>
              </a:lnSpc>
              <a:spcBef>
                <a:spcPct val="0"/>
              </a:spcBef>
              <a:spcAft>
                <a:spcPts val="600"/>
              </a:spcAft>
              <a:buFont typeface="Arial" panose="020B0604020202020204" pitchFamily="34" charset="0"/>
              <a:buChar char="•"/>
              <a:defRPr/>
            </a:pPr>
            <a:endParaRPr lang="en-US" altLang="cs-CZ" sz="1600" dirty="0"/>
          </a:p>
          <a:p>
            <a:pPr marL="285750" indent="-228600">
              <a:lnSpc>
                <a:spcPct val="90000"/>
              </a:lnSpc>
              <a:spcBef>
                <a:spcPct val="0"/>
              </a:spcBef>
              <a:spcAft>
                <a:spcPts val="600"/>
              </a:spcAft>
              <a:buFont typeface="Arial" panose="020B0604020202020204" pitchFamily="34" charset="0"/>
              <a:buChar char="•"/>
              <a:defRPr/>
            </a:pPr>
            <a:r>
              <a:rPr lang="en-US" altLang="cs-CZ" sz="1600" b="1" dirty="0"/>
              <a:t>In the short run </a:t>
            </a:r>
            <a:r>
              <a:rPr lang="en-US" altLang="cs-CZ" sz="1600" dirty="0"/>
              <a:t>- the firm can realize monopoly profits - the slope of the demand curve.</a:t>
            </a:r>
          </a:p>
          <a:p>
            <a:pPr marL="285750" indent="-228600">
              <a:lnSpc>
                <a:spcPct val="90000"/>
              </a:lnSpc>
              <a:spcBef>
                <a:spcPct val="0"/>
              </a:spcBef>
              <a:spcAft>
                <a:spcPts val="600"/>
              </a:spcAft>
              <a:buFont typeface="Arial" panose="020B0604020202020204" pitchFamily="34" charset="0"/>
              <a:buChar char="•"/>
              <a:defRPr/>
            </a:pPr>
            <a:endParaRPr lang="en-US" altLang="cs-CZ" sz="1600" dirty="0"/>
          </a:p>
          <a:p>
            <a:pPr marL="285750" indent="-228600">
              <a:lnSpc>
                <a:spcPct val="90000"/>
              </a:lnSpc>
              <a:spcBef>
                <a:spcPct val="0"/>
              </a:spcBef>
              <a:spcAft>
                <a:spcPts val="600"/>
              </a:spcAft>
              <a:buFont typeface="Arial" panose="020B0604020202020204" pitchFamily="34" charset="0"/>
              <a:buChar char="•"/>
              <a:defRPr/>
            </a:pPr>
            <a:r>
              <a:rPr lang="en-US" altLang="cs-CZ" sz="1600" b="1" dirty="0"/>
              <a:t>In the long run</a:t>
            </a:r>
            <a:r>
              <a:rPr lang="en-US" altLang="cs-CZ" sz="1600" dirty="0"/>
              <a:t>, however, this monopoly profit is compressed to zero due to movement between industries. Monopoly profits attract competition and demand for the firm's production drops. New companies are coming into the industry until the monopoly profit is zero.</a:t>
            </a:r>
            <a:endParaRPr lang="en-US" altLang="cs-CZ" sz="1600" b="1" dirty="0"/>
          </a:p>
        </p:txBody>
      </p:sp>
      <p:pic>
        <p:nvPicPr>
          <p:cNvPr id="4" name="Zástupný obsah 3">
            <a:extLst>
              <a:ext uri="{FF2B5EF4-FFF2-40B4-BE49-F238E27FC236}">
                <a16:creationId xmlns:a16="http://schemas.microsoft.com/office/drawing/2014/main" id="{9AB4027F-1095-8AEC-52A9-5E279D774CC0}"/>
              </a:ext>
            </a:extLst>
          </p:cNvPr>
          <p:cNvPicPr>
            <a:picLocks noGrp="1" noChangeAspect="1"/>
          </p:cNvPicPr>
          <p:nvPr>
            <p:ph idx="1"/>
          </p:nvPr>
        </p:nvPicPr>
        <p:blipFill>
          <a:blip r:embed="rId2"/>
          <a:stretch>
            <a:fillRect/>
          </a:stretch>
        </p:blipFill>
        <p:spPr>
          <a:xfrm>
            <a:off x="6370320" y="3684364"/>
            <a:ext cx="5657828" cy="2120496"/>
          </a:xfrm>
          <a:prstGeom prst="rect">
            <a:avLst/>
          </a:prstGeom>
        </p:spPr>
      </p:pic>
    </p:spTree>
    <p:extLst>
      <p:ext uri="{BB962C8B-B14F-4D97-AF65-F5344CB8AC3E}">
        <p14:creationId xmlns:p14="http://schemas.microsoft.com/office/powerpoint/2010/main" val="848676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3346177D-ADC4-4968-B747-5CFCD390B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719F66A-B3A9-6656-A9BE-A416800EE545}"/>
              </a:ext>
            </a:extLst>
          </p:cNvPr>
          <p:cNvSpPr>
            <a:spLocks noGrp="1"/>
          </p:cNvSpPr>
          <p:nvPr>
            <p:ph type="title"/>
          </p:nvPr>
        </p:nvSpPr>
        <p:spPr>
          <a:xfrm>
            <a:off x="169404" y="-753597"/>
            <a:ext cx="5754896" cy="1667569"/>
          </a:xfrm>
        </p:spPr>
        <p:txBody>
          <a:bodyPr anchor="b">
            <a:normAutofit/>
          </a:bodyPr>
          <a:lstStyle/>
          <a:p>
            <a:r>
              <a:rPr lang="cs-CZ" sz="4000" dirty="0"/>
              <a:t>MARKET STRUCTURES</a:t>
            </a:r>
          </a:p>
        </p:txBody>
      </p:sp>
      <p:sp>
        <p:nvSpPr>
          <p:cNvPr id="22" name="Rectangle 11">
            <a:extLst>
              <a:ext uri="{FF2B5EF4-FFF2-40B4-BE49-F238E27FC236}">
                <a16:creationId xmlns:a16="http://schemas.microsoft.com/office/drawing/2014/main" id="{0844A943-BF79-4FEA-ABB1-3BD54D236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37CC72-F4A8-4DC3-AFAB-D22C482C8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17E2CCD2-0449-75E5-5E93-00900B73A8AF}"/>
              </a:ext>
            </a:extLst>
          </p:cNvPr>
          <p:cNvGraphicFramePr/>
          <p:nvPr>
            <p:extLst>
              <p:ext uri="{D42A27DB-BD31-4B8C-83A1-F6EECF244321}">
                <p14:modId xmlns:p14="http://schemas.microsoft.com/office/powerpoint/2010/main" val="2123354589"/>
              </p:ext>
            </p:extLst>
          </p:nvPr>
        </p:nvGraphicFramePr>
        <p:xfrm>
          <a:off x="1513840" y="965199"/>
          <a:ext cx="9489440" cy="5161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ovéPole 2">
            <a:extLst>
              <a:ext uri="{FF2B5EF4-FFF2-40B4-BE49-F238E27FC236}">
                <a16:creationId xmlns:a16="http://schemas.microsoft.com/office/drawing/2014/main" id="{C47C16B2-1003-001C-4CF0-299385851D35}"/>
              </a:ext>
            </a:extLst>
          </p:cNvPr>
          <p:cNvSpPr txBox="1"/>
          <p:nvPr/>
        </p:nvSpPr>
        <p:spPr>
          <a:xfrm>
            <a:off x="1973284" y="6441162"/>
            <a:ext cx="8570551" cy="369332"/>
          </a:xfrm>
          <a:prstGeom prst="rect">
            <a:avLst/>
          </a:prstGeom>
          <a:noFill/>
        </p:spPr>
        <p:txBody>
          <a:bodyPr wrap="none" rtlCol="0">
            <a:spAutoFit/>
          </a:bodyPr>
          <a:lstStyle/>
          <a:p>
            <a:r>
              <a:rPr lang="cs-CZ" b="1" dirty="0" err="1">
                <a:solidFill>
                  <a:schemeClr val="bg1"/>
                </a:solidFill>
              </a:rPr>
              <a:t>Goal</a:t>
            </a:r>
            <a:r>
              <a:rPr lang="cs-CZ" b="1" dirty="0">
                <a:solidFill>
                  <a:schemeClr val="bg1"/>
                </a:solidFill>
              </a:rPr>
              <a:t> </a:t>
            </a:r>
            <a:r>
              <a:rPr lang="cs-CZ" b="1" dirty="0" err="1">
                <a:solidFill>
                  <a:schemeClr val="bg1"/>
                </a:solidFill>
              </a:rPr>
              <a:t>of</a:t>
            </a:r>
            <a:r>
              <a:rPr lang="cs-CZ" b="1" dirty="0">
                <a:solidFill>
                  <a:schemeClr val="bg1"/>
                </a:solidFill>
              </a:rPr>
              <a:t> </a:t>
            </a:r>
            <a:r>
              <a:rPr lang="cs-CZ" b="1" dirty="0" err="1">
                <a:solidFill>
                  <a:schemeClr val="bg1"/>
                </a:solidFill>
              </a:rPr>
              <a:t>every</a:t>
            </a:r>
            <a:r>
              <a:rPr lang="cs-CZ" b="1" dirty="0">
                <a:solidFill>
                  <a:schemeClr val="bg1"/>
                </a:solidFill>
              </a:rPr>
              <a:t> </a:t>
            </a:r>
            <a:r>
              <a:rPr lang="cs-CZ" b="1" dirty="0" err="1">
                <a:solidFill>
                  <a:schemeClr val="bg1"/>
                </a:solidFill>
              </a:rPr>
              <a:t>firm</a:t>
            </a:r>
            <a:r>
              <a:rPr lang="cs-CZ" b="1" dirty="0">
                <a:solidFill>
                  <a:schemeClr val="bg1"/>
                </a:solidFill>
              </a:rPr>
              <a:t> (</a:t>
            </a:r>
            <a:r>
              <a:rPr lang="cs-CZ" b="1" dirty="0" err="1">
                <a:solidFill>
                  <a:schemeClr val="bg1"/>
                </a:solidFill>
              </a:rPr>
              <a:t>whether</a:t>
            </a:r>
            <a:r>
              <a:rPr lang="cs-CZ" b="1" dirty="0">
                <a:solidFill>
                  <a:schemeClr val="bg1"/>
                </a:solidFill>
              </a:rPr>
              <a:t> </a:t>
            </a:r>
            <a:r>
              <a:rPr lang="cs-CZ" b="1" dirty="0" err="1">
                <a:solidFill>
                  <a:schemeClr val="bg1"/>
                </a:solidFill>
              </a:rPr>
              <a:t>perfectly</a:t>
            </a:r>
            <a:r>
              <a:rPr lang="cs-CZ" b="1" dirty="0">
                <a:solidFill>
                  <a:schemeClr val="bg1"/>
                </a:solidFill>
              </a:rPr>
              <a:t> </a:t>
            </a:r>
            <a:r>
              <a:rPr lang="cs-CZ" b="1" dirty="0" err="1">
                <a:solidFill>
                  <a:schemeClr val="bg1"/>
                </a:solidFill>
              </a:rPr>
              <a:t>or</a:t>
            </a:r>
            <a:r>
              <a:rPr lang="cs-CZ" b="1" dirty="0">
                <a:solidFill>
                  <a:schemeClr val="bg1"/>
                </a:solidFill>
              </a:rPr>
              <a:t> </a:t>
            </a:r>
            <a:r>
              <a:rPr lang="cs-CZ" b="1" dirty="0" err="1">
                <a:solidFill>
                  <a:schemeClr val="bg1"/>
                </a:solidFill>
              </a:rPr>
              <a:t>imperfectly</a:t>
            </a:r>
            <a:r>
              <a:rPr lang="cs-CZ" b="1" dirty="0">
                <a:solidFill>
                  <a:schemeClr val="bg1"/>
                </a:solidFill>
              </a:rPr>
              <a:t> </a:t>
            </a:r>
            <a:r>
              <a:rPr lang="cs-CZ" b="1" dirty="0" err="1">
                <a:solidFill>
                  <a:schemeClr val="bg1"/>
                </a:solidFill>
              </a:rPr>
              <a:t>competitive</a:t>
            </a:r>
            <a:r>
              <a:rPr lang="cs-CZ" b="1" dirty="0">
                <a:solidFill>
                  <a:schemeClr val="bg1"/>
                </a:solidFill>
              </a:rPr>
              <a:t>) </a:t>
            </a:r>
            <a:r>
              <a:rPr lang="cs-CZ" b="1" dirty="0" err="1">
                <a:solidFill>
                  <a:schemeClr val="bg1"/>
                </a:solidFill>
              </a:rPr>
              <a:t>is</a:t>
            </a:r>
            <a:r>
              <a:rPr lang="cs-CZ" b="1" dirty="0">
                <a:solidFill>
                  <a:schemeClr val="bg1"/>
                </a:solidFill>
              </a:rPr>
              <a:t> to </a:t>
            </a:r>
            <a:r>
              <a:rPr lang="cs-CZ" b="1" dirty="0" err="1">
                <a:solidFill>
                  <a:schemeClr val="bg1"/>
                </a:solidFill>
              </a:rPr>
              <a:t>maximise</a:t>
            </a:r>
            <a:r>
              <a:rPr lang="cs-CZ" b="1" dirty="0">
                <a:solidFill>
                  <a:schemeClr val="bg1"/>
                </a:solidFill>
              </a:rPr>
              <a:t> profit.</a:t>
            </a:r>
          </a:p>
        </p:txBody>
      </p:sp>
    </p:spTree>
    <p:extLst>
      <p:ext uri="{BB962C8B-B14F-4D97-AF65-F5344CB8AC3E}">
        <p14:creationId xmlns:p14="http://schemas.microsoft.com/office/powerpoint/2010/main" val="1416554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Nadpis 1">
            <a:extLst>
              <a:ext uri="{FF2B5EF4-FFF2-40B4-BE49-F238E27FC236}">
                <a16:creationId xmlns:a16="http://schemas.microsoft.com/office/drawing/2014/main" id="{EBC86CBA-B4B3-DAA5-BAF8-832E9C41CDCD}"/>
              </a:ext>
            </a:extLst>
          </p:cNvPr>
          <p:cNvSpPr>
            <a:spLocks noGrp="1"/>
          </p:cNvSpPr>
          <p:nvPr>
            <p:ph type="title"/>
          </p:nvPr>
        </p:nvSpPr>
        <p:spPr>
          <a:xfrm>
            <a:off x="786385" y="841248"/>
            <a:ext cx="3515244" cy="5340097"/>
          </a:xfrm>
        </p:spPr>
        <p:txBody>
          <a:bodyPr anchor="ctr">
            <a:normAutofit/>
          </a:bodyPr>
          <a:lstStyle/>
          <a:p>
            <a:pPr algn="ctr"/>
            <a:r>
              <a:rPr lang="cs-CZ" sz="4800" dirty="0" err="1">
                <a:solidFill>
                  <a:schemeClr val="bg1"/>
                </a:solidFill>
              </a:rPr>
              <a:t>Imperfect</a:t>
            </a:r>
            <a:r>
              <a:rPr lang="cs-CZ" sz="4800" dirty="0">
                <a:solidFill>
                  <a:schemeClr val="bg1"/>
                </a:solidFill>
              </a:rPr>
              <a:t> </a:t>
            </a:r>
            <a:r>
              <a:rPr lang="cs-CZ" sz="4800" dirty="0" err="1">
                <a:solidFill>
                  <a:schemeClr val="bg1"/>
                </a:solidFill>
              </a:rPr>
              <a:t>Competition</a:t>
            </a:r>
            <a:r>
              <a:rPr lang="cs-CZ" sz="4800" dirty="0">
                <a:solidFill>
                  <a:schemeClr val="bg1"/>
                </a:solidFill>
              </a:rPr>
              <a:t/>
            </a:r>
            <a:br>
              <a:rPr lang="cs-CZ" sz="4800" dirty="0">
                <a:solidFill>
                  <a:schemeClr val="bg1"/>
                </a:solidFill>
              </a:rPr>
            </a:br>
            <a:r>
              <a:rPr lang="cs-CZ" sz="4800" dirty="0">
                <a:solidFill>
                  <a:schemeClr val="bg1"/>
                </a:solidFill>
              </a:rPr>
              <a:t/>
            </a:r>
            <a:br>
              <a:rPr lang="cs-CZ" sz="4800" dirty="0">
                <a:solidFill>
                  <a:schemeClr val="bg1"/>
                </a:solidFill>
              </a:rPr>
            </a:br>
            <a:r>
              <a:rPr lang="cs-CZ" sz="4800" dirty="0">
                <a:solidFill>
                  <a:schemeClr val="bg1"/>
                </a:solidFill>
              </a:rPr>
              <a:t/>
            </a:r>
            <a:br>
              <a:rPr lang="cs-CZ" sz="4800" dirty="0">
                <a:solidFill>
                  <a:schemeClr val="bg1"/>
                </a:solidFill>
              </a:rPr>
            </a:br>
            <a:r>
              <a:rPr lang="cs-CZ" sz="2800" dirty="0">
                <a:solidFill>
                  <a:schemeClr val="bg1"/>
                </a:solidFill>
              </a:rPr>
              <a:t>Basic </a:t>
            </a:r>
            <a:r>
              <a:rPr lang="cs-CZ" sz="2800" dirty="0" err="1">
                <a:solidFill>
                  <a:schemeClr val="bg1"/>
                </a:solidFill>
              </a:rPr>
              <a:t>definition</a:t>
            </a:r>
            <a:r>
              <a:rPr lang="cs-CZ" sz="2800" dirty="0">
                <a:solidFill>
                  <a:schemeClr val="bg1"/>
                </a:solidFill>
              </a:rPr>
              <a:t>:</a:t>
            </a:r>
            <a:r>
              <a:rPr lang="cs-CZ" sz="4800" dirty="0">
                <a:solidFill>
                  <a:schemeClr val="bg1"/>
                </a:solidFill>
              </a:rPr>
              <a:t/>
            </a:r>
            <a:br>
              <a:rPr lang="cs-CZ" sz="4800" dirty="0">
                <a:solidFill>
                  <a:schemeClr val="bg1"/>
                </a:solidFill>
              </a:rPr>
            </a:br>
            <a:r>
              <a:rPr lang="cs-CZ" sz="2000" dirty="0">
                <a:solidFill>
                  <a:schemeClr val="bg1"/>
                </a:solidFill>
                <a:latin typeface="Arial" panose="020B0604020202020204" pitchFamily="34" charset="0"/>
              </a:rPr>
              <a:t>A</a:t>
            </a:r>
            <a:r>
              <a:rPr lang="en-US" altLang="cs-CZ" sz="2000" dirty="0">
                <a:solidFill>
                  <a:schemeClr val="bg1"/>
                </a:solidFill>
                <a:latin typeface="Arial" panose="020B0604020202020204" pitchFamily="34" charset="0"/>
              </a:rPr>
              <a:t> market </a:t>
            </a:r>
            <a:r>
              <a:rPr lang="cs-CZ" altLang="cs-CZ" sz="2000" dirty="0" err="1">
                <a:solidFill>
                  <a:schemeClr val="bg1"/>
                </a:solidFill>
                <a:latin typeface="Arial" panose="020B0604020202020204" pitchFamily="34" charset="0"/>
              </a:rPr>
              <a:t>where</a:t>
            </a:r>
            <a:r>
              <a:rPr lang="cs-CZ" altLang="cs-CZ" sz="2000" dirty="0">
                <a:solidFill>
                  <a:schemeClr val="bg1"/>
                </a:solidFill>
                <a:latin typeface="Arial" panose="020B0604020202020204" pitchFamily="34" charset="0"/>
              </a:rPr>
              <a:t> </a:t>
            </a:r>
            <a:r>
              <a:rPr lang="en-US" altLang="cs-CZ" sz="2000" dirty="0">
                <a:solidFill>
                  <a:schemeClr val="bg1"/>
                </a:solidFill>
                <a:latin typeface="Arial" panose="020B0604020202020204" pitchFamily="34" charset="0"/>
              </a:rPr>
              <a:t>one seller (the </a:t>
            </a:r>
            <a:r>
              <a:rPr lang="cs-CZ" altLang="cs-CZ" sz="2000" dirty="0" err="1">
                <a:solidFill>
                  <a:schemeClr val="bg1"/>
                </a:solidFill>
                <a:latin typeface="Arial" panose="020B0604020202020204" pitchFamily="34" charset="0"/>
              </a:rPr>
              <a:t>firm</a:t>
            </a:r>
            <a:r>
              <a:rPr lang="en-US" altLang="cs-CZ" sz="2000" dirty="0">
                <a:solidFill>
                  <a:schemeClr val="bg1"/>
                </a:solidFill>
                <a:latin typeface="Arial" panose="020B0604020202020204" pitchFamily="34" charset="0"/>
              </a:rPr>
              <a:t>)</a:t>
            </a:r>
            <a:r>
              <a:rPr lang="cs-CZ" altLang="cs-CZ" sz="2000" dirty="0">
                <a:solidFill>
                  <a:schemeClr val="bg1"/>
                </a:solidFill>
                <a:latin typeface="Arial" panose="020B0604020202020204" pitchFamily="34" charset="0"/>
              </a:rPr>
              <a:t> </a:t>
            </a:r>
            <a:r>
              <a:rPr lang="en-US" altLang="cs-CZ" sz="2000" dirty="0">
                <a:solidFill>
                  <a:schemeClr val="bg1"/>
                </a:solidFill>
                <a:latin typeface="Arial" panose="020B0604020202020204" pitchFamily="34" charset="0"/>
              </a:rPr>
              <a:t>may affect the market price.</a:t>
            </a:r>
            <a:endParaRPr lang="cs-CZ" sz="2000" dirty="0">
              <a:solidFill>
                <a:schemeClr val="bg1"/>
              </a:solidFill>
              <a:latin typeface="Arial" panose="020B0604020202020204" pitchFamily="34" charset="0"/>
            </a:endParaRPr>
          </a:p>
        </p:txBody>
      </p:sp>
      <p:graphicFrame>
        <p:nvGraphicFramePr>
          <p:cNvPr id="4" name="Zástupný obsah 3">
            <a:extLst>
              <a:ext uri="{FF2B5EF4-FFF2-40B4-BE49-F238E27FC236}">
                <a16:creationId xmlns:a16="http://schemas.microsoft.com/office/drawing/2014/main" id="{00E8BCC3-E5B3-1DDA-8D87-B919B025E680}"/>
              </a:ext>
            </a:extLst>
          </p:cNvPr>
          <p:cNvGraphicFramePr>
            <a:graphicFrameLocks noGrp="1"/>
          </p:cNvGraphicFramePr>
          <p:nvPr>
            <p:ph idx="1"/>
            <p:extLst>
              <p:ext uri="{D42A27DB-BD31-4B8C-83A1-F6EECF244321}">
                <p14:modId xmlns:p14="http://schemas.microsoft.com/office/powerpoint/2010/main" val="1844660744"/>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7414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2AEEBC8-9D30-42EF-95F2-386C2653FB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2C4A893-F117-4A99-1461-0EA8B815057E}"/>
              </a:ext>
            </a:extLst>
          </p:cNvPr>
          <p:cNvSpPr>
            <a:spLocks noGrp="1"/>
          </p:cNvSpPr>
          <p:nvPr>
            <p:ph type="title"/>
          </p:nvPr>
        </p:nvSpPr>
        <p:spPr>
          <a:xfrm>
            <a:off x="630936" y="502920"/>
            <a:ext cx="3419856" cy="1463040"/>
          </a:xfrm>
        </p:spPr>
        <p:txBody>
          <a:bodyPr anchor="ctr">
            <a:normAutofit/>
          </a:bodyPr>
          <a:lstStyle/>
          <a:p>
            <a:r>
              <a:rPr lang="cs-CZ" sz="2600"/>
              <a:t>General Assumptions about Imperfectly Competitive Firms</a:t>
            </a:r>
          </a:p>
        </p:txBody>
      </p:sp>
      <p:sp>
        <p:nvSpPr>
          <p:cNvPr id="25"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51817978-2B0A-D017-466D-C63A040D471C}"/>
              </a:ext>
            </a:extLst>
          </p:cNvPr>
          <p:cNvSpPr>
            <a:spLocks noGrp="1"/>
          </p:cNvSpPr>
          <p:nvPr>
            <p:ph idx="1"/>
          </p:nvPr>
        </p:nvSpPr>
        <p:spPr>
          <a:xfrm>
            <a:off x="4681728" y="450003"/>
            <a:ext cx="6894576" cy="1752600"/>
          </a:xfrm>
        </p:spPr>
        <p:txBody>
          <a:bodyPr anchor="ctr">
            <a:normAutofit/>
          </a:bodyPr>
          <a:lstStyle/>
          <a:p>
            <a:pPr marL="285750" indent="-285750">
              <a:spcBef>
                <a:spcPct val="0"/>
              </a:spcBef>
              <a:spcAft>
                <a:spcPts val="600"/>
              </a:spcAft>
              <a:defRPr/>
            </a:pPr>
            <a:r>
              <a:rPr lang="cs-CZ" altLang="cs-CZ" sz="1400" dirty="0" err="1">
                <a:latin typeface="Arial" panose="020B0604020202020204" pitchFamily="34" charset="0"/>
              </a:rPr>
              <a:t>Differentiation</a:t>
            </a:r>
            <a:r>
              <a:rPr lang="cs-CZ" altLang="cs-CZ" sz="1400" dirty="0">
                <a:latin typeface="Arial" panose="020B0604020202020204" pitchFamily="34" charset="0"/>
              </a:rPr>
              <a:t> </a:t>
            </a:r>
            <a:r>
              <a:rPr lang="cs-CZ" altLang="cs-CZ" sz="1400" dirty="0" err="1">
                <a:latin typeface="Arial" panose="020B0604020202020204" pitchFamily="34" charset="0"/>
              </a:rPr>
              <a:t>of</a:t>
            </a:r>
            <a:r>
              <a:rPr lang="cs-CZ" altLang="cs-CZ" sz="1400" dirty="0">
                <a:latin typeface="Arial" panose="020B0604020202020204" pitchFamily="34" charset="0"/>
              </a:rPr>
              <a:t> </a:t>
            </a:r>
            <a:r>
              <a:rPr lang="cs-CZ" altLang="cs-CZ" sz="1400" dirty="0" err="1">
                <a:latin typeface="Arial" panose="020B0604020202020204" pitchFamily="34" charset="0"/>
              </a:rPr>
              <a:t>product</a:t>
            </a:r>
            <a:r>
              <a:rPr lang="cs-CZ" altLang="cs-CZ" sz="1400" dirty="0">
                <a:latin typeface="Arial" panose="020B0604020202020204" pitchFamily="34" charset="0"/>
              </a:rPr>
              <a:t> </a:t>
            </a:r>
            <a:r>
              <a:rPr lang="cs-CZ" altLang="cs-CZ" sz="1400" dirty="0" err="1">
                <a:latin typeface="Arial" panose="020B0604020202020204" pitchFamily="34" charset="0"/>
                <a:sym typeface="Wingdings" panose="05000000000000000000" pitchFamily="2" charset="2"/>
              </a:rPr>
              <a:t>means</a:t>
            </a:r>
            <a:r>
              <a:rPr lang="cs-CZ" altLang="cs-CZ" sz="1400" dirty="0">
                <a:latin typeface="Arial" panose="020B0604020202020204" pitchFamily="34" charset="0"/>
                <a:sym typeface="Wingdings" panose="05000000000000000000" pitchFamily="2" charset="2"/>
              </a:rPr>
              <a:t> </a:t>
            </a:r>
            <a:r>
              <a:rPr lang="cs-CZ" altLang="cs-CZ" sz="1400" dirty="0" err="1">
                <a:latin typeface="Arial" panose="020B0604020202020204" pitchFamily="34" charset="0"/>
                <a:sym typeface="Wingdings" panose="05000000000000000000" pitchFamily="2" charset="2"/>
              </a:rPr>
              <a:t>the</a:t>
            </a:r>
            <a:r>
              <a:rPr lang="cs-CZ" altLang="cs-CZ" sz="1400" dirty="0">
                <a:latin typeface="Arial" panose="020B0604020202020204" pitchFamily="34" charset="0"/>
                <a:sym typeface="Wingdings" panose="05000000000000000000" pitchFamily="2" charset="2"/>
              </a:rPr>
              <a:t> </a:t>
            </a:r>
            <a:r>
              <a:rPr lang="en-US" altLang="cs-CZ" sz="1400" dirty="0">
                <a:latin typeface="Arial" panose="020B0604020202020204" pitchFamily="34" charset="0"/>
              </a:rPr>
              <a:t>company can set its price</a:t>
            </a:r>
            <a:r>
              <a:rPr lang="cs-CZ" altLang="cs-CZ" sz="1400" dirty="0">
                <a:latin typeface="Arial" panose="020B0604020202020204" pitchFamily="34" charset="0"/>
              </a:rPr>
              <a:t> </a:t>
            </a:r>
            <a:r>
              <a:rPr lang="cs-CZ" altLang="cs-CZ" sz="1400" dirty="0">
                <a:latin typeface="Arial" panose="020B0604020202020204" pitchFamily="34" charset="0"/>
                <a:sym typeface="Wingdings" panose="05000000000000000000" pitchFamily="2" charset="2"/>
              </a:rPr>
              <a:t> </a:t>
            </a:r>
            <a:r>
              <a:rPr lang="cs-CZ" altLang="cs-CZ" sz="1400" b="1" dirty="0" err="1">
                <a:latin typeface="Arial" panose="020B0604020202020204" pitchFamily="34" charset="0"/>
                <a:sym typeface="Wingdings" panose="05000000000000000000" pitchFamily="2" charset="2"/>
              </a:rPr>
              <a:t>firms</a:t>
            </a:r>
            <a:r>
              <a:rPr lang="cs-CZ" altLang="cs-CZ" sz="1400" b="1" dirty="0">
                <a:latin typeface="Arial" panose="020B0604020202020204" pitchFamily="34" charset="0"/>
                <a:sym typeface="Wingdings" panose="05000000000000000000" pitchFamily="2" charset="2"/>
              </a:rPr>
              <a:t> </a:t>
            </a:r>
            <a:r>
              <a:rPr lang="en-US" altLang="cs-CZ" sz="1400" b="1" dirty="0">
                <a:latin typeface="Arial" panose="020B0604020202020204" pitchFamily="34" charset="0"/>
              </a:rPr>
              <a:t>can affect the market price </a:t>
            </a:r>
            <a:r>
              <a:rPr lang="en-US" altLang="cs-CZ" sz="1400" dirty="0">
                <a:latin typeface="Arial" panose="020B0604020202020204" pitchFamily="34" charset="0"/>
              </a:rPr>
              <a:t>(the rate</a:t>
            </a:r>
            <a:r>
              <a:rPr lang="cs-CZ" altLang="cs-CZ" sz="1400" dirty="0">
                <a:latin typeface="Arial" panose="020B0604020202020204" pitchFamily="34" charset="0"/>
              </a:rPr>
              <a:t> </a:t>
            </a:r>
            <a:r>
              <a:rPr lang="cs-CZ" altLang="cs-CZ" sz="1400" dirty="0" err="1">
                <a:latin typeface="Arial" panose="020B0604020202020204" pitchFamily="34" charset="0"/>
              </a:rPr>
              <a:t>of</a:t>
            </a:r>
            <a:r>
              <a:rPr lang="en-US" altLang="cs-CZ" sz="1400" dirty="0">
                <a:latin typeface="Arial" panose="020B0604020202020204" pitchFamily="34" charset="0"/>
              </a:rPr>
              <a:t> price influencing depends on the specific form of competition</a:t>
            </a:r>
            <a:r>
              <a:rPr lang="cs-CZ" altLang="cs-CZ" sz="1400" dirty="0">
                <a:latin typeface="Arial" panose="020B0604020202020204" pitchFamily="34" charset="0"/>
              </a:rPr>
              <a:t> – monopoly, oligopoly, </a:t>
            </a:r>
            <a:r>
              <a:rPr lang="cs-CZ" altLang="cs-CZ" sz="1400" dirty="0" err="1">
                <a:latin typeface="Arial" panose="020B0604020202020204" pitchFamily="34" charset="0"/>
              </a:rPr>
              <a:t>monopolistic</a:t>
            </a:r>
            <a:r>
              <a:rPr lang="cs-CZ" altLang="cs-CZ" sz="1400" dirty="0">
                <a:latin typeface="Arial" panose="020B0604020202020204" pitchFamily="34" charset="0"/>
              </a:rPr>
              <a:t> </a:t>
            </a:r>
            <a:r>
              <a:rPr lang="cs-CZ" altLang="cs-CZ" sz="1400" dirty="0" err="1">
                <a:latin typeface="Arial" panose="020B0604020202020204" pitchFamily="34" charset="0"/>
              </a:rPr>
              <a:t>competition</a:t>
            </a:r>
            <a:r>
              <a:rPr lang="en-US" altLang="cs-CZ" sz="1400" dirty="0">
                <a:latin typeface="Arial" panose="020B0604020202020204" pitchFamily="34" charset="0"/>
              </a:rPr>
              <a:t>)</a:t>
            </a:r>
          </a:p>
          <a:p>
            <a:pPr marL="285750" indent="-285750">
              <a:spcBef>
                <a:spcPct val="0"/>
              </a:spcBef>
              <a:spcAft>
                <a:spcPts val="600"/>
              </a:spcAft>
              <a:defRPr/>
            </a:pPr>
            <a:r>
              <a:rPr lang="cs-CZ" altLang="cs-CZ" sz="1400" dirty="0" err="1">
                <a:latin typeface="Arial" panose="020B0604020202020204" pitchFamily="34" charset="0"/>
              </a:rPr>
              <a:t>Decision</a:t>
            </a:r>
            <a:r>
              <a:rPr lang="cs-CZ" altLang="cs-CZ" sz="1400" dirty="0">
                <a:latin typeface="Arial" panose="020B0604020202020204" pitchFamily="34" charset="0"/>
              </a:rPr>
              <a:t> </a:t>
            </a:r>
            <a:r>
              <a:rPr lang="cs-CZ" altLang="cs-CZ" sz="1400" dirty="0" err="1">
                <a:latin typeface="Arial" panose="020B0604020202020204" pitchFamily="34" charset="0"/>
              </a:rPr>
              <a:t>of</a:t>
            </a:r>
            <a:r>
              <a:rPr lang="en-US" altLang="cs-CZ" sz="1400" dirty="0">
                <a:latin typeface="Arial" panose="020B0604020202020204" pitchFamily="34" charset="0"/>
              </a:rPr>
              <a:t> imperfectly competitive </a:t>
            </a:r>
            <a:r>
              <a:rPr lang="cs-CZ" altLang="cs-CZ" sz="1400" dirty="0" err="1">
                <a:latin typeface="Arial" panose="020B0604020202020204" pitchFamily="34" charset="0"/>
              </a:rPr>
              <a:t>firm</a:t>
            </a:r>
            <a:r>
              <a:rPr lang="en-US" altLang="cs-CZ" sz="1400" dirty="0">
                <a:latin typeface="Arial" panose="020B0604020202020204" pitchFamily="34" charset="0"/>
              </a:rPr>
              <a:t> is more inclusive </a:t>
            </a:r>
            <a:r>
              <a:rPr lang="cs-CZ" altLang="cs-CZ" sz="1400" dirty="0">
                <a:latin typeface="Arial" panose="020B0604020202020204" pitchFamily="34" charset="0"/>
                <a:sym typeface="Wingdings" panose="05000000000000000000" pitchFamily="2" charset="2"/>
              </a:rPr>
              <a:t></a:t>
            </a:r>
            <a:r>
              <a:rPr lang="en-US" altLang="cs-CZ" sz="1400" dirty="0">
                <a:latin typeface="Arial" panose="020B0604020202020204" pitchFamily="34" charset="0"/>
              </a:rPr>
              <a:t> </a:t>
            </a:r>
            <a:r>
              <a:rPr lang="cs-CZ" altLang="cs-CZ" sz="1400" dirty="0" err="1">
                <a:latin typeface="Arial" panose="020B0604020202020204" pitchFamily="34" charset="0"/>
              </a:rPr>
              <a:t>firm</a:t>
            </a:r>
            <a:r>
              <a:rPr lang="cs-CZ" altLang="cs-CZ" sz="1400" dirty="0">
                <a:latin typeface="Arial" panose="020B0604020202020204" pitchFamily="34" charset="0"/>
              </a:rPr>
              <a:t> </a:t>
            </a:r>
            <a:r>
              <a:rPr lang="cs-CZ" altLang="cs-CZ" sz="1400" dirty="0" err="1">
                <a:latin typeface="Arial" panose="020B0604020202020204" pitchFamily="34" charset="0"/>
              </a:rPr>
              <a:t>does</a:t>
            </a:r>
            <a:r>
              <a:rPr lang="cs-CZ" altLang="cs-CZ" sz="1400" dirty="0">
                <a:latin typeface="Arial" panose="020B0604020202020204" pitchFamily="34" charset="0"/>
              </a:rPr>
              <a:t> not </a:t>
            </a:r>
            <a:r>
              <a:rPr lang="cs-CZ" altLang="cs-CZ" sz="1400" dirty="0" err="1">
                <a:latin typeface="Arial" panose="020B0604020202020204" pitchFamily="34" charset="0"/>
              </a:rPr>
              <a:t>decide</a:t>
            </a:r>
            <a:r>
              <a:rPr lang="cs-CZ" altLang="cs-CZ" sz="1400" dirty="0">
                <a:latin typeface="Arial" panose="020B0604020202020204" pitchFamily="34" charset="0"/>
              </a:rPr>
              <a:t> </a:t>
            </a:r>
            <a:r>
              <a:rPr lang="cs-CZ" altLang="cs-CZ" sz="1400" dirty="0" err="1">
                <a:latin typeface="Arial" panose="020B0604020202020204" pitchFamily="34" charset="0"/>
              </a:rPr>
              <a:t>only</a:t>
            </a:r>
            <a:r>
              <a:rPr lang="cs-CZ" altLang="cs-CZ" sz="1400" dirty="0">
                <a:latin typeface="Arial" panose="020B0604020202020204" pitchFamily="34" charset="0"/>
              </a:rPr>
              <a:t> on </a:t>
            </a:r>
            <a:r>
              <a:rPr lang="cs-CZ" altLang="cs-CZ" sz="1400" dirty="0" err="1">
                <a:latin typeface="Arial" panose="020B0604020202020204" pitchFamily="34" charset="0"/>
              </a:rPr>
              <a:t>the</a:t>
            </a:r>
            <a:r>
              <a:rPr lang="cs-CZ" altLang="cs-CZ" sz="1400" dirty="0">
                <a:latin typeface="Arial" panose="020B0604020202020204" pitchFamily="34" charset="0"/>
              </a:rPr>
              <a:t> level </a:t>
            </a:r>
            <a:r>
              <a:rPr lang="cs-CZ" altLang="cs-CZ" sz="1400" dirty="0" err="1">
                <a:latin typeface="Arial" panose="020B0604020202020204" pitchFamily="34" charset="0"/>
              </a:rPr>
              <a:t>of</a:t>
            </a:r>
            <a:r>
              <a:rPr lang="cs-CZ" altLang="cs-CZ" sz="1400" dirty="0">
                <a:latin typeface="Arial" panose="020B0604020202020204" pitchFamily="34" charset="0"/>
              </a:rPr>
              <a:t> output but </a:t>
            </a:r>
            <a:r>
              <a:rPr lang="cs-CZ" altLang="cs-CZ" sz="1400" dirty="0" err="1">
                <a:latin typeface="Arial" panose="020B0604020202020204" pitchFamily="34" charset="0"/>
              </a:rPr>
              <a:t>also</a:t>
            </a:r>
            <a:r>
              <a:rPr lang="cs-CZ" altLang="cs-CZ" sz="1400" dirty="0">
                <a:latin typeface="Arial" panose="020B0604020202020204" pitchFamily="34" charset="0"/>
              </a:rPr>
              <a:t> </a:t>
            </a:r>
            <a:r>
              <a:rPr lang="cs-CZ" altLang="cs-CZ" sz="1400" dirty="0" err="1">
                <a:latin typeface="Arial" panose="020B0604020202020204" pitchFamily="34" charset="0"/>
              </a:rPr>
              <a:t>the</a:t>
            </a:r>
            <a:r>
              <a:rPr lang="cs-CZ" altLang="cs-CZ" sz="1400" dirty="0">
                <a:latin typeface="Arial" panose="020B0604020202020204" pitchFamily="34" charset="0"/>
              </a:rPr>
              <a:t> </a:t>
            </a:r>
            <a:r>
              <a:rPr lang="cs-CZ" altLang="cs-CZ" sz="1400" dirty="0" err="1">
                <a:latin typeface="Arial" panose="020B0604020202020204" pitchFamily="34" charset="0"/>
              </a:rPr>
              <a:t>price</a:t>
            </a:r>
            <a:r>
              <a:rPr lang="cs-CZ" altLang="cs-CZ" sz="1400" dirty="0">
                <a:latin typeface="Arial" panose="020B0604020202020204" pitchFamily="34" charset="0"/>
              </a:rPr>
              <a:t> </a:t>
            </a:r>
            <a:r>
              <a:rPr lang="cs-CZ" altLang="cs-CZ" sz="1400" dirty="0" err="1">
                <a:latin typeface="Arial" panose="020B0604020202020204" pitchFamily="34" charset="0"/>
              </a:rPr>
              <a:t>for</a:t>
            </a:r>
            <a:r>
              <a:rPr lang="cs-CZ" altLang="cs-CZ" sz="1400" dirty="0">
                <a:latin typeface="Arial" panose="020B0604020202020204" pitchFamily="34" charset="0"/>
              </a:rPr>
              <a:t> </a:t>
            </a:r>
            <a:r>
              <a:rPr lang="cs-CZ" altLang="cs-CZ" sz="1400" dirty="0" err="1">
                <a:latin typeface="Arial" panose="020B0604020202020204" pitchFamily="34" charset="0"/>
              </a:rPr>
              <a:t>which</a:t>
            </a:r>
            <a:r>
              <a:rPr lang="cs-CZ" altLang="cs-CZ" sz="1400" dirty="0">
                <a:latin typeface="Arial" panose="020B0604020202020204" pitchFamily="34" charset="0"/>
              </a:rPr>
              <a:t> to </a:t>
            </a:r>
            <a:r>
              <a:rPr lang="cs-CZ" altLang="cs-CZ" sz="1400" dirty="0" err="1">
                <a:latin typeface="Arial" panose="020B0604020202020204" pitchFamily="34" charset="0"/>
              </a:rPr>
              <a:t>sell</a:t>
            </a:r>
            <a:r>
              <a:rPr lang="cs-CZ" altLang="cs-CZ" sz="1400" dirty="0">
                <a:latin typeface="Arial" panose="020B0604020202020204" pitchFamily="34" charset="0"/>
              </a:rPr>
              <a:t> </a:t>
            </a:r>
            <a:r>
              <a:rPr lang="cs-CZ" altLang="cs-CZ" sz="1400" dirty="0" err="1">
                <a:latin typeface="Arial" panose="020B0604020202020204" pitchFamily="34" charset="0"/>
              </a:rPr>
              <a:t>the</a:t>
            </a:r>
            <a:r>
              <a:rPr lang="cs-CZ" altLang="cs-CZ" sz="1400" dirty="0">
                <a:latin typeface="Arial" panose="020B0604020202020204" pitchFamily="34" charset="0"/>
              </a:rPr>
              <a:t> input.</a:t>
            </a:r>
          </a:p>
          <a:p>
            <a:pPr marL="285750" indent="-285750">
              <a:spcBef>
                <a:spcPct val="0"/>
              </a:spcBef>
              <a:spcAft>
                <a:spcPts val="600"/>
              </a:spcAft>
              <a:defRPr/>
            </a:pPr>
            <a:r>
              <a:rPr lang="cs-CZ" altLang="cs-CZ" sz="1400" dirty="0" err="1">
                <a:latin typeface="Arial" panose="020B0604020202020204" pitchFamily="34" charset="0"/>
              </a:rPr>
              <a:t>If</a:t>
            </a:r>
            <a:r>
              <a:rPr lang="cs-CZ" altLang="cs-CZ" sz="1400" dirty="0">
                <a:latin typeface="Arial" panose="020B0604020202020204" pitchFamily="34" charset="0"/>
              </a:rPr>
              <a:t> </a:t>
            </a:r>
            <a:r>
              <a:rPr lang="cs-CZ" altLang="cs-CZ" sz="1400" dirty="0" err="1">
                <a:latin typeface="Arial" panose="020B0604020202020204" pitchFamily="34" charset="0"/>
              </a:rPr>
              <a:t>the</a:t>
            </a:r>
            <a:r>
              <a:rPr lang="cs-CZ" altLang="cs-CZ" sz="1400" dirty="0">
                <a:latin typeface="Arial" panose="020B0604020202020204" pitchFamily="34" charset="0"/>
              </a:rPr>
              <a:t> </a:t>
            </a:r>
            <a:r>
              <a:rPr lang="cs-CZ" altLang="cs-CZ" sz="1400" dirty="0" err="1">
                <a:latin typeface="Arial" panose="020B0604020202020204" pitchFamily="34" charset="0"/>
              </a:rPr>
              <a:t>firm</a:t>
            </a:r>
            <a:r>
              <a:rPr lang="cs-CZ" altLang="cs-CZ" sz="1400" dirty="0">
                <a:latin typeface="Arial" panose="020B0604020202020204" pitchFamily="34" charset="0"/>
              </a:rPr>
              <a:t> </a:t>
            </a:r>
            <a:r>
              <a:rPr lang="cs-CZ" altLang="cs-CZ" sz="1400" dirty="0" err="1">
                <a:latin typeface="Arial" panose="020B0604020202020204" pitchFamily="34" charset="0"/>
              </a:rPr>
              <a:t>wants</a:t>
            </a:r>
            <a:r>
              <a:rPr lang="cs-CZ" altLang="cs-CZ" sz="1400" dirty="0">
                <a:latin typeface="Arial" panose="020B0604020202020204" pitchFamily="34" charset="0"/>
              </a:rPr>
              <a:t> to </a:t>
            </a:r>
            <a:r>
              <a:rPr lang="cs-CZ" altLang="cs-CZ" sz="1400" dirty="0" err="1">
                <a:latin typeface="Arial" panose="020B0604020202020204" pitchFamily="34" charset="0"/>
              </a:rPr>
              <a:t>sell</a:t>
            </a:r>
            <a:r>
              <a:rPr lang="cs-CZ" altLang="cs-CZ" sz="1400" dirty="0">
                <a:latin typeface="Arial" panose="020B0604020202020204" pitchFamily="34" charset="0"/>
              </a:rPr>
              <a:t> more </a:t>
            </a:r>
            <a:r>
              <a:rPr lang="cs-CZ" altLang="cs-CZ" sz="1400" dirty="0" err="1">
                <a:latin typeface="Arial" panose="020B0604020202020204" pitchFamily="34" charset="0"/>
              </a:rPr>
              <a:t>of</a:t>
            </a:r>
            <a:r>
              <a:rPr lang="cs-CZ" altLang="cs-CZ" sz="1400" dirty="0">
                <a:latin typeface="Arial" panose="020B0604020202020204" pitchFamily="34" charset="0"/>
              </a:rPr>
              <a:t> </a:t>
            </a:r>
            <a:r>
              <a:rPr lang="cs-CZ" altLang="cs-CZ" sz="1400" dirty="0" err="1">
                <a:latin typeface="Arial" panose="020B0604020202020204" pitchFamily="34" charset="0"/>
              </a:rPr>
              <a:t>the</a:t>
            </a:r>
            <a:r>
              <a:rPr lang="cs-CZ" altLang="cs-CZ" sz="1400" dirty="0">
                <a:latin typeface="Arial" panose="020B0604020202020204" pitchFamily="34" charset="0"/>
              </a:rPr>
              <a:t> </a:t>
            </a:r>
            <a:r>
              <a:rPr lang="cs-CZ" altLang="cs-CZ" sz="1400" dirty="0" err="1">
                <a:latin typeface="Arial" panose="020B0604020202020204" pitchFamily="34" charset="0"/>
              </a:rPr>
              <a:t>commodity</a:t>
            </a:r>
            <a:r>
              <a:rPr lang="cs-CZ" altLang="cs-CZ" sz="1400" dirty="0">
                <a:latin typeface="Arial" panose="020B0604020202020204" pitchFamily="34" charset="0"/>
              </a:rPr>
              <a:t> </a:t>
            </a:r>
            <a:r>
              <a:rPr lang="cs-CZ" altLang="cs-CZ" sz="1400" dirty="0" err="1">
                <a:latin typeface="Arial" panose="020B0604020202020204" pitchFamily="34" charset="0"/>
              </a:rPr>
              <a:t>it</a:t>
            </a:r>
            <a:r>
              <a:rPr lang="cs-CZ" altLang="cs-CZ" sz="1400" dirty="0">
                <a:latin typeface="Arial" panose="020B0604020202020204" pitchFamily="34" charset="0"/>
              </a:rPr>
              <a:t> </a:t>
            </a:r>
            <a:r>
              <a:rPr lang="cs-CZ" altLang="cs-CZ" sz="1400" dirty="0" err="1">
                <a:latin typeface="Arial" panose="020B0604020202020204" pitchFamily="34" charset="0"/>
              </a:rPr>
              <a:t>needs</a:t>
            </a:r>
            <a:r>
              <a:rPr lang="cs-CZ" altLang="cs-CZ" sz="1400" dirty="0">
                <a:latin typeface="Arial" panose="020B0604020202020204" pitchFamily="34" charset="0"/>
              </a:rPr>
              <a:t> to </a:t>
            </a:r>
            <a:r>
              <a:rPr lang="cs-CZ" altLang="cs-CZ" sz="1400" b="1" dirty="0" err="1">
                <a:latin typeface="Arial" panose="020B0604020202020204" pitchFamily="34" charset="0"/>
              </a:rPr>
              <a:t>lower</a:t>
            </a:r>
            <a:r>
              <a:rPr lang="cs-CZ" altLang="cs-CZ" sz="1400" b="1" dirty="0">
                <a:latin typeface="Arial" panose="020B0604020202020204" pitchFamily="34" charset="0"/>
              </a:rPr>
              <a:t> </a:t>
            </a:r>
            <a:r>
              <a:rPr lang="cs-CZ" altLang="cs-CZ" sz="1400" b="1" dirty="0" err="1">
                <a:latin typeface="Arial" panose="020B0604020202020204" pitchFamily="34" charset="0"/>
              </a:rPr>
              <a:t>its</a:t>
            </a:r>
            <a:r>
              <a:rPr lang="cs-CZ" altLang="cs-CZ" sz="1400" b="1" dirty="0">
                <a:latin typeface="Arial" panose="020B0604020202020204" pitchFamily="34" charset="0"/>
              </a:rPr>
              <a:t> </a:t>
            </a:r>
            <a:r>
              <a:rPr lang="cs-CZ" altLang="cs-CZ" sz="1400" b="1" dirty="0" err="1">
                <a:latin typeface="Arial" panose="020B0604020202020204" pitchFamily="34" charset="0"/>
              </a:rPr>
              <a:t>price</a:t>
            </a:r>
            <a:r>
              <a:rPr lang="cs-CZ" altLang="cs-CZ" sz="1400" dirty="0">
                <a:latin typeface="Arial" panose="020B0604020202020204" pitchFamily="34" charset="0"/>
              </a:rPr>
              <a:t> </a:t>
            </a:r>
            <a:r>
              <a:rPr lang="cs-CZ" altLang="cs-CZ" sz="1400" dirty="0">
                <a:latin typeface="Arial" panose="020B0604020202020204" pitchFamily="34" charset="0"/>
                <a:sym typeface="Wingdings" panose="05000000000000000000" pitchFamily="2" charset="2"/>
              </a:rPr>
              <a:t> </a:t>
            </a:r>
            <a:r>
              <a:rPr lang="cs-CZ" altLang="cs-CZ" sz="1400" dirty="0" err="1">
                <a:latin typeface="Arial" panose="020B0604020202020204" pitchFamily="34" charset="0"/>
                <a:sym typeface="Wingdings" panose="05000000000000000000" pitchFamily="2" charset="2"/>
              </a:rPr>
              <a:t>negatively</a:t>
            </a:r>
            <a:r>
              <a:rPr lang="cs-CZ" altLang="cs-CZ" sz="1400" dirty="0">
                <a:latin typeface="Arial" panose="020B0604020202020204" pitchFamily="34" charset="0"/>
                <a:sym typeface="Wingdings" panose="05000000000000000000" pitchFamily="2" charset="2"/>
              </a:rPr>
              <a:t> </a:t>
            </a:r>
            <a:r>
              <a:rPr lang="cs-CZ" altLang="cs-CZ" sz="1400" dirty="0" err="1">
                <a:latin typeface="Arial" panose="020B0604020202020204" pitchFamily="34" charset="0"/>
                <a:sym typeface="Wingdings" panose="05000000000000000000" pitchFamily="2" charset="2"/>
              </a:rPr>
              <a:t>sloped</a:t>
            </a:r>
            <a:r>
              <a:rPr lang="cs-CZ" altLang="cs-CZ" sz="1400" dirty="0">
                <a:latin typeface="Arial" panose="020B0604020202020204" pitchFamily="34" charset="0"/>
                <a:sym typeface="Wingdings" panose="05000000000000000000" pitchFamily="2" charset="2"/>
              </a:rPr>
              <a:t> </a:t>
            </a:r>
            <a:r>
              <a:rPr lang="cs-CZ" altLang="cs-CZ" sz="1400" dirty="0" err="1">
                <a:latin typeface="Arial" panose="020B0604020202020204" pitchFamily="34" charset="0"/>
                <a:sym typeface="Wingdings" panose="05000000000000000000" pitchFamily="2" charset="2"/>
              </a:rPr>
              <a:t>individual</a:t>
            </a:r>
            <a:r>
              <a:rPr lang="cs-CZ" altLang="cs-CZ" sz="1400" dirty="0">
                <a:latin typeface="Arial" panose="020B0604020202020204" pitchFamily="34" charset="0"/>
                <a:sym typeface="Wingdings" panose="05000000000000000000" pitchFamily="2" charset="2"/>
              </a:rPr>
              <a:t> </a:t>
            </a:r>
            <a:r>
              <a:rPr lang="cs-CZ" altLang="cs-CZ" sz="1400" dirty="0" err="1">
                <a:latin typeface="Arial" panose="020B0604020202020204" pitchFamily="34" charset="0"/>
                <a:sym typeface="Wingdings" panose="05000000000000000000" pitchFamily="2" charset="2"/>
              </a:rPr>
              <a:t>demand</a:t>
            </a:r>
            <a:r>
              <a:rPr lang="cs-CZ" altLang="cs-CZ" sz="1400" dirty="0">
                <a:latin typeface="Arial" panose="020B0604020202020204" pitchFamily="34" charset="0"/>
                <a:sym typeface="Wingdings" panose="05000000000000000000" pitchFamily="2" charset="2"/>
              </a:rPr>
              <a:t> </a:t>
            </a:r>
            <a:r>
              <a:rPr lang="cs-CZ" altLang="cs-CZ" sz="1400" dirty="0" err="1">
                <a:latin typeface="Arial" panose="020B0604020202020204" pitchFamily="34" charset="0"/>
                <a:sym typeface="Wingdings" panose="05000000000000000000" pitchFamily="2" charset="2"/>
              </a:rPr>
              <a:t>curve</a:t>
            </a:r>
            <a:r>
              <a:rPr lang="cs-CZ" altLang="cs-CZ" sz="1400" dirty="0">
                <a:latin typeface="Arial" panose="020B0604020202020204" pitchFamily="34" charset="0"/>
                <a:sym typeface="Wingdings" panose="05000000000000000000" pitchFamily="2" charset="2"/>
              </a:rPr>
              <a:t>.</a:t>
            </a:r>
            <a:endParaRPr lang="en-GB" altLang="cs-CZ" sz="1400" dirty="0">
              <a:latin typeface="Arial" panose="020B0604020202020204" pitchFamily="34" charset="0"/>
            </a:endParaRPr>
          </a:p>
        </p:txBody>
      </p:sp>
      <p:pic>
        <p:nvPicPr>
          <p:cNvPr id="4" name="Obrázek 3" descr="Obsah obrázku text, řada/pruh, diagram, Vykreslený graf&#10;&#10;Popis byl vytvořen automaticky">
            <a:extLst>
              <a:ext uri="{FF2B5EF4-FFF2-40B4-BE49-F238E27FC236}">
                <a16:creationId xmlns:a16="http://schemas.microsoft.com/office/drawing/2014/main" id="{FF5CCA79-994D-FAD9-6340-B2E0D1FDAD93}"/>
              </a:ext>
            </a:extLst>
          </p:cNvPr>
          <p:cNvPicPr>
            <a:picLocks noChangeAspect="1"/>
          </p:cNvPicPr>
          <p:nvPr/>
        </p:nvPicPr>
        <p:blipFill rotWithShape="1">
          <a:blip r:embed="rId2"/>
          <a:srcRect b="8088"/>
          <a:stretch/>
        </p:blipFill>
        <p:spPr>
          <a:xfrm>
            <a:off x="630936" y="2439245"/>
            <a:ext cx="10917936" cy="3662734"/>
          </a:xfrm>
          <a:prstGeom prst="rect">
            <a:avLst/>
          </a:prstGeom>
        </p:spPr>
      </p:pic>
    </p:spTree>
    <p:extLst>
      <p:ext uri="{BB962C8B-B14F-4D97-AF65-F5344CB8AC3E}">
        <p14:creationId xmlns:p14="http://schemas.microsoft.com/office/powerpoint/2010/main" val="1715969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FEAE179-C525-48F3-AD47-0E9E2B6F2E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8DFCD1C-0142-5858-A31D-C702D4D62399}"/>
              </a:ext>
            </a:extLst>
          </p:cNvPr>
          <p:cNvSpPr>
            <a:spLocks noGrp="1"/>
          </p:cNvSpPr>
          <p:nvPr>
            <p:ph type="title"/>
          </p:nvPr>
        </p:nvSpPr>
        <p:spPr>
          <a:xfrm>
            <a:off x="517889" y="4883544"/>
            <a:ext cx="3876086" cy="1556907"/>
          </a:xfrm>
        </p:spPr>
        <p:txBody>
          <a:bodyPr vert="horz" lIns="91440" tIns="45720" rIns="91440" bIns="45720" rtlCol="0" anchor="ctr">
            <a:normAutofit/>
          </a:bodyPr>
          <a:lstStyle/>
          <a:p>
            <a:r>
              <a:rPr lang="en-US" sz="3200" dirty="0"/>
              <a:t>Revenues</a:t>
            </a:r>
          </a:p>
        </p:txBody>
      </p:sp>
      <p:sp>
        <p:nvSpPr>
          <p:cNvPr id="14" name="Rectangle 13">
            <a:extLst>
              <a:ext uri="{FF2B5EF4-FFF2-40B4-BE49-F238E27FC236}">
                <a16:creationId xmlns:a16="http://schemas.microsoft.com/office/drawing/2014/main" id="{95C8260E-968F-44E8-A823-ABB4313119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E43805F-24A6-46A4-B19B-54F2834735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ovéPole 6">
            <a:extLst>
              <a:ext uri="{FF2B5EF4-FFF2-40B4-BE49-F238E27FC236}">
                <a16:creationId xmlns:a16="http://schemas.microsoft.com/office/drawing/2014/main" id="{618C65BA-E082-F399-2574-68B74D94E2D5}"/>
              </a:ext>
            </a:extLst>
          </p:cNvPr>
          <p:cNvSpPr txBox="1"/>
          <p:nvPr/>
        </p:nvSpPr>
        <p:spPr>
          <a:xfrm>
            <a:off x="5162719" y="4883544"/>
            <a:ext cx="6586915" cy="1556907"/>
          </a:xfrm>
          <a:prstGeom prst="rect">
            <a:avLst/>
          </a:prstGeom>
        </p:spPr>
        <p:txBody>
          <a:bodyPr vert="horz" lIns="91440" tIns="45720" rIns="91440" bIns="45720" rtlCol="0" anchor="ctr">
            <a:normAutofit/>
          </a:bodyPr>
          <a:lstStyle/>
          <a:p>
            <a:pPr marL="285750" indent="-285750">
              <a:lnSpc>
                <a:spcPct val="90000"/>
              </a:lnSpc>
              <a:spcAft>
                <a:spcPts val="600"/>
              </a:spcAft>
              <a:buFont typeface="Arial" panose="020B0604020202020204" pitchFamily="34" charset="0"/>
              <a:buChar char="•"/>
            </a:pPr>
            <a:r>
              <a:rPr lang="cs-CZ" dirty="0" err="1"/>
              <a:t>Complete</a:t>
            </a:r>
            <a:r>
              <a:rPr lang="cs-CZ" dirty="0"/>
              <a:t> </a:t>
            </a:r>
            <a:r>
              <a:rPr lang="cs-CZ" dirty="0" err="1"/>
              <a:t>the</a:t>
            </a:r>
            <a:r>
              <a:rPr lang="cs-CZ" dirty="0"/>
              <a:t> table </a:t>
            </a:r>
            <a:r>
              <a:rPr lang="cs-CZ" dirty="0" err="1"/>
              <a:t>with</a:t>
            </a:r>
            <a:r>
              <a:rPr lang="cs-CZ" dirty="0"/>
              <a:t> </a:t>
            </a:r>
            <a:r>
              <a:rPr lang="cs-CZ" dirty="0" err="1"/>
              <a:t>revenues</a:t>
            </a:r>
            <a:r>
              <a:rPr lang="cs-CZ" dirty="0"/>
              <a:t> </a:t>
            </a:r>
            <a:r>
              <a:rPr lang="cs-CZ" dirty="0" err="1"/>
              <a:t>of</a:t>
            </a:r>
            <a:r>
              <a:rPr lang="cs-CZ" dirty="0"/>
              <a:t> </a:t>
            </a:r>
            <a:r>
              <a:rPr lang="cs-CZ" dirty="0" err="1"/>
              <a:t>the</a:t>
            </a:r>
            <a:r>
              <a:rPr lang="cs-CZ" dirty="0"/>
              <a:t> </a:t>
            </a:r>
            <a:r>
              <a:rPr lang="cs-CZ" dirty="0" err="1"/>
              <a:t>firm</a:t>
            </a:r>
            <a:r>
              <a:rPr lang="cs-CZ" dirty="0"/>
              <a:t> </a:t>
            </a:r>
            <a:r>
              <a:rPr lang="cs-CZ" dirty="0" err="1"/>
              <a:t>when</a:t>
            </a:r>
            <a:r>
              <a:rPr lang="cs-CZ" dirty="0"/>
              <a:t> </a:t>
            </a:r>
            <a:r>
              <a:rPr lang="cs-CZ" dirty="0" err="1"/>
              <a:t>you</a:t>
            </a:r>
            <a:r>
              <a:rPr lang="cs-CZ" dirty="0"/>
              <a:t> </a:t>
            </a:r>
            <a:r>
              <a:rPr lang="cs-CZ" dirty="0" err="1"/>
              <a:t>know</a:t>
            </a:r>
            <a:r>
              <a:rPr lang="cs-CZ" dirty="0"/>
              <a:t> </a:t>
            </a:r>
            <a:r>
              <a:rPr lang="cs-CZ" dirty="0" err="1"/>
              <a:t>for</a:t>
            </a:r>
            <a:r>
              <a:rPr lang="cs-CZ" dirty="0"/>
              <a:t> </a:t>
            </a:r>
            <a:r>
              <a:rPr lang="cs-CZ" dirty="0" err="1"/>
              <a:t>which</a:t>
            </a:r>
            <a:r>
              <a:rPr lang="cs-CZ" dirty="0"/>
              <a:t> </a:t>
            </a:r>
            <a:r>
              <a:rPr lang="cs-CZ" dirty="0" err="1"/>
              <a:t>price</a:t>
            </a:r>
            <a:r>
              <a:rPr lang="cs-CZ" dirty="0"/>
              <a:t> </a:t>
            </a:r>
            <a:r>
              <a:rPr lang="cs-CZ" dirty="0" err="1"/>
              <a:t>the</a:t>
            </a:r>
            <a:r>
              <a:rPr lang="cs-CZ" dirty="0"/>
              <a:t> </a:t>
            </a:r>
            <a:r>
              <a:rPr lang="cs-CZ" dirty="0" err="1"/>
              <a:t>firm</a:t>
            </a:r>
            <a:r>
              <a:rPr lang="cs-CZ" dirty="0"/>
              <a:t> </a:t>
            </a:r>
            <a:r>
              <a:rPr lang="cs-CZ" dirty="0" err="1"/>
              <a:t>will</a:t>
            </a:r>
            <a:r>
              <a:rPr lang="cs-CZ" dirty="0"/>
              <a:t> </a:t>
            </a:r>
            <a:r>
              <a:rPr lang="cs-CZ" dirty="0" err="1"/>
              <a:t>be</a:t>
            </a:r>
            <a:r>
              <a:rPr lang="cs-CZ" dirty="0"/>
              <a:t> </a:t>
            </a:r>
            <a:r>
              <a:rPr lang="cs-CZ" dirty="0" err="1"/>
              <a:t>selling</a:t>
            </a:r>
            <a:r>
              <a:rPr lang="cs-CZ" dirty="0"/>
              <a:t> </a:t>
            </a:r>
            <a:r>
              <a:rPr lang="cs-CZ" dirty="0" err="1"/>
              <a:t>various</a:t>
            </a:r>
            <a:r>
              <a:rPr lang="cs-CZ" dirty="0"/>
              <a:t> </a:t>
            </a:r>
            <a:r>
              <a:rPr lang="cs-CZ" dirty="0" err="1"/>
              <a:t>quantities</a:t>
            </a:r>
            <a:r>
              <a:rPr lang="cs-CZ" dirty="0"/>
              <a:t>.</a:t>
            </a:r>
          </a:p>
          <a:p>
            <a:pPr marL="285750" indent="-285750">
              <a:lnSpc>
                <a:spcPct val="90000"/>
              </a:lnSpc>
              <a:spcAft>
                <a:spcPts val="600"/>
              </a:spcAft>
              <a:buFont typeface="Arial" panose="020B0604020202020204" pitchFamily="34" charset="0"/>
              <a:buChar char="•"/>
            </a:pPr>
            <a:r>
              <a:rPr lang="cs-CZ" dirty="0" err="1"/>
              <a:t>Based</a:t>
            </a:r>
            <a:r>
              <a:rPr lang="cs-CZ" dirty="0"/>
              <a:t> on </a:t>
            </a:r>
            <a:r>
              <a:rPr lang="cs-CZ" dirty="0" err="1"/>
              <a:t>the</a:t>
            </a:r>
            <a:r>
              <a:rPr lang="cs-CZ" dirty="0"/>
              <a:t> data </a:t>
            </a:r>
            <a:r>
              <a:rPr lang="cs-CZ" dirty="0" err="1"/>
              <a:t>derive</a:t>
            </a:r>
            <a:r>
              <a:rPr lang="cs-CZ" dirty="0"/>
              <a:t> and </a:t>
            </a:r>
            <a:r>
              <a:rPr lang="cs-CZ" dirty="0" err="1"/>
              <a:t>describe</a:t>
            </a:r>
            <a:r>
              <a:rPr lang="cs-CZ" dirty="0"/>
              <a:t> </a:t>
            </a:r>
            <a:r>
              <a:rPr lang="cs-CZ" dirty="0" err="1"/>
              <a:t>the</a:t>
            </a:r>
            <a:r>
              <a:rPr lang="cs-CZ" dirty="0"/>
              <a:t> </a:t>
            </a:r>
            <a:r>
              <a:rPr lang="cs-CZ" dirty="0" err="1"/>
              <a:t>graphs</a:t>
            </a:r>
            <a:r>
              <a:rPr lang="cs-CZ" dirty="0"/>
              <a:t> </a:t>
            </a:r>
            <a:r>
              <a:rPr lang="cs-CZ" dirty="0" err="1"/>
              <a:t>of</a:t>
            </a:r>
            <a:r>
              <a:rPr lang="cs-CZ" dirty="0"/>
              <a:t> TR, MR and AR </a:t>
            </a:r>
            <a:r>
              <a:rPr lang="cs-CZ" dirty="0" err="1"/>
              <a:t>for</a:t>
            </a:r>
            <a:r>
              <a:rPr lang="cs-CZ" dirty="0"/>
              <a:t> </a:t>
            </a:r>
            <a:r>
              <a:rPr lang="cs-CZ" dirty="0" err="1"/>
              <a:t>an</a:t>
            </a:r>
            <a:r>
              <a:rPr lang="cs-CZ" dirty="0"/>
              <a:t> </a:t>
            </a:r>
            <a:r>
              <a:rPr lang="cs-CZ" dirty="0" err="1"/>
              <a:t>imperfectly</a:t>
            </a:r>
            <a:r>
              <a:rPr lang="cs-CZ" dirty="0"/>
              <a:t> </a:t>
            </a:r>
            <a:r>
              <a:rPr lang="cs-CZ" dirty="0" err="1"/>
              <a:t>competitive</a:t>
            </a:r>
            <a:r>
              <a:rPr lang="cs-CZ" dirty="0"/>
              <a:t> </a:t>
            </a:r>
            <a:r>
              <a:rPr lang="cs-CZ" dirty="0" err="1"/>
              <a:t>firm</a:t>
            </a:r>
            <a:r>
              <a:rPr lang="cs-CZ" dirty="0"/>
              <a:t>.</a:t>
            </a:r>
            <a:endParaRPr lang="en-US" dirty="0"/>
          </a:p>
        </p:txBody>
      </p:sp>
      <p:graphicFrame>
        <p:nvGraphicFramePr>
          <p:cNvPr id="5" name="Zástupný obsah 4">
            <a:extLst>
              <a:ext uri="{FF2B5EF4-FFF2-40B4-BE49-F238E27FC236}">
                <a16:creationId xmlns:a16="http://schemas.microsoft.com/office/drawing/2014/main" id="{59DCF83B-C7D6-DEB8-9A45-64466EDB6838}"/>
              </a:ext>
            </a:extLst>
          </p:cNvPr>
          <p:cNvGraphicFramePr>
            <a:graphicFrameLocks noGrp="1"/>
          </p:cNvGraphicFramePr>
          <p:nvPr>
            <p:ph sz="half" idx="1"/>
            <p:extLst>
              <p:ext uri="{D42A27DB-BD31-4B8C-83A1-F6EECF244321}">
                <p14:modId xmlns:p14="http://schemas.microsoft.com/office/powerpoint/2010/main" val="1190693379"/>
              </p:ext>
            </p:extLst>
          </p:nvPr>
        </p:nvGraphicFramePr>
        <p:xfrm>
          <a:off x="964861" y="865848"/>
          <a:ext cx="10337800" cy="2595880"/>
        </p:xfrm>
        <a:graphic>
          <a:graphicData uri="http://schemas.openxmlformats.org/drawingml/2006/table">
            <a:tbl>
              <a:tblPr firstRow="1" bandRow="1">
                <a:tableStyleId>{21E4AEA4-8DFA-4A89-87EB-49C32662AFE0}</a:tableStyleId>
              </a:tblPr>
              <a:tblGrid>
                <a:gridCol w="2067560">
                  <a:extLst>
                    <a:ext uri="{9D8B030D-6E8A-4147-A177-3AD203B41FA5}">
                      <a16:colId xmlns:a16="http://schemas.microsoft.com/office/drawing/2014/main" val="4040041196"/>
                    </a:ext>
                  </a:extLst>
                </a:gridCol>
                <a:gridCol w="2067560">
                  <a:extLst>
                    <a:ext uri="{9D8B030D-6E8A-4147-A177-3AD203B41FA5}">
                      <a16:colId xmlns:a16="http://schemas.microsoft.com/office/drawing/2014/main" val="2799313892"/>
                    </a:ext>
                  </a:extLst>
                </a:gridCol>
                <a:gridCol w="2067560">
                  <a:extLst>
                    <a:ext uri="{9D8B030D-6E8A-4147-A177-3AD203B41FA5}">
                      <a16:colId xmlns:a16="http://schemas.microsoft.com/office/drawing/2014/main" val="2175146396"/>
                    </a:ext>
                  </a:extLst>
                </a:gridCol>
                <a:gridCol w="2067560">
                  <a:extLst>
                    <a:ext uri="{9D8B030D-6E8A-4147-A177-3AD203B41FA5}">
                      <a16:colId xmlns:a16="http://schemas.microsoft.com/office/drawing/2014/main" val="69103971"/>
                    </a:ext>
                  </a:extLst>
                </a:gridCol>
                <a:gridCol w="2067560">
                  <a:extLst>
                    <a:ext uri="{9D8B030D-6E8A-4147-A177-3AD203B41FA5}">
                      <a16:colId xmlns:a16="http://schemas.microsoft.com/office/drawing/2014/main" val="39900904"/>
                    </a:ext>
                  </a:extLst>
                </a:gridCol>
              </a:tblGrid>
              <a:tr h="370840">
                <a:tc>
                  <a:txBody>
                    <a:bodyPr/>
                    <a:lstStyle/>
                    <a:p>
                      <a:r>
                        <a:rPr lang="cs-CZ" dirty="0"/>
                        <a:t>Q</a:t>
                      </a:r>
                    </a:p>
                  </a:txBody>
                  <a:tcPr/>
                </a:tc>
                <a:tc>
                  <a:txBody>
                    <a:bodyPr/>
                    <a:lstStyle/>
                    <a:p>
                      <a:r>
                        <a:rPr lang="cs-CZ" dirty="0"/>
                        <a:t>P</a:t>
                      </a:r>
                    </a:p>
                  </a:txBody>
                  <a:tcPr/>
                </a:tc>
                <a:tc>
                  <a:txBody>
                    <a:bodyPr/>
                    <a:lstStyle/>
                    <a:p>
                      <a:r>
                        <a:rPr lang="cs-CZ" dirty="0"/>
                        <a:t>TR</a:t>
                      </a:r>
                    </a:p>
                  </a:txBody>
                  <a:tcPr/>
                </a:tc>
                <a:tc>
                  <a:txBody>
                    <a:bodyPr/>
                    <a:lstStyle/>
                    <a:p>
                      <a:r>
                        <a:rPr lang="cs-CZ" dirty="0"/>
                        <a:t>MR</a:t>
                      </a:r>
                    </a:p>
                  </a:txBody>
                  <a:tcPr/>
                </a:tc>
                <a:tc>
                  <a:txBody>
                    <a:bodyPr/>
                    <a:lstStyle/>
                    <a:p>
                      <a:r>
                        <a:rPr lang="cs-CZ" dirty="0"/>
                        <a:t>AR</a:t>
                      </a:r>
                    </a:p>
                  </a:txBody>
                  <a:tcPr/>
                </a:tc>
                <a:extLst>
                  <a:ext uri="{0D108BD9-81ED-4DB2-BD59-A6C34878D82A}">
                    <a16:rowId xmlns:a16="http://schemas.microsoft.com/office/drawing/2014/main" val="350484865"/>
                  </a:ext>
                </a:extLst>
              </a:tr>
              <a:tr h="370840">
                <a:tc>
                  <a:txBody>
                    <a:bodyPr/>
                    <a:lstStyle/>
                    <a:p>
                      <a:r>
                        <a:rPr lang="cs-CZ" dirty="0"/>
                        <a:t>1</a:t>
                      </a:r>
                    </a:p>
                  </a:txBody>
                  <a:tcPr/>
                </a:tc>
                <a:tc>
                  <a:txBody>
                    <a:bodyPr/>
                    <a:lstStyle/>
                    <a:p>
                      <a:r>
                        <a:rPr lang="cs-CZ" dirty="0"/>
                        <a:t>250</a:t>
                      </a:r>
                    </a:p>
                  </a:txBody>
                  <a:tcPr/>
                </a:tc>
                <a:tc>
                  <a:txBody>
                    <a:bodyPr/>
                    <a:lstStyle/>
                    <a:p>
                      <a:endParaRPr lang="cs-CZ" dirty="0"/>
                    </a:p>
                  </a:txBody>
                  <a:tcPr/>
                </a:tc>
                <a:tc>
                  <a:txBody>
                    <a:bodyPr/>
                    <a:lstStyle/>
                    <a:p>
                      <a:endParaRPr lang="cs-CZ"/>
                    </a:p>
                  </a:txBody>
                  <a:tcPr/>
                </a:tc>
                <a:tc>
                  <a:txBody>
                    <a:bodyPr/>
                    <a:lstStyle/>
                    <a:p>
                      <a:endParaRPr lang="cs-CZ" dirty="0"/>
                    </a:p>
                  </a:txBody>
                  <a:tcPr/>
                </a:tc>
                <a:extLst>
                  <a:ext uri="{0D108BD9-81ED-4DB2-BD59-A6C34878D82A}">
                    <a16:rowId xmlns:a16="http://schemas.microsoft.com/office/drawing/2014/main" val="4169744984"/>
                  </a:ext>
                </a:extLst>
              </a:tr>
              <a:tr h="370840">
                <a:tc>
                  <a:txBody>
                    <a:bodyPr/>
                    <a:lstStyle/>
                    <a:p>
                      <a:r>
                        <a:rPr lang="cs-CZ" dirty="0"/>
                        <a:t>2</a:t>
                      </a:r>
                    </a:p>
                  </a:txBody>
                  <a:tcPr/>
                </a:tc>
                <a:tc>
                  <a:txBody>
                    <a:bodyPr/>
                    <a:lstStyle/>
                    <a:p>
                      <a:r>
                        <a:rPr lang="cs-CZ" dirty="0"/>
                        <a:t>220</a:t>
                      </a:r>
                    </a:p>
                  </a:txBody>
                  <a:tcPr/>
                </a:tc>
                <a:tc>
                  <a:txBody>
                    <a:bodyPr/>
                    <a:lstStyle/>
                    <a:p>
                      <a:endParaRPr lang="cs-CZ"/>
                    </a:p>
                  </a:txBody>
                  <a:tcPr/>
                </a:tc>
                <a:tc>
                  <a:txBody>
                    <a:bodyPr/>
                    <a:lstStyle/>
                    <a:p>
                      <a:endParaRPr lang="cs-CZ"/>
                    </a:p>
                  </a:txBody>
                  <a:tcPr/>
                </a:tc>
                <a:tc>
                  <a:txBody>
                    <a:bodyPr/>
                    <a:lstStyle/>
                    <a:p>
                      <a:endParaRPr lang="cs-CZ" dirty="0"/>
                    </a:p>
                  </a:txBody>
                  <a:tcPr/>
                </a:tc>
                <a:extLst>
                  <a:ext uri="{0D108BD9-81ED-4DB2-BD59-A6C34878D82A}">
                    <a16:rowId xmlns:a16="http://schemas.microsoft.com/office/drawing/2014/main" val="837187088"/>
                  </a:ext>
                </a:extLst>
              </a:tr>
              <a:tr h="370840">
                <a:tc>
                  <a:txBody>
                    <a:bodyPr/>
                    <a:lstStyle/>
                    <a:p>
                      <a:r>
                        <a:rPr lang="cs-CZ" dirty="0"/>
                        <a:t>3</a:t>
                      </a:r>
                    </a:p>
                  </a:txBody>
                  <a:tcPr/>
                </a:tc>
                <a:tc>
                  <a:txBody>
                    <a:bodyPr/>
                    <a:lstStyle/>
                    <a:p>
                      <a:r>
                        <a:rPr lang="cs-CZ" dirty="0"/>
                        <a:t>190</a:t>
                      </a:r>
                    </a:p>
                  </a:txBody>
                  <a:tcPr/>
                </a:tc>
                <a:tc>
                  <a:txBody>
                    <a:bodyPr/>
                    <a:lstStyle/>
                    <a:p>
                      <a:endParaRPr lang="cs-CZ"/>
                    </a:p>
                  </a:txBody>
                  <a:tcPr/>
                </a:tc>
                <a:tc>
                  <a:txBody>
                    <a:bodyPr/>
                    <a:lstStyle/>
                    <a:p>
                      <a:endParaRPr lang="cs-CZ"/>
                    </a:p>
                  </a:txBody>
                  <a:tcPr/>
                </a:tc>
                <a:tc>
                  <a:txBody>
                    <a:bodyPr/>
                    <a:lstStyle/>
                    <a:p>
                      <a:endParaRPr lang="cs-CZ" dirty="0"/>
                    </a:p>
                  </a:txBody>
                  <a:tcPr/>
                </a:tc>
                <a:extLst>
                  <a:ext uri="{0D108BD9-81ED-4DB2-BD59-A6C34878D82A}">
                    <a16:rowId xmlns:a16="http://schemas.microsoft.com/office/drawing/2014/main" val="1918944828"/>
                  </a:ext>
                </a:extLst>
              </a:tr>
              <a:tr h="370840">
                <a:tc>
                  <a:txBody>
                    <a:bodyPr/>
                    <a:lstStyle/>
                    <a:p>
                      <a:r>
                        <a:rPr lang="cs-CZ" dirty="0"/>
                        <a:t>4</a:t>
                      </a:r>
                    </a:p>
                  </a:txBody>
                  <a:tcPr/>
                </a:tc>
                <a:tc>
                  <a:txBody>
                    <a:bodyPr/>
                    <a:lstStyle/>
                    <a:p>
                      <a:r>
                        <a:rPr lang="cs-CZ" dirty="0"/>
                        <a:t>160</a:t>
                      </a:r>
                    </a:p>
                  </a:txBody>
                  <a:tcPr/>
                </a:tc>
                <a:tc>
                  <a:txBody>
                    <a:bodyPr/>
                    <a:lstStyle/>
                    <a:p>
                      <a:endParaRPr lang="cs-CZ"/>
                    </a:p>
                  </a:txBody>
                  <a:tcPr/>
                </a:tc>
                <a:tc>
                  <a:txBody>
                    <a:bodyPr/>
                    <a:lstStyle/>
                    <a:p>
                      <a:endParaRPr lang="cs-CZ"/>
                    </a:p>
                  </a:txBody>
                  <a:tcPr/>
                </a:tc>
                <a:tc>
                  <a:txBody>
                    <a:bodyPr/>
                    <a:lstStyle/>
                    <a:p>
                      <a:endParaRPr lang="cs-CZ" dirty="0"/>
                    </a:p>
                  </a:txBody>
                  <a:tcPr/>
                </a:tc>
                <a:extLst>
                  <a:ext uri="{0D108BD9-81ED-4DB2-BD59-A6C34878D82A}">
                    <a16:rowId xmlns:a16="http://schemas.microsoft.com/office/drawing/2014/main" val="2800839556"/>
                  </a:ext>
                </a:extLst>
              </a:tr>
              <a:tr h="370840">
                <a:tc>
                  <a:txBody>
                    <a:bodyPr/>
                    <a:lstStyle/>
                    <a:p>
                      <a:r>
                        <a:rPr lang="cs-CZ" dirty="0"/>
                        <a:t>5</a:t>
                      </a:r>
                    </a:p>
                  </a:txBody>
                  <a:tcPr/>
                </a:tc>
                <a:tc>
                  <a:txBody>
                    <a:bodyPr/>
                    <a:lstStyle/>
                    <a:p>
                      <a:r>
                        <a:rPr lang="cs-CZ" dirty="0"/>
                        <a:t>120</a:t>
                      </a:r>
                    </a:p>
                  </a:txBody>
                  <a:tcPr/>
                </a:tc>
                <a:tc>
                  <a:txBody>
                    <a:bodyPr/>
                    <a:lstStyle/>
                    <a:p>
                      <a:endParaRPr lang="cs-CZ"/>
                    </a:p>
                  </a:txBody>
                  <a:tcPr/>
                </a:tc>
                <a:tc>
                  <a:txBody>
                    <a:bodyPr/>
                    <a:lstStyle/>
                    <a:p>
                      <a:endParaRPr lang="cs-CZ"/>
                    </a:p>
                  </a:txBody>
                  <a:tcPr/>
                </a:tc>
                <a:tc>
                  <a:txBody>
                    <a:bodyPr/>
                    <a:lstStyle/>
                    <a:p>
                      <a:endParaRPr lang="cs-CZ" dirty="0"/>
                    </a:p>
                  </a:txBody>
                  <a:tcPr/>
                </a:tc>
                <a:extLst>
                  <a:ext uri="{0D108BD9-81ED-4DB2-BD59-A6C34878D82A}">
                    <a16:rowId xmlns:a16="http://schemas.microsoft.com/office/drawing/2014/main" val="3972110780"/>
                  </a:ext>
                </a:extLst>
              </a:tr>
              <a:tr h="370840">
                <a:tc>
                  <a:txBody>
                    <a:bodyPr/>
                    <a:lstStyle/>
                    <a:p>
                      <a:r>
                        <a:rPr lang="cs-CZ" dirty="0"/>
                        <a:t>6</a:t>
                      </a:r>
                    </a:p>
                  </a:txBody>
                  <a:tcPr/>
                </a:tc>
                <a:tc>
                  <a:txBody>
                    <a:bodyPr/>
                    <a:lstStyle/>
                    <a:p>
                      <a:r>
                        <a:rPr lang="cs-CZ" dirty="0"/>
                        <a:t>90</a:t>
                      </a:r>
                    </a:p>
                  </a:txBody>
                  <a:tcPr/>
                </a:tc>
                <a:tc>
                  <a:txBody>
                    <a:bodyPr/>
                    <a:lstStyle/>
                    <a:p>
                      <a:endParaRPr lang="cs-CZ" dirty="0"/>
                    </a:p>
                  </a:txBody>
                  <a:tcPr/>
                </a:tc>
                <a:tc>
                  <a:txBody>
                    <a:bodyPr/>
                    <a:lstStyle/>
                    <a:p>
                      <a:endParaRPr lang="cs-CZ"/>
                    </a:p>
                  </a:txBody>
                  <a:tcPr/>
                </a:tc>
                <a:tc>
                  <a:txBody>
                    <a:bodyPr/>
                    <a:lstStyle/>
                    <a:p>
                      <a:endParaRPr lang="cs-CZ" dirty="0"/>
                    </a:p>
                  </a:txBody>
                  <a:tcPr/>
                </a:tc>
                <a:extLst>
                  <a:ext uri="{0D108BD9-81ED-4DB2-BD59-A6C34878D82A}">
                    <a16:rowId xmlns:a16="http://schemas.microsoft.com/office/drawing/2014/main" val="521628939"/>
                  </a:ext>
                </a:extLst>
              </a:tr>
            </a:tbl>
          </a:graphicData>
        </a:graphic>
      </p:graphicFrame>
    </p:spTree>
    <p:extLst>
      <p:ext uri="{BB962C8B-B14F-4D97-AF65-F5344CB8AC3E}">
        <p14:creationId xmlns:p14="http://schemas.microsoft.com/office/powerpoint/2010/main" val="186672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83CDE61-20E5-418B-F660-DF81CB840DD0}"/>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400" kern="1200">
                <a:solidFill>
                  <a:schemeClr val="tx1"/>
                </a:solidFill>
                <a:latin typeface="+mj-lt"/>
                <a:ea typeface="+mj-ea"/>
                <a:cs typeface="+mj-cs"/>
              </a:rPr>
              <a:t>Revenues</a:t>
            </a:r>
            <a:endParaRPr lang="en-US" sz="5400" kern="1200" dirty="0">
              <a:solidFill>
                <a:schemeClr val="tx1"/>
              </a:solidFill>
              <a:latin typeface="+mj-lt"/>
              <a:ea typeface="+mj-ea"/>
              <a:cs typeface="+mj-cs"/>
            </a:endParaRPr>
          </a:p>
        </p:txBody>
      </p:sp>
      <p:sp>
        <p:nvSpPr>
          <p:cNvPr id="20"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ovéPole 4">
            <a:extLst>
              <a:ext uri="{FF2B5EF4-FFF2-40B4-BE49-F238E27FC236}">
                <a16:creationId xmlns:a16="http://schemas.microsoft.com/office/drawing/2014/main" id="{61DAF7CD-A4B4-CE6F-9D2F-2EEF0596FD36}"/>
              </a:ext>
            </a:extLst>
          </p:cNvPr>
          <p:cNvSpPr txBox="1"/>
          <p:nvPr/>
        </p:nvSpPr>
        <p:spPr>
          <a:xfrm>
            <a:off x="630936" y="2660904"/>
            <a:ext cx="6928104" cy="3547872"/>
          </a:xfrm>
          <a:prstGeom prst="rect">
            <a:avLst/>
          </a:prstGeom>
        </p:spPr>
        <p:txBody>
          <a:bodyPr vert="horz" lIns="91440" tIns="45720" rIns="91440" bIns="45720" rtlCol="0" anchor="t">
            <a:normAutofit/>
          </a:bodyPr>
          <a:lstStyle/>
          <a:p>
            <a:pPr marL="285750" indent="-228600">
              <a:lnSpc>
                <a:spcPct val="90000"/>
              </a:lnSpc>
              <a:spcBef>
                <a:spcPct val="0"/>
              </a:spcBef>
              <a:spcAft>
                <a:spcPts val="600"/>
              </a:spcAft>
              <a:buFont typeface="Arial" panose="020B0604020202020204" pitchFamily="34" charset="0"/>
              <a:buChar char="•"/>
              <a:defRPr/>
            </a:pPr>
            <a:r>
              <a:rPr lang="en-US" altLang="cs-CZ" sz="1600"/>
              <a:t>Total revenues may rise or fall (depending on the elasticity of demand for firm´s production).</a:t>
            </a:r>
          </a:p>
          <a:p>
            <a:pPr marL="914400" indent="-228600">
              <a:lnSpc>
                <a:spcPct val="90000"/>
              </a:lnSpc>
              <a:spcBef>
                <a:spcPct val="0"/>
              </a:spcBef>
              <a:spcAft>
                <a:spcPts val="600"/>
              </a:spcAft>
              <a:buFont typeface="Arial" panose="020B0604020202020204" pitchFamily="34" charset="0"/>
              <a:buChar char="•"/>
              <a:defRPr/>
            </a:pPr>
            <a:r>
              <a:rPr lang="en-US" altLang="cs-CZ" sz="1600" b="1"/>
              <a:t>Demand is elastic </a:t>
            </a:r>
            <a:r>
              <a:rPr lang="en-US" altLang="cs-CZ" sz="1600"/>
              <a:t>- percentage growth in the quantity of sold</a:t>
            </a:r>
            <a:r>
              <a:rPr lang="cs-CZ" altLang="cs-CZ" sz="1600"/>
              <a:t> </a:t>
            </a:r>
            <a:r>
              <a:rPr lang="en-US" altLang="cs-CZ" sz="1600"/>
              <a:t>production is greater than the percentage decrease in prices, so although price decreases, the total </a:t>
            </a:r>
            <a:r>
              <a:rPr lang="cs-CZ" altLang="cs-CZ" sz="1600"/>
              <a:t>revenues</a:t>
            </a:r>
            <a:r>
              <a:rPr lang="en-US" altLang="cs-CZ" sz="1600"/>
              <a:t> grow</a:t>
            </a:r>
            <a:r>
              <a:rPr lang="cs-CZ" altLang="cs-CZ" sz="1600"/>
              <a:t> (till point A)</a:t>
            </a:r>
            <a:r>
              <a:rPr lang="en-US" altLang="cs-CZ" sz="1600"/>
              <a:t>.</a:t>
            </a:r>
          </a:p>
          <a:p>
            <a:pPr marL="914400" indent="-228600">
              <a:lnSpc>
                <a:spcPct val="90000"/>
              </a:lnSpc>
              <a:spcBef>
                <a:spcPct val="0"/>
              </a:spcBef>
              <a:spcAft>
                <a:spcPts val="600"/>
              </a:spcAft>
              <a:buFont typeface="Arial" panose="020B0604020202020204" pitchFamily="34" charset="0"/>
              <a:buChar char="•"/>
              <a:defRPr/>
            </a:pPr>
            <a:r>
              <a:rPr lang="en-US" altLang="cs-CZ" sz="1600" b="1"/>
              <a:t>Demand is inelastic </a:t>
            </a:r>
            <a:r>
              <a:rPr lang="en-US" altLang="cs-CZ" sz="1600"/>
              <a:t>- percentage growth in the quantity of sold production is less than the percentage decrease in prices, if the firm reduces the price, its total </a:t>
            </a:r>
            <a:r>
              <a:rPr lang="cs-CZ" altLang="cs-CZ" sz="1600"/>
              <a:t>revenues</a:t>
            </a:r>
            <a:r>
              <a:rPr lang="en-US" altLang="cs-CZ" sz="1600"/>
              <a:t> </a:t>
            </a:r>
            <a:r>
              <a:rPr lang="cs-CZ" altLang="cs-CZ" sz="1600"/>
              <a:t>are</a:t>
            </a:r>
            <a:r>
              <a:rPr lang="en-US" altLang="cs-CZ" sz="1600"/>
              <a:t> decreasing</a:t>
            </a:r>
            <a:r>
              <a:rPr lang="cs-CZ" altLang="cs-CZ" sz="1600"/>
              <a:t> (from point A on)</a:t>
            </a:r>
            <a:r>
              <a:rPr lang="en-US" altLang="cs-CZ" sz="1600"/>
              <a:t>.</a:t>
            </a:r>
          </a:p>
          <a:p>
            <a:pPr marL="914400" indent="-228600">
              <a:lnSpc>
                <a:spcPct val="90000"/>
              </a:lnSpc>
              <a:spcBef>
                <a:spcPct val="0"/>
              </a:spcBef>
              <a:spcAft>
                <a:spcPts val="600"/>
              </a:spcAft>
              <a:buFont typeface="Arial" panose="020B0604020202020204" pitchFamily="34" charset="0"/>
              <a:buChar char="•"/>
              <a:defRPr/>
            </a:pPr>
            <a:endParaRPr lang="en-US" altLang="cs-CZ" sz="1600"/>
          </a:p>
          <a:p>
            <a:pPr marL="285750" indent="-228600">
              <a:lnSpc>
                <a:spcPct val="90000"/>
              </a:lnSpc>
              <a:spcBef>
                <a:spcPct val="0"/>
              </a:spcBef>
              <a:buFont typeface="Arial" panose="020B0604020202020204" pitchFamily="34" charset="0"/>
              <a:buChar char="•"/>
              <a:defRPr/>
            </a:pPr>
            <a:r>
              <a:rPr lang="en-US" altLang="cs-CZ" sz="1600" b="1" u="sng"/>
              <a:t>Two fundamental differences from the perfect competition:</a:t>
            </a:r>
          </a:p>
          <a:p>
            <a:pPr marL="914400" indent="-228600">
              <a:lnSpc>
                <a:spcPct val="90000"/>
              </a:lnSpc>
              <a:spcBef>
                <a:spcPct val="0"/>
              </a:spcBef>
              <a:buFont typeface="Arial" panose="020B0604020202020204" pitchFamily="34" charset="0"/>
              <a:buChar char="•"/>
              <a:defRPr/>
            </a:pPr>
            <a:r>
              <a:rPr lang="en-US" altLang="cs-CZ" sz="1600"/>
              <a:t>AR and MR curves have a negative slope, which is the result of a negative slope individual demand curves.</a:t>
            </a:r>
          </a:p>
          <a:p>
            <a:pPr marL="914400" indent="-228600">
              <a:lnSpc>
                <a:spcPct val="90000"/>
              </a:lnSpc>
              <a:spcBef>
                <a:spcPct val="0"/>
              </a:spcBef>
              <a:buFont typeface="Arial" panose="020B0604020202020204" pitchFamily="34" charset="0"/>
              <a:buChar char="•"/>
              <a:defRPr/>
            </a:pPr>
            <a:r>
              <a:rPr lang="en-US" altLang="cs-CZ" sz="1600"/>
              <a:t>The curve MR is not identical with the curve of the AR, but decreases faster.</a:t>
            </a:r>
          </a:p>
          <a:p>
            <a:pPr marL="914400" indent="-228600">
              <a:lnSpc>
                <a:spcPct val="90000"/>
              </a:lnSpc>
              <a:spcBef>
                <a:spcPct val="0"/>
              </a:spcBef>
              <a:spcAft>
                <a:spcPts val="600"/>
              </a:spcAft>
              <a:buFont typeface="Arial" panose="020B0604020202020204" pitchFamily="34" charset="0"/>
              <a:buChar char="•"/>
              <a:defRPr/>
            </a:pPr>
            <a:endParaRPr lang="en-US" altLang="cs-CZ" sz="1200"/>
          </a:p>
          <a:p>
            <a:pPr indent="-228600">
              <a:lnSpc>
                <a:spcPct val="90000"/>
              </a:lnSpc>
              <a:spcAft>
                <a:spcPts val="600"/>
              </a:spcAft>
              <a:buFont typeface="Arial" panose="020B0604020202020204" pitchFamily="34" charset="0"/>
              <a:buChar char="•"/>
            </a:pPr>
            <a:endParaRPr lang="en-US" sz="1200"/>
          </a:p>
          <a:p>
            <a:pPr indent="-228600">
              <a:lnSpc>
                <a:spcPct val="90000"/>
              </a:lnSpc>
              <a:spcAft>
                <a:spcPts val="600"/>
              </a:spcAft>
              <a:buFont typeface="Arial" panose="020B0604020202020204" pitchFamily="34" charset="0"/>
              <a:buChar char="•"/>
            </a:pPr>
            <a:endParaRPr lang="en-US" sz="1200" dirty="0"/>
          </a:p>
        </p:txBody>
      </p:sp>
      <p:pic>
        <p:nvPicPr>
          <p:cNvPr id="4" name="Picture 2">
            <a:extLst>
              <a:ext uri="{FF2B5EF4-FFF2-40B4-BE49-F238E27FC236}">
                <a16:creationId xmlns:a16="http://schemas.microsoft.com/office/drawing/2014/main" id="{32F541EC-078D-D92E-8A6F-37C8E4E7C51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452"/>
          <a:stretch/>
        </p:blipFill>
        <p:spPr bwMode="auto">
          <a:xfrm>
            <a:off x="7660159" y="558800"/>
            <a:ext cx="3872957"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75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C595B4E-ECA1-44AB-FF72-50373F6D3F76}"/>
              </a:ext>
            </a:extLst>
          </p:cNvPr>
          <p:cNvSpPr>
            <a:spLocks noGrp="1"/>
          </p:cNvSpPr>
          <p:nvPr>
            <p:ph type="title"/>
          </p:nvPr>
        </p:nvSpPr>
        <p:spPr>
          <a:xfrm>
            <a:off x="6094105" y="802955"/>
            <a:ext cx="4977976" cy="1454051"/>
          </a:xfrm>
        </p:spPr>
        <p:txBody>
          <a:bodyPr>
            <a:normAutofit/>
          </a:bodyPr>
          <a:lstStyle/>
          <a:p>
            <a:r>
              <a:rPr lang="cs-CZ" sz="3600" dirty="0"/>
              <a:t>Monopoly </a:t>
            </a:r>
          </a:p>
        </p:txBody>
      </p:sp>
      <p:pic>
        <p:nvPicPr>
          <p:cNvPr id="22" name="Graphic 6" descr="Stánek">
            <a:extLst>
              <a:ext uri="{FF2B5EF4-FFF2-40B4-BE49-F238E27FC236}">
                <a16:creationId xmlns:a16="http://schemas.microsoft.com/office/drawing/2014/main" id="{522FDD38-F688-187D-3C4A-3FCB9023E8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86951" y="1793846"/>
            <a:ext cx="3620021" cy="3620021"/>
          </a:xfrm>
          <a:prstGeom prst="rect">
            <a:avLst/>
          </a:prstGeom>
        </p:spPr>
      </p:pic>
      <p:sp>
        <p:nvSpPr>
          <p:cNvPr id="3" name="Zástupný obsah 2">
            <a:extLst>
              <a:ext uri="{FF2B5EF4-FFF2-40B4-BE49-F238E27FC236}">
                <a16:creationId xmlns:a16="http://schemas.microsoft.com/office/drawing/2014/main" id="{44668CF4-6611-3CDB-BCBC-3B9913334384}"/>
              </a:ext>
            </a:extLst>
          </p:cNvPr>
          <p:cNvSpPr>
            <a:spLocks noGrp="1"/>
          </p:cNvSpPr>
          <p:nvPr>
            <p:ph idx="1"/>
          </p:nvPr>
        </p:nvSpPr>
        <p:spPr>
          <a:xfrm>
            <a:off x="6090574" y="1793846"/>
            <a:ext cx="5603586" cy="4911754"/>
          </a:xfrm>
        </p:spPr>
        <p:txBody>
          <a:bodyPr anchor="ctr">
            <a:normAutofit/>
          </a:bodyPr>
          <a:lstStyle/>
          <a:p>
            <a:r>
              <a:rPr lang="cs-CZ" sz="1700" dirty="0" err="1"/>
              <a:t>Only</a:t>
            </a:r>
            <a:r>
              <a:rPr lang="cs-CZ" sz="1700" dirty="0"/>
              <a:t> </a:t>
            </a:r>
            <a:r>
              <a:rPr lang="cs-CZ" sz="1700" dirty="0" err="1"/>
              <a:t>one</a:t>
            </a:r>
            <a:r>
              <a:rPr lang="cs-CZ" sz="1700" dirty="0"/>
              <a:t> </a:t>
            </a:r>
            <a:r>
              <a:rPr lang="cs-CZ" sz="1700" dirty="0" err="1"/>
              <a:t>firm</a:t>
            </a:r>
            <a:r>
              <a:rPr lang="cs-CZ" sz="1700" dirty="0"/>
              <a:t> in </a:t>
            </a:r>
            <a:r>
              <a:rPr lang="cs-CZ" sz="1700" dirty="0" err="1"/>
              <a:t>the</a:t>
            </a:r>
            <a:r>
              <a:rPr lang="cs-CZ" sz="1700" dirty="0"/>
              <a:t> market, </a:t>
            </a:r>
            <a:r>
              <a:rPr lang="cs-CZ" sz="1700" dirty="0" err="1"/>
              <a:t>representing</a:t>
            </a:r>
            <a:r>
              <a:rPr lang="cs-CZ" sz="1700" dirty="0"/>
              <a:t> </a:t>
            </a:r>
            <a:r>
              <a:rPr lang="cs-CZ" sz="1700" dirty="0" err="1"/>
              <a:t>the</a:t>
            </a:r>
            <a:r>
              <a:rPr lang="cs-CZ" sz="1700" dirty="0"/>
              <a:t> </a:t>
            </a:r>
            <a:r>
              <a:rPr lang="cs-CZ" sz="1700" dirty="0" err="1"/>
              <a:t>whole</a:t>
            </a:r>
            <a:r>
              <a:rPr lang="cs-CZ" sz="1700" dirty="0"/>
              <a:t> </a:t>
            </a:r>
            <a:r>
              <a:rPr lang="cs-CZ" sz="1700" dirty="0" err="1"/>
              <a:t>industry</a:t>
            </a:r>
            <a:r>
              <a:rPr lang="cs-CZ" sz="1700" dirty="0"/>
              <a:t> and </a:t>
            </a:r>
            <a:r>
              <a:rPr lang="cs-CZ" sz="1700" dirty="0" err="1"/>
              <a:t>offering</a:t>
            </a:r>
            <a:r>
              <a:rPr lang="cs-CZ" sz="1700" dirty="0"/>
              <a:t> a </a:t>
            </a:r>
            <a:r>
              <a:rPr lang="cs-CZ" sz="1700" dirty="0" err="1"/>
              <a:t>unique</a:t>
            </a:r>
            <a:r>
              <a:rPr lang="cs-CZ" sz="1700" dirty="0"/>
              <a:t> </a:t>
            </a:r>
            <a:r>
              <a:rPr lang="cs-CZ" sz="1700" dirty="0" err="1"/>
              <a:t>product</a:t>
            </a:r>
            <a:r>
              <a:rPr lang="cs-CZ" sz="1700" dirty="0"/>
              <a:t>.</a:t>
            </a:r>
          </a:p>
          <a:p>
            <a:r>
              <a:rPr lang="cs-CZ" sz="1700" dirty="0" err="1"/>
              <a:t>There</a:t>
            </a:r>
            <a:r>
              <a:rPr lang="cs-CZ" sz="1700" dirty="0"/>
              <a:t> are </a:t>
            </a:r>
            <a:r>
              <a:rPr lang="cs-CZ" sz="1700" dirty="0" err="1"/>
              <a:t>local</a:t>
            </a:r>
            <a:r>
              <a:rPr lang="cs-CZ" sz="1700" dirty="0"/>
              <a:t> </a:t>
            </a:r>
            <a:r>
              <a:rPr lang="cs-CZ" sz="1700" dirty="0" err="1"/>
              <a:t>or</a:t>
            </a:r>
            <a:r>
              <a:rPr lang="cs-CZ" sz="1700" dirty="0"/>
              <a:t> </a:t>
            </a:r>
            <a:r>
              <a:rPr lang="cs-CZ" sz="1700" dirty="0" err="1"/>
              <a:t>national</a:t>
            </a:r>
            <a:r>
              <a:rPr lang="cs-CZ" sz="1700" dirty="0"/>
              <a:t> </a:t>
            </a:r>
            <a:r>
              <a:rPr lang="cs-CZ" sz="1700" dirty="0" err="1"/>
              <a:t>monopolies</a:t>
            </a:r>
            <a:r>
              <a:rPr lang="cs-CZ" sz="1700" dirty="0"/>
              <a:t> but to </a:t>
            </a:r>
            <a:r>
              <a:rPr lang="cs-CZ" sz="1700" dirty="0" err="1"/>
              <a:t>find</a:t>
            </a:r>
            <a:r>
              <a:rPr lang="cs-CZ" sz="1700" dirty="0"/>
              <a:t> a monopoly </a:t>
            </a:r>
            <a:r>
              <a:rPr lang="cs-CZ" sz="1700" dirty="0" smtClean="0"/>
              <a:t>on </a:t>
            </a:r>
            <a:r>
              <a:rPr lang="cs-CZ" sz="1700" dirty="0"/>
              <a:t>a </a:t>
            </a:r>
            <a:r>
              <a:rPr lang="cs-CZ" sz="1700" dirty="0" err="1"/>
              <a:t>global</a:t>
            </a:r>
            <a:r>
              <a:rPr lang="cs-CZ" sz="1700" dirty="0"/>
              <a:t> </a:t>
            </a:r>
            <a:r>
              <a:rPr lang="cs-CZ" sz="1700" dirty="0" err="1"/>
              <a:t>scale</a:t>
            </a:r>
            <a:r>
              <a:rPr lang="cs-CZ" sz="1700" dirty="0"/>
              <a:t> </a:t>
            </a:r>
            <a:r>
              <a:rPr lang="cs-CZ" sz="1700" dirty="0" err="1"/>
              <a:t>could</a:t>
            </a:r>
            <a:r>
              <a:rPr lang="cs-CZ" sz="1700" dirty="0"/>
              <a:t> </a:t>
            </a:r>
            <a:r>
              <a:rPr lang="cs-CZ" sz="1700" dirty="0" err="1"/>
              <a:t>be</a:t>
            </a:r>
            <a:r>
              <a:rPr lang="cs-CZ" sz="1700" dirty="0"/>
              <a:t> </a:t>
            </a:r>
            <a:r>
              <a:rPr lang="cs-CZ" sz="1700" dirty="0" err="1"/>
              <a:t>difficult</a:t>
            </a:r>
            <a:r>
              <a:rPr lang="cs-CZ" sz="1700" dirty="0"/>
              <a:t>.</a:t>
            </a:r>
          </a:p>
          <a:p>
            <a:endParaRPr lang="cs-CZ" sz="1700" dirty="0"/>
          </a:p>
          <a:p>
            <a:endParaRPr lang="cs-CZ" sz="1700" b="1" dirty="0"/>
          </a:p>
          <a:p>
            <a:r>
              <a:rPr lang="cs-CZ" sz="1700" b="1" dirty="0" err="1"/>
              <a:t>Barriers</a:t>
            </a:r>
            <a:r>
              <a:rPr lang="cs-CZ" sz="1700" b="1" dirty="0"/>
              <a:t> to </a:t>
            </a:r>
            <a:r>
              <a:rPr lang="cs-CZ" sz="1700" b="1" dirty="0" err="1"/>
              <a:t>Entry</a:t>
            </a:r>
            <a:r>
              <a:rPr lang="cs-CZ" sz="1700" b="1" dirty="0"/>
              <a:t> - </a:t>
            </a:r>
            <a:r>
              <a:rPr lang="cs-CZ" sz="1700" dirty="0" err="1"/>
              <a:t>constraints</a:t>
            </a:r>
            <a:r>
              <a:rPr lang="cs-CZ" sz="1700" dirty="0"/>
              <a:t> </a:t>
            </a:r>
            <a:r>
              <a:rPr lang="cs-CZ" sz="1700" dirty="0" err="1"/>
              <a:t>that</a:t>
            </a:r>
            <a:r>
              <a:rPr lang="cs-CZ" sz="1700" dirty="0"/>
              <a:t> </a:t>
            </a:r>
            <a:r>
              <a:rPr lang="cs-CZ" sz="1700" dirty="0" err="1"/>
              <a:t>prevent</a:t>
            </a:r>
            <a:r>
              <a:rPr lang="cs-CZ" sz="1700" dirty="0"/>
              <a:t> </a:t>
            </a:r>
            <a:r>
              <a:rPr lang="cs-CZ" sz="1700" dirty="0" err="1"/>
              <a:t>additional</a:t>
            </a:r>
            <a:r>
              <a:rPr lang="cs-CZ" sz="1700" dirty="0"/>
              <a:t> </a:t>
            </a:r>
            <a:r>
              <a:rPr lang="cs-CZ" sz="1700" dirty="0" err="1"/>
              <a:t>sellers</a:t>
            </a:r>
            <a:r>
              <a:rPr lang="cs-CZ" sz="1700" dirty="0"/>
              <a:t> to enter </a:t>
            </a:r>
            <a:r>
              <a:rPr lang="cs-CZ" sz="1700" dirty="0" err="1"/>
              <a:t>the</a:t>
            </a:r>
            <a:r>
              <a:rPr lang="cs-CZ" sz="1700" dirty="0"/>
              <a:t> market:</a:t>
            </a:r>
          </a:p>
          <a:p>
            <a:r>
              <a:rPr lang="cs-CZ" sz="1700" dirty="0" err="1"/>
              <a:t>Government</a:t>
            </a:r>
            <a:r>
              <a:rPr lang="cs-CZ" sz="1700" dirty="0"/>
              <a:t> </a:t>
            </a:r>
            <a:r>
              <a:rPr lang="cs-CZ" sz="1700" dirty="0" err="1"/>
              <a:t>franchises</a:t>
            </a:r>
            <a:r>
              <a:rPr lang="cs-CZ" sz="1700" dirty="0"/>
              <a:t> and </a:t>
            </a:r>
            <a:r>
              <a:rPr lang="cs-CZ" sz="1700" dirty="0" err="1"/>
              <a:t>licenses</a:t>
            </a:r>
            <a:r>
              <a:rPr lang="cs-CZ" sz="1700" dirty="0"/>
              <a:t> (</a:t>
            </a:r>
            <a:r>
              <a:rPr lang="cs-CZ" sz="1700" dirty="0" err="1"/>
              <a:t>postal</a:t>
            </a:r>
            <a:r>
              <a:rPr lang="cs-CZ" sz="1700" dirty="0"/>
              <a:t> </a:t>
            </a:r>
            <a:r>
              <a:rPr lang="cs-CZ" sz="1700" dirty="0" err="1"/>
              <a:t>services</a:t>
            </a:r>
            <a:r>
              <a:rPr lang="cs-CZ" sz="1700" dirty="0"/>
              <a:t>, </a:t>
            </a:r>
            <a:r>
              <a:rPr lang="cs-CZ" sz="1700" dirty="0" err="1"/>
              <a:t>local</a:t>
            </a:r>
            <a:r>
              <a:rPr lang="cs-CZ" sz="1700" dirty="0"/>
              <a:t> </a:t>
            </a:r>
            <a:r>
              <a:rPr lang="cs-CZ" sz="1700" dirty="0" err="1"/>
              <a:t>transportation</a:t>
            </a:r>
            <a:r>
              <a:rPr lang="cs-CZ" sz="1700" dirty="0"/>
              <a:t> and </a:t>
            </a:r>
            <a:r>
              <a:rPr lang="cs-CZ" sz="1700" dirty="0" err="1"/>
              <a:t>communication</a:t>
            </a:r>
            <a:r>
              <a:rPr lang="cs-CZ" sz="1700" dirty="0"/>
              <a:t> </a:t>
            </a:r>
            <a:r>
              <a:rPr lang="cs-CZ" sz="1700" dirty="0" err="1"/>
              <a:t>services</a:t>
            </a:r>
            <a:r>
              <a:rPr lang="cs-CZ" sz="1700" dirty="0"/>
              <a:t>…)</a:t>
            </a:r>
          </a:p>
          <a:p>
            <a:r>
              <a:rPr lang="cs-CZ" sz="1700" dirty="0" err="1"/>
              <a:t>Patents</a:t>
            </a:r>
            <a:r>
              <a:rPr lang="cs-CZ" sz="1700" dirty="0"/>
              <a:t> and </a:t>
            </a:r>
            <a:r>
              <a:rPr lang="cs-CZ" sz="1700" dirty="0" err="1"/>
              <a:t>copyrights</a:t>
            </a:r>
            <a:r>
              <a:rPr lang="cs-CZ" sz="1700" dirty="0"/>
              <a:t> </a:t>
            </a:r>
          </a:p>
          <a:p>
            <a:r>
              <a:rPr lang="cs-CZ" sz="1700" dirty="0" err="1"/>
              <a:t>Ownership</a:t>
            </a:r>
            <a:r>
              <a:rPr lang="cs-CZ" sz="1700" dirty="0"/>
              <a:t> </a:t>
            </a:r>
            <a:r>
              <a:rPr lang="cs-CZ" sz="1700" dirty="0" err="1"/>
              <a:t>of</a:t>
            </a:r>
            <a:r>
              <a:rPr lang="cs-CZ" sz="1700" dirty="0"/>
              <a:t> </a:t>
            </a:r>
            <a:r>
              <a:rPr lang="cs-CZ" sz="1700" dirty="0" err="1"/>
              <a:t>an</a:t>
            </a:r>
            <a:r>
              <a:rPr lang="cs-CZ" sz="1700" dirty="0"/>
              <a:t> </a:t>
            </a:r>
            <a:r>
              <a:rPr lang="cs-CZ" sz="1700" dirty="0" err="1"/>
              <a:t>entire</a:t>
            </a:r>
            <a:r>
              <a:rPr lang="cs-CZ" sz="1700" dirty="0"/>
              <a:t> </a:t>
            </a:r>
            <a:r>
              <a:rPr lang="cs-CZ" sz="1700" dirty="0" err="1"/>
              <a:t>supply</a:t>
            </a:r>
            <a:r>
              <a:rPr lang="cs-CZ" sz="1700" dirty="0"/>
              <a:t> </a:t>
            </a:r>
            <a:r>
              <a:rPr lang="cs-CZ" sz="1700" dirty="0" err="1"/>
              <a:t>of</a:t>
            </a:r>
            <a:r>
              <a:rPr lang="cs-CZ" sz="1700" dirty="0"/>
              <a:t> a source</a:t>
            </a:r>
          </a:p>
          <a:p>
            <a:r>
              <a:rPr lang="cs-CZ" sz="1700" dirty="0" err="1"/>
              <a:t>Cost</a:t>
            </a:r>
            <a:r>
              <a:rPr lang="cs-CZ" sz="1700" dirty="0"/>
              <a:t> </a:t>
            </a:r>
            <a:r>
              <a:rPr lang="cs-CZ" sz="1700" dirty="0" err="1"/>
              <a:t>advantages</a:t>
            </a:r>
            <a:r>
              <a:rPr lang="cs-CZ" sz="1700" dirty="0"/>
              <a:t> </a:t>
            </a:r>
            <a:r>
              <a:rPr lang="cs-CZ" sz="1700" dirty="0" err="1"/>
              <a:t>of</a:t>
            </a:r>
            <a:r>
              <a:rPr lang="cs-CZ" sz="1700" dirty="0"/>
              <a:t> </a:t>
            </a:r>
            <a:r>
              <a:rPr lang="cs-CZ" sz="1700" dirty="0" err="1"/>
              <a:t>large-scale</a:t>
            </a:r>
            <a:r>
              <a:rPr lang="cs-CZ" sz="1700" dirty="0"/>
              <a:t> </a:t>
            </a:r>
            <a:r>
              <a:rPr lang="cs-CZ" sz="1700" dirty="0" err="1"/>
              <a:t>operations</a:t>
            </a:r>
            <a:r>
              <a:rPr lang="cs-CZ" sz="1700" dirty="0"/>
              <a:t> (natural monopoly – </a:t>
            </a:r>
            <a:r>
              <a:rPr lang="cs-CZ" sz="1700" dirty="0" err="1"/>
              <a:t>one</a:t>
            </a:r>
            <a:r>
              <a:rPr lang="cs-CZ" sz="1700" dirty="0"/>
              <a:t> </a:t>
            </a:r>
            <a:r>
              <a:rPr lang="cs-CZ" sz="1700" dirty="0" err="1"/>
              <a:t>large</a:t>
            </a:r>
            <a:r>
              <a:rPr lang="cs-CZ" sz="1700" dirty="0"/>
              <a:t> </a:t>
            </a:r>
            <a:r>
              <a:rPr lang="cs-CZ" sz="1700" dirty="0" err="1"/>
              <a:t>firm</a:t>
            </a:r>
            <a:r>
              <a:rPr lang="cs-CZ" sz="1700" dirty="0"/>
              <a:t> </a:t>
            </a:r>
            <a:r>
              <a:rPr lang="cs-CZ" sz="1700" dirty="0" err="1"/>
              <a:t>supplies</a:t>
            </a:r>
            <a:r>
              <a:rPr lang="cs-CZ" sz="1700" dirty="0"/>
              <a:t> </a:t>
            </a:r>
            <a:r>
              <a:rPr lang="cs-CZ" sz="1700" dirty="0" err="1"/>
              <a:t>the</a:t>
            </a:r>
            <a:r>
              <a:rPr lang="cs-CZ" sz="1700" dirty="0"/>
              <a:t> </a:t>
            </a:r>
            <a:r>
              <a:rPr lang="cs-CZ" sz="1700" dirty="0" err="1"/>
              <a:t>whole</a:t>
            </a:r>
            <a:r>
              <a:rPr lang="cs-CZ" sz="1700" dirty="0"/>
              <a:t> market </a:t>
            </a:r>
            <a:r>
              <a:rPr lang="cs-CZ" sz="1700" dirty="0" err="1"/>
              <a:t>with</a:t>
            </a:r>
            <a:r>
              <a:rPr lang="cs-CZ" sz="1700" dirty="0"/>
              <a:t> </a:t>
            </a:r>
            <a:r>
              <a:rPr lang="cs-CZ" sz="1700" dirty="0" err="1"/>
              <a:t>lower</a:t>
            </a:r>
            <a:r>
              <a:rPr lang="cs-CZ" sz="1700" dirty="0"/>
              <a:t> </a:t>
            </a:r>
            <a:r>
              <a:rPr lang="cs-CZ" sz="1700" dirty="0" err="1"/>
              <a:t>costs</a:t>
            </a:r>
            <a:r>
              <a:rPr lang="cs-CZ" sz="1700" dirty="0"/>
              <a:t> </a:t>
            </a:r>
            <a:r>
              <a:rPr lang="cs-CZ" sz="1700" dirty="0" err="1"/>
              <a:t>than</a:t>
            </a:r>
            <a:r>
              <a:rPr lang="cs-CZ" sz="1700" dirty="0"/>
              <a:t> </a:t>
            </a:r>
            <a:r>
              <a:rPr lang="cs-CZ" sz="1700" dirty="0" err="1"/>
              <a:t>two</a:t>
            </a:r>
            <a:r>
              <a:rPr lang="cs-CZ" sz="1700" dirty="0"/>
              <a:t> </a:t>
            </a:r>
            <a:r>
              <a:rPr lang="cs-CZ" sz="1700" dirty="0" err="1"/>
              <a:t>smaller</a:t>
            </a:r>
            <a:r>
              <a:rPr lang="cs-CZ" sz="1700" dirty="0"/>
              <a:t> </a:t>
            </a:r>
            <a:r>
              <a:rPr lang="cs-CZ" sz="1700" dirty="0" err="1"/>
              <a:t>firms</a:t>
            </a:r>
            <a:r>
              <a:rPr lang="cs-CZ" sz="1700" dirty="0"/>
              <a:t> </a:t>
            </a:r>
            <a:r>
              <a:rPr lang="cs-CZ" sz="1700" dirty="0" err="1"/>
              <a:t>would</a:t>
            </a:r>
            <a:r>
              <a:rPr lang="cs-CZ" sz="1700" dirty="0"/>
              <a:t>)</a:t>
            </a:r>
          </a:p>
        </p:txBody>
      </p:sp>
      <p:grpSp>
        <p:nvGrpSpPr>
          <p:cNvPr id="23"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24"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8358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DD9E929-4D57-48A6-6B83-4DA0DC67A7B8}"/>
              </a:ext>
            </a:extLst>
          </p:cNvPr>
          <p:cNvSpPr>
            <a:spLocks noGrp="1"/>
          </p:cNvSpPr>
          <p:nvPr>
            <p:ph type="title"/>
          </p:nvPr>
        </p:nvSpPr>
        <p:spPr>
          <a:xfrm>
            <a:off x="4654296" y="329184"/>
            <a:ext cx="6894576" cy="1783080"/>
          </a:xfrm>
        </p:spPr>
        <p:txBody>
          <a:bodyPr anchor="b">
            <a:normAutofit/>
          </a:bodyPr>
          <a:lstStyle/>
          <a:p>
            <a:r>
              <a:rPr lang="cs-CZ" sz="5400"/>
              <a:t>Monopsony</a:t>
            </a:r>
          </a:p>
        </p:txBody>
      </p:sp>
      <p:pic>
        <p:nvPicPr>
          <p:cNvPr id="5" name="Picture 4" descr="A miniature bull and bear percentages on a paper printed with the stock price list">
            <a:extLst>
              <a:ext uri="{FF2B5EF4-FFF2-40B4-BE49-F238E27FC236}">
                <a16:creationId xmlns:a16="http://schemas.microsoft.com/office/drawing/2014/main" id="{02CE336E-5622-4EAE-2DC2-B2F3DD31C0BD}"/>
              </a:ext>
            </a:extLst>
          </p:cNvPr>
          <p:cNvPicPr>
            <a:picLocks noChangeAspect="1"/>
          </p:cNvPicPr>
          <p:nvPr/>
        </p:nvPicPr>
        <p:blipFill rotWithShape="1">
          <a:blip r:embed="rId2"/>
          <a:srcRect l="24872" r="30810"/>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AD80882A-358D-8521-C210-302B7BA262BD}"/>
              </a:ext>
            </a:extLst>
          </p:cNvPr>
          <p:cNvSpPr>
            <a:spLocks noGrp="1"/>
          </p:cNvSpPr>
          <p:nvPr>
            <p:ph idx="1"/>
          </p:nvPr>
        </p:nvSpPr>
        <p:spPr>
          <a:xfrm>
            <a:off x="4654296" y="2706624"/>
            <a:ext cx="6894576" cy="3483864"/>
          </a:xfrm>
        </p:spPr>
        <p:txBody>
          <a:bodyPr>
            <a:normAutofit lnSpcReduction="10000"/>
          </a:bodyPr>
          <a:lstStyle/>
          <a:p>
            <a:pPr marL="285750" indent="-285750">
              <a:spcBef>
                <a:spcPct val="0"/>
              </a:spcBef>
              <a:defRPr/>
            </a:pPr>
            <a:r>
              <a:rPr lang="en-US" altLang="cs-CZ" sz="2200" dirty="0">
                <a:latin typeface="Arial" panose="020B0604020202020204" pitchFamily="34" charset="0"/>
              </a:rPr>
              <a:t>Monopsony is the opposite of monopoly and represents a market in which is only </a:t>
            </a:r>
            <a:r>
              <a:rPr lang="en-US" altLang="cs-CZ" sz="2200" b="1" dirty="0">
                <a:latin typeface="Arial" panose="020B0604020202020204" pitchFamily="34" charset="0"/>
              </a:rPr>
              <a:t>one buyer</a:t>
            </a:r>
            <a:r>
              <a:rPr lang="cs-CZ" altLang="cs-CZ" sz="2200" b="1" dirty="0">
                <a:latin typeface="Arial" panose="020B0604020202020204" pitchFamily="34" charset="0"/>
              </a:rPr>
              <a:t>.</a:t>
            </a:r>
            <a:endParaRPr lang="en-US" altLang="cs-CZ" sz="2200" b="1" dirty="0">
              <a:latin typeface="Arial" panose="020B0604020202020204" pitchFamily="34" charset="0"/>
            </a:endParaRPr>
          </a:p>
          <a:p>
            <a:pPr marL="285750" indent="-285750">
              <a:spcBef>
                <a:spcPct val="0"/>
              </a:spcBef>
              <a:defRPr/>
            </a:pPr>
            <a:endParaRPr lang="en-US" altLang="cs-CZ" sz="2200" dirty="0">
              <a:latin typeface="Arial" panose="020B0604020202020204" pitchFamily="34" charset="0"/>
            </a:endParaRPr>
          </a:p>
          <a:p>
            <a:pPr marL="285750" indent="-285750">
              <a:spcBef>
                <a:spcPct val="0"/>
              </a:spcBef>
              <a:defRPr/>
            </a:pPr>
            <a:r>
              <a:rPr lang="cs-CZ" altLang="cs-CZ" sz="2200" dirty="0">
                <a:latin typeface="Arial" panose="020B0604020202020204" pitchFamily="34" charset="0"/>
              </a:rPr>
              <a:t>M</a:t>
            </a:r>
            <a:r>
              <a:rPr lang="en-US" altLang="cs-CZ" sz="2200" dirty="0" err="1">
                <a:latin typeface="Arial" panose="020B0604020202020204" pitchFamily="34" charset="0"/>
              </a:rPr>
              <a:t>onopsony</a:t>
            </a:r>
            <a:r>
              <a:rPr lang="en-US" altLang="cs-CZ" sz="2200" dirty="0">
                <a:latin typeface="Arial" panose="020B0604020202020204" pitchFamily="34" charset="0"/>
              </a:rPr>
              <a:t> power is the ability of the buyer to influence the price in his favor</a:t>
            </a:r>
            <a:r>
              <a:rPr lang="cs-CZ" altLang="cs-CZ" sz="2200" dirty="0">
                <a:latin typeface="Arial" panose="020B0604020202020204" pitchFamily="34" charset="0"/>
              </a:rPr>
              <a:t>.</a:t>
            </a:r>
          </a:p>
          <a:p>
            <a:pPr marL="285750" indent="-285750">
              <a:spcBef>
                <a:spcPct val="0"/>
              </a:spcBef>
              <a:defRPr/>
            </a:pPr>
            <a:endParaRPr lang="en-US" altLang="cs-CZ" sz="2200" dirty="0">
              <a:latin typeface="Arial" panose="020B0604020202020204" pitchFamily="34" charset="0"/>
            </a:endParaRPr>
          </a:p>
          <a:p>
            <a:pPr marL="285750" indent="-285750">
              <a:spcBef>
                <a:spcPct val="0"/>
              </a:spcBef>
              <a:defRPr/>
            </a:pPr>
            <a:r>
              <a:rPr lang="cs-CZ" altLang="cs-CZ" sz="2200" dirty="0">
                <a:latin typeface="Arial" panose="020B0604020202020204" pitchFamily="34" charset="0"/>
              </a:rPr>
              <a:t>It </a:t>
            </a:r>
            <a:r>
              <a:rPr lang="en-US" altLang="cs-CZ" sz="2200" dirty="0">
                <a:latin typeface="Arial" panose="020B0604020202020204" pitchFamily="34" charset="0"/>
              </a:rPr>
              <a:t>allows you to purchase goods at a lower price than in conditions of perfect competition</a:t>
            </a:r>
            <a:r>
              <a:rPr lang="cs-CZ" altLang="cs-CZ" sz="2200" dirty="0">
                <a:latin typeface="Arial" panose="020B0604020202020204" pitchFamily="34" charset="0"/>
              </a:rPr>
              <a:t>.</a:t>
            </a:r>
            <a:endParaRPr lang="en-US" altLang="cs-CZ" sz="2200" dirty="0">
              <a:latin typeface="Arial" panose="020B0604020202020204" pitchFamily="34" charset="0"/>
            </a:endParaRPr>
          </a:p>
          <a:p>
            <a:pPr marL="0" indent="0">
              <a:spcBef>
                <a:spcPct val="0"/>
              </a:spcBef>
              <a:buNone/>
              <a:defRPr/>
            </a:pPr>
            <a:endParaRPr lang="cs-CZ" altLang="cs-CZ" sz="2200" dirty="0">
              <a:latin typeface="Arial" panose="020B0604020202020204" pitchFamily="34" charset="0"/>
            </a:endParaRPr>
          </a:p>
          <a:p>
            <a:pPr marL="0" indent="0">
              <a:spcBef>
                <a:spcPct val="0"/>
              </a:spcBef>
              <a:buNone/>
              <a:defRPr/>
            </a:pPr>
            <a:r>
              <a:rPr lang="cs-CZ" altLang="cs-CZ" sz="2200" i="1" dirty="0" err="1">
                <a:latin typeface="Arial" panose="020B0604020202020204" pitchFamily="34" charset="0"/>
              </a:rPr>
              <a:t>Example</a:t>
            </a:r>
            <a:r>
              <a:rPr lang="cs-CZ" altLang="cs-CZ" sz="2200" dirty="0">
                <a:latin typeface="Arial" panose="020B0604020202020204" pitchFamily="34" charset="0"/>
              </a:rPr>
              <a:t>: </a:t>
            </a:r>
            <a:r>
              <a:rPr lang="cs-CZ" altLang="cs-CZ" sz="2200" dirty="0" err="1">
                <a:latin typeface="Arial" panose="020B0604020202020204" pitchFamily="34" charset="0"/>
              </a:rPr>
              <a:t>military</a:t>
            </a:r>
            <a:r>
              <a:rPr lang="cs-CZ" altLang="cs-CZ" sz="2200" dirty="0">
                <a:latin typeface="Arial" panose="020B0604020202020204" pitchFamily="34" charset="0"/>
              </a:rPr>
              <a:t> </a:t>
            </a:r>
            <a:r>
              <a:rPr lang="cs-CZ" altLang="cs-CZ" sz="2200" dirty="0" err="1">
                <a:latin typeface="Arial" panose="020B0604020202020204" pitchFamily="34" charset="0"/>
              </a:rPr>
              <a:t>production</a:t>
            </a:r>
            <a:r>
              <a:rPr lang="cs-CZ" altLang="cs-CZ" sz="2200" dirty="0">
                <a:latin typeface="Arial" panose="020B0604020202020204" pitchFamily="34" charset="0"/>
              </a:rPr>
              <a:t> (</a:t>
            </a:r>
            <a:r>
              <a:rPr lang="cs-CZ" altLang="cs-CZ" sz="2200" dirty="0" err="1">
                <a:latin typeface="Arial" panose="020B0604020202020204" pitchFamily="34" charset="0"/>
              </a:rPr>
              <a:t>main</a:t>
            </a:r>
            <a:r>
              <a:rPr lang="cs-CZ" altLang="cs-CZ" sz="2200" dirty="0">
                <a:latin typeface="Arial" panose="020B0604020202020204" pitchFamily="34" charset="0"/>
              </a:rPr>
              <a:t> </a:t>
            </a:r>
            <a:r>
              <a:rPr lang="cs-CZ" altLang="cs-CZ" sz="2200" dirty="0" err="1">
                <a:latin typeface="Arial" panose="020B0604020202020204" pitchFamily="34" charset="0"/>
              </a:rPr>
              <a:t>buyer</a:t>
            </a:r>
            <a:r>
              <a:rPr lang="cs-CZ" altLang="cs-CZ" sz="2200" dirty="0">
                <a:latin typeface="Arial" panose="020B0604020202020204" pitchFamily="34" charset="0"/>
              </a:rPr>
              <a:t> </a:t>
            </a:r>
            <a:r>
              <a:rPr lang="cs-CZ" altLang="cs-CZ" sz="2200" dirty="0" err="1">
                <a:latin typeface="Arial" panose="020B0604020202020204" pitchFamily="34" charset="0"/>
              </a:rPr>
              <a:t>is</a:t>
            </a:r>
            <a:r>
              <a:rPr lang="cs-CZ" altLang="cs-CZ" sz="2200" dirty="0">
                <a:latin typeface="Arial" panose="020B0604020202020204" pitchFamily="34" charset="0"/>
              </a:rPr>
              <a:t> </a:t>
            </a:r>
            <a:r>
              <a:rPr lang="cs-CZ" altLang="cs-CZ" sz="2200" dirty="0" err="1">
                <a:latin typeface="Arial" panose="020B0604020202020204" pitchFamily="34" charset="0"/>
              </a:rPr>
              <a:t>state</a:t>
            </a:r>
            <a:r>
              <a:rPr lang="cs-CZ" altLang="cs-CZ" sz="2200" dirty="0">
                <a:latin typeface="Arial" panose="020B0604020202020204" pitchFamily="34" charset="0"/>
              </a:rPr>
              <a:t>), </a:t>
            </a:r>
            <a:r>
              <a:rPr lang="cs-CZ" altLang="cs-CZ" sz="2200" dirty="0" err="1">
                <a:latin typeface="Arial" panose="020B0604020202020204" pitchFamily="34" charset="0"/>
              </a:rPr>
              <a:t>job</a:t>
            </a:r>
            <a:r>
              <a:rPr lang="cs-CZ" altLang="cs-CZ" sz="2200" dirty="0">
                <a:latin typeface="Arial" panose="020B0604020202020204" pitchFamily="34" charset="0"/>
              </a:rPr>
              <a:t> market (</a:t>
            </a:r>
            <a:r>
              <a:rPr lang="cs-CZ" altLang="cs-CZ" sz="2200" dirty="0" err="1">
                <a:latin typeface="Arial" panose="020B0604020202020204" pitchFamily="34" charset="0"/>
              </a:rPr>
              <a:t>nuclear</a:t>
            </a:r>
            <a:r>
              <a:rPr lang="cs-CZ" altLang="cs-CZ" sz="2200" dirty="0">
                <a:latin typeface="Arial" panose="020B0604020202020204" pitchFamily="34" charset="0"/>
              </a:rPr>
              <a:t> plant as </a:t>
            </a:r>
            <a:r>
              <a:rPr lang="cs-CZ" altLang="cs-CZ" sz="2200" dirty="0" err="1">
                <a:latin typeface="Arial" panose="020B0604020202020204" pitchFamily="34" charset="0"/>
              </a:rPr>
              <a:t>the</a:t>
            </a:r>
            <a:r>
              <a:rPr lang="cs-CZ" altLang="cs-CZ" sz="2200" dirty="0">
                <a:latin typeface="Arial" panose="020B0604020202020204" pitchFamily="34" charset="0"/>
              </a:rPr>
              <a:t> </a:t>
            </a:r>
            <a:r>
              <a:rPr lang="cs-CZ" altLang="cs-CZ" sz="2200" dirty="0" err="1">
                <a:latin typeface="Arial" panose="020B0604020202020204" pitchFamily="34" charset="0"/>
              </a:rPr>
              <a:t>only</a:t>
            </a:r>
            <a:r>
              <a:rPr lang="cs-CZ" altLang="cs-CZ" sz="2200" dirty="0">
                <a:latin typeface="Arial" panose="020B0604020202020204" pitchFamily="34" charset="0"/>
              </a:rPr>
              <a:t> </a:t>
            </a:r>
            <a:r>
              <a:rPr lang="cs-CZ" altLang="cs-CZ" sz="2200" dirty="0" err="1">
                <a:latin typeface="Arial" panose="020B0604020202020204" pitchFamily="34" charset="0"/>
              </a:rPr>
              <a:t>job</a:t>
            </a:r>
            <a:r>
              <a:rPr lang="cs-CZ" altLang="cs-CZ" sz="2200" dirty="0">
                <a:latin typeface="Arial" panose="020B0604020202020204" pitchFamily="34" charset="0"/>
              </a:rPr>
              <a:t> provider to </a:t>
            </a:r>
            <a:r>
              <a:rPr lang="cs-CZ" altLang="cs-CZ" sz="2200" dirty="0" err="1">
                <a:latin typeface="Arial" panose="020B0604020202020204" pitchFamily="34" charset="0"/>
              </a:rPr>
              <a:t>nuclear</a:t>
            </a:r>
            <a:r>
              <a:rPr lang="cs-CZ" altLang="cs-CZ" sz="2200" dirty="0">
                <a:latin typeface="Arial" panose="020B0604020202020204" pitchFamily="34" charset="0"/>
              </a:rPr>
              <a:t> </a:t>
            </a:r>
            <a:r>
              <a:rPr lang="cs-CZ" altLang="cs-CZ" sz="2200" dirty="0" err="1" smtClean="0">
                <a:latin typeface="Arial" panose="020B0604020202020204" pitchFamily="34" charset="0"/>
              </a:rPr>
              <a:t>engineers</a:t>
            </a:r>
            <a:r>
              <a:rPr lang="cs-CZ" altLang="cs-CZ" sz="2200" dirty="0" smtClean="0">
                <a:latin typeface="Arial" panose="020B0604020202020204" pitchFamily="34" charset="0"/>
              </a:rPr>
              <a:t> in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country…)</a:t>
            </a:r>
            <a:endParaRPr lang="en-US" altLang="cs-CZ" sz="2200" b="1" dirty="0">
              <a:latin typeface="Arial" panose="020B0604020202020204" pitchFamily="34" charset="0"/>
            </a:endParaRPr>
          </a:p>
          <a:p>
            <a:endParaRPr lang="cs-CZ" sz="2200" dirty="0"/>
          </a:p>
        </p:txBody>
      </p:sp>
    </p:spTree>
    <p:extLst>
      <p:ext uri="{BB962C8B-B14F-4D97-AF65-F5344CB8AC3E}">
        <p14:creationId xmlns:p14="http://schemas.microsoft.com/office/powerpoint/2010/main" val="6926308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7edabec4-ce7f-49ad-9d1c-e56d35d66109"/>
</p:tagLst>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8754</TotalTime>
  <Words>1959</Words>
  <Application>Microsoft Office PowerPoint</Application>
  <PresentationFormat>Širokoúhlá obrazovka</PresentationFormat>
  <Paragraphs>310</Paragraphs>
  <Slides>21</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21</vt:i4>
      </vt:variant>
    </vt:vector>
  </HeadingPairs>
  <TitlesOfParts>
    <vt:vector size="27" baseType="lpstr">
      <vt:lpstr>Arial</vt:lpstr>
      <vt:lpstr>Calibri</vt:lpstr>
      <vt:lpstr>Calibri Light</vt:lpstr>
      <vt:lpstr>Cambria Math</vt:lpstr>
      <vt:lpstr>Wingdings</vt:lpstr>
      <vt:lpstr>Motiv Office</vt:lpstr>
      <vt:lpstr>Market Structures: Imperfect Competition</vt:lpstr>
      <vt:lpstr>OUTLINE OF THE LECTURE AND  STUDY GOALS </vt:lpstr>
      <vt:lpstr>MARKET STRUCTURES</vt:lpstr>
      <vt:lpstr>Imperfect Competition   Basic definition: A market where one seller (the firm) may affect the market price.</vt:lpstr>
      <vt:lpstr>General Assumptions about Imperfectly Competitive Firms</vt:lpstr>
      <vt:lpstr>Revenues</vt:lpstr>
      <vt:lpstr>Revenues</vt:lpstr>
      <vt:lpstr>Monopoly </vt:lpstr>
      <vt:lpstr>Monopsony</vt:lpstr>
      <vt:lpstr>Monopoly</vt:lpstr>
      <vt:lpstr>Equilibrium - Monopoly</vt:lpstr>
      <vt:lpstr>The Monopoly Power</vt:lpstr>
      <vt:lpstr>Monopoly</vt:lpstr>
      <vt:lpstr>Inefficiency and Regulation of Monopoly</vt:lpstr>
      <vt:lpstr>Surpulus Of Producer and Consumer </vt:lpstr>
      <vt:lpstr>Oligopoly</vt:lpstr>
      <vt:lpstr>Types of Oligopolies</vt:lpstr>
      <vt:lpstr>Examples of Oligopolies</vt:lpstr>
      <vt:lpstr>Collusive Oligopoly            Oligopoly with Dominant Firm</vt:lpstr>
      <vt:lpstr>Monopolistic Competition</vt:lpstr>
      <vt:lpstr>Short-Run and Long-Run Equilibrium –Monopolistic Competition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Radka Kubalová</cp:lastModifiedBy>
  <cp:revision>271</cp:revision>
  <dcterms:created xsi:type="dcterms:W3CDTF">2016-11-25T20:36:16Z</dcterms:created>
  <dcterms:modified xsi:type="dcterms:W3CDTF">2023-11-27T06:20:57Z</dcterms:modified>
</cp:coreProperties>
</file>