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22" r:id="rId3"/>
    <p:sldId id="427" r:id="rId4"/>
    <p:sldId id="428" r:id="rId5"/>
    <p:sldId id="411" r:id="rId6"/>
    <p:sldId id="435" r:id="rId7"/>
    <p:sldId id="432" r:id="rId8"/>
    <p:sldId id="436" r:id="rId9"/>
    <p:sldId id="437" r:id="rId10"/>
    <p:sldId id="433" r:id="rId11"/>
    <p:sldId id="438" r:id="rId12"/>
    <p:sldId id="434" r:id="rId13"/>
    <p:sldId id="439" r:id="rId14"/>
    <p:sldId id="440" r:id="rId15"/>
    <p:sldId id="441" r:id="rId16"/>
    <p:sldId id="430" r:id="rId17"/>
    <p:sldId id="431" r:id="rId18"/>
  </p:sldIdLst>
  <p:sldSz cx="12192000" cy="6858000"/>
  <p:notesSz cx="6858000" cy="9144000"/>
  <p:custDataLst>
    <p:tags r:id="rId1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C0E74-44AD-448F-9FF0-AA3894EDFA7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EDA54A-D8FD-43B8-9375-5EF8F8282B7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u="sng" dirty="0" err="1"/>
            <a:t>Problem</a:t>
          </a:r>
          <a:r>
            <a:rPr lang="cs-CZ" b="1" i="0" u="sng" dirty="0"/>
            <a:t> to </a:t>
          </a:r>
          <a:r>
            <a:rPr lang="cs-CZ" b="1" i="0" u="sng" dirty="0" err="1"/>
            <a:t>solve</a:t>
          </a:r>
          <a:r>
            <a:rPr lang="cs-CZ" b="1" i="0" u="sng" dirty="0"/>
            <a:t>: </a:t>
          </a:r>
        </a:p>
        <a:p>
          <a:pPr>
            <a:lnSpc>
              <a:spcPct val="100000"/>
            </a:lnSpc>
          </a:pPr>
          <a:r>
            <a:rPr lang="en-US" b="0" i="0" dirty="0"/>
            <a:t>Fred currently works for a corporate law firm. He is considering opening his own legal practice, where he expects to earn $200,000 per year once he establishes himself. To open his own practice, Fred would have to quit his current job, where he is earning an annual salary of $125,000. To run his own firm, he would need an office and a law clerk. He has found the perfect office, which rents for $50,000 per year. He could hire a law clerk for $35,000 per year. </a:t>
          </a:r>
          <a:endParaRPr lang="cs-CZ" b="0" i="0" dirty="0"/>
        </a:p>
        <a:p>
          <a:pPr>
            <a:lnSpc>
              <a:spcPct val="100000"/>
            </a:lnSpc>
          </a:pPr>
          <a:r>
            <a:rPr lang="en-US" b="0" i="0" dirty="0"/>
            <a:t>If these figures are accurate, </a:t>
          </a:r>
          <a:r>
            <a:rPr lang="cs-CZ" dirty="0" err="1"/>
            <a:t>what</a:t>
          </a:r>
          <a:r>
            <a:rPr lang="cs-CZ" dirty="0"/>
            <a:t> </a:t>
          </a:r>
          <a:r>
            <a:rPr lang="cs-CZ" dirty="0" err="1"/>
            <a:t>would</a:t>
          </a:r>
          <a:r>
            <a:rPr lang="cs-CZ" dirty="0"/>
            <a:t> </a:t>
          </a:r>
          <a:r>
            <a:rPr lang="cs-CZ" dirty="0" err="1"/>
            <a:t>be</a:t>
          </a:r>
          <a:r>
            <a:rPr lang="cs-CZ" dirty="0"/>
            <a:t> </a:t>
          </a:r>
          <a:r>
            <a:rPr lang="cs-CZ" dirty="0" err="1"/>
            <a:t>Fred‘s</a:t>
          </a:r>
          <a:r>
            <a:rPr lang="cs-CZ" dirty="0"/>
            <a:t> explicit and </a:t>
          </a:r>
          <a:r>
            <a:rPr lang="cs-CZ" dirty="0" err="1"/>
            <a:t>implicit</a:t>
          </a:r>
          <a:r>
            <a:rPr lang="cs-CZ" dirty="0"/>
            <a:t> </a:t>
          </a:r>
          <a:r>
            <a:rPr lang="cs-CZ" dirty="0" err="1"/>
            <a:t>costs</a:t>
          </a:r>
          <a:r>
            <a:rPr lang="cs-CZ" dirty="0"/>
            <a:t> and </a:t>
          </a:r>
          <a:r>
            <a:rPr lang="en-US" b="0" i="0" dirty="0"/>
            <a:t>would Fred’s legal practice be profitable?</a:t>
          </a:r>
          <a:endParaRPr lang="en-US" dirty="0"/>
        </a:p>
      </dgm:t>
    </dgm:pt>
    <dgm:pt modelId="{C0632D31-3132-4EEC-B100-F28B91CDA50D}" type="parTrans" cxnId="{0D8401C1-ED67-4EEB-ADAD-E661114A1DFC}">
      <dgm:prSet/>
      <dgm:spPr/>
      <dgm:t>
        <a:bodyPr/>
        <a:lstStyle/>
        <a:p>
          <a:endParaRPr lang="en-US"/>
        </a:p>
      </dgm:t>
    </dgm:pt>
    <dgm:pt modelId="{37C940D7-DD8B-44DA-964A-0CFB330261D7}" type="sibTrans" cxnId="{0D8401C1-ED67-4EEB-ADAD-E661114A1DFC}">
      <dgm:prSet/>
      <dgm:spPr/>
      <dgm:t>
        <a:bodyPr/>
        <a:lstStyle/>
        <a:p>
          <a:endParaRPr lang="en-US"/>
        </a:p>
      </dgm:t>
    </dgm:pt>
    <dgm:pt modelId="{BB81793A-0401-4698-9A28-08B4BBB0800D}" type="pres">
      <dgm:prSet presAssocID="{4F4C0E74-44AD-448F-9FF0-AA3894EDFA7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B34995A-F356-4ED9-8AB7-223930F80463}" type="pres">
      <dgm:prSet presAssocID="{6DEDA54A-D8FD-43B8-9375-5EF8F8282B7B}" presName="compNode" presStyleCnt="0"/>
      <dgm:spPr/>
    </dgm:pt>
    <dgm:pt modelId="{5872A03D-9169-4EB4-B83B-6F3B128C034F}" type="pres">
      <dgm:prSet presAssocID="{6DEDA54A-D8FD-43B8-9375-5EF8F8282B7B}" presName="bgRect" presStyleLbl="bgShp" presStyleIdx="0" presStyleCnt="1" custScaleY="333333"/>
      <dgm:spPr/>
    </dgm:pt>
    <dgm:pt modelId="{91CA7F2C-50A9-4A5B-B685-A010C909D2EB}" type="pres">
      <dgm:prSet presAssocID="{6DEDA54A-D8FD-43B8-9375-5EF8F8282B7B}" presName="iconRect" presStyleLbl="node1" presStyleIdx="0" presStyleCnt="1" custScaleX="199222" custScaleY="171569" custLinFactNeighborX="78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CFD4567-897D-4CF9-8887-0F7C4F231226}" type="pres">
      <dgm:prSet presAssocID="{6DEDA54A-D8FD-43B8-9375-5EF8F8282B7B}" presName="spaceRect" presStyleCnt="0"/>
      <dgm:spPr/>
    </dgm:pt>
    <dgm:pt modelId="{34D1B193-D0E9-4142-9E03-17C5A50EFBBD}" type="pres">
      <dgm:prSet presAssocID="{6DEDA54A-D8FD-43B8-9375-5EF8F8282B7B}" presName="parTx" presStyleLbl="revTx" presStyleIdx="0" presStyleCnt="1" custScaleX="97355" custScaleY="307262" custLinFactNeighborX="-686" custLinFactNeighborY="-1771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783AF90C-ED74-4586-A6DD-915DCBBDBB67}" type="presOf" srcId="{6DEDA54A-D8FD-43B8-9375-5EF8F8282B7B}" destId="{34D1B193-D0E9-4142-9E03-17C5A50EFBBD}" srcOrd="0" destOrd="0" presId="urn:microsoft.com/office/officeart/2018/2/layout/IconVerticalSolidList"/>
    <dgm:cxn modelId="{0D8401C1-ED67-4EEB-ADAD-E661114A1DFC}" srcId="{4F4C0E74-44AD-448F-9FF0-AA3894EDFA71}" destId="{6DEDA54A-D8FD-43B8-9375-5EF8F8282B7B}" srcOrd="0" destOrd="0" parTransId="{C0632D31-3132-4EEC-B100-F28B91CDA50D}" sibTransId="{37C940D7-DD8B-44DA-964A-0CFB330261D7}"/>
    <dgm:cxn modelId="{3C8DA0C1-B68C-44D2-9278-AB2337EA3D46}" type="presOf" srcId="{4F4C0E74-44AD-448F-9FF0-AA3894EDFA71}" destId="{BB81793A-0401-4698-9A28-08B4BBB0800D}" srcOrd="0" destOrd="0" presId="urn:microsoft.com/office/officeart/2018/2/layout/IconVerticalSolidList"/>
    <dgm:cxn modelId="{7A33EEEE-546E-4FD5-9BA1-3B1CF7A946EA}" type="presParOf" srcId="{BB81793A-0401-4698-9A28-08B4BBB0800D}" destId="{AB34995A-F356-4ED9-8AB7-223930F80463}" srcOrd="0" destOrd="0" presId="urn:microsoft.com/office/officeart/2018/2/layout/IconVerticalSolidList"/>
    <dgm:cxn modelId="{90E3D1A2-16D5-4368-B5C8-E6CE9AFC5206}" type="presParOf" srcId="{AB34995A-F356-4ED9-8AB7-223930F80463}" destId="{5872A03D-9169-4EB4-B83B-6F3B128C034F}" srcOrd="0" destOrd="0" presId="urn:microsoft.com/office/officeart/2018/2/layout/IconVerticalSolidList"/>
    <dgm:cxn modelId="{FBB60739-E940-4D24-8219-259200A51B55}" type="presParOf" srcId="{AB34995A-F356-4ED9-8AB7-223930F80463}" destId="{91CA7F2C-50A9-4A5B-B685-A010C909D2EB}" srcOrd="1" destOrd="0" presId="urn:microsoft.com/office/officeart/2018/2/layout/IconVerticalSolidList"/>
    <dgm:cxn modelId="{074D13B0-E503-4A08-87F8-D178604DBFEB}" type="presParOf" srcId="{AB34995A-F356-4ED9-8AB7-223930F80463}" destId="{0CFD4567-897D-4CF9-8887-0F7C4F231226}" srcOrd="2" destOrd="0" presId="urn:microsoft.com/office/officeart/2018/2/layout/IconVerticalSolidList"/>
    <dgm:cxn modelId="{0E045150-41AA-47FB-86EB-28B80F9C8340}" type="presParOf" srcId="{AB34995A-F356-4ED9-8AB7-223930F80463}" destId="{34D1B193-D0E9-4142-9E03-17C5A50EFB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2A03D-9169-4EB4-B83B-6F3B128C034F}">
      <dsp:nvSpPr>
        <dsp:cNvPr id="0" name=""/>
        <dsp:cNvSpPr/>
      </dsp:nvSpPr>
      <dsp:spPr>
        <a:xfrm>
          <a:off x="0" y="1"/>
          <a:ext cx="10013978" cy="23662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A7F2C-50A9-4A5B-B685-A010C909D2EB}">
      <dsp:nvSpPr>
        <dsp:cNvPr id="0" name=""/>
        <dsp:cNvSpPr/>
      </dsp:nvSpPr>
      <dsp:spPr>
        <a:xfrm>
          <a:off x="51516" y="848188"/>
          <a:ext cx="777818" cy="6698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1B193-D0E9-4142-9E03-17C5A50EFBBD}">
      <dsp:nvSpPr>
        <dsp:cNvPr id="0" name=""/>
        <dsp:cNvSpPr/>
      </dsp:nvSpPr>
      <dsp:spPr>
        <a:xfrm>
          <a:off x="878419" y="0"/>
          <a:ext cx="8950895" cy="2181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28" tIns="75128" rIns="75128" bIns="75128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i="0" u="sng" kern="1200" dirty="0" err="1"/>
            <a:t>Problem</a:t>
          </a:r>
          <a:r>
            <a:rPr lang="cs-CZ" sz="1500" b="1" i="0" u="sng" kern="1200" dirty="0"/>
            <a:t> to </a:t>
          </a:r>
          <a:r>
            <a:rPr lang="cs-CZ" sz="1500" b="1" i="0" u="sng" kern="1200" dirty="0" err="1"/>
            <a:t>solve</a:t>
          </a:r>
          <a:r>
            <a:rPr lang="cs-CZ" sz="1500" b="1" i="0" u="sng" kern="1200" dirty="0"/>
            <a:t>: 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/>
            <a:t>Fred currently works for a corporate law firm. He is considering opening his own legal practice, where he expects to earn $200,000 per year once he establishes himself. To open his own practice, Fred would have to quit his current job, where he is earning an annual salary of $125,000. To run his own firm, he would need an office and a law clerk. He has found the perfect office, which rents for $50,000 per year. He could hire a law clerk for $35,000 per year. </a:t>
          </a:r>
          <a:endParaRPr lang="cs-CZ" sz="1500" b="0" i="0" kern="1200" dirty="0"/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/>
            <a:t>If these figures are accurate, </a:t>
          </a:r>
          <a:r>
            <a:rPr lang="cs-CZ" sz="1500" kern="1200" dirty="0" err="1"/>
            <a:t>what</a:t>
          </a:r>
          <a:r>
            <a:rPr lang="cs-CZ" sz="1500" kern="1200" dirty="0"/>
            <a:t> </a:t>
          </a:r>
          <a:r>
            <a:rPr lang="cs-CZ" sz="1500" kern="1200" dirty="0" err="1"/>
            <a:t>would</a:t>
          </a:r>
          <a:r>
            <a:rPr lang="cs-CZ" sz="1500" kern="1200" dirty="0"/>
            <a:t> </a:t>
          </a:r>
          <a:r>
            <a:rPr lang="cs-CZ" sz="1500" kern="1200" dirty="0" err="1"/>
            <a:t>be</a:t>
          </a:r>
          <a:r>
            <a:rPr lang="cs-CZ" sz="1500" kern="1200" dirty="0"/>
            <a:t> </a:t>
          </a:r>
          <a:r>
            <a:rPr lang="cs-CZ" sz="1500" kern="1200" dirty="0" err="1"/>
            <a:t>Fred‘s</a:t>
          </a:r>
          <a:r>
            <a:rPr lang="cs-CZ" sz="1500" kern="1200" dirty="0"/>
            <a:t> explicit and </a:t>
          </a:r>
          <a:r>
            <a:rPr lang="cs-CZ" sz="1500" kern="1200" dirty="0" err="1"/>
            <a:t>implicit</a:t>
          </a:r>
          <a:r>
            <a:rPr lang="cs-CZ" sz="1500" kern="1200" dirty="0"/>
            <a:t> </a:t>
          </a:r>
          <a:r>
            <a:rPr lang="cs-CZ" sz="1500" kern="1200" dirty="0" err="1"/>
            <a:t>costs</a:t>
          </a:r>
          <a:r>
            <a:rPr lang="cs-CZ" sz="1500" kern="1200" dirty="0"/>
            <a:t> and </a:t>
          </a:r>
          <a:r>
            <a:rPr lang="en-US" sz="1500" b="0" i="0" kern="1200" dirty="0"/>
            <a:t>would Fred’s legal practice be profitable?</a:t>
          </a:r>
          <a:endParaRPr lang="en-US" sz="1500" kern="1200" dirty="0"/>
        </a:p>
      </dsp:txBody>
      <dsp:txXfrm>
        <a:off x="878419" y="0"/>
        <a:ext cx="8950895" cy="2181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BC4C4F8-4063-EFCB-92CD-A9A40F3C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Costs</a:t>
            </a:r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s-CZ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Revenues</a:t>
            </a:r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and Profit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C1E405E-F2B3-E07E-941E-EB164BE1F195}"/>
              </a:ext>
            </a:extLst>
          </p:cNvPr>
          <p:cNvSpPr txBox="1"/>
          <p:nvPr/>
        </p:nvSpPr>
        <p:spPr>
          <a:xfrm>
            <a:off x="9897473" y="5547360"/>
            <a:ext cx="2038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/>
              <a:t>LESSON 5</a:t>
            </a:r>
          </a:p>
          <a:p>
            <a:pPr algn="r"/>
            <a:r>
              <a:rPr lang="cs-CZ" b="1" dirty="0"/>
              <a:t>MICROECONOMICS</a:t>
            </a:r>
          </a:p>
          <a:p>
            <a:pPr algn="r"/>
            <a:r>
              <a:rPr lang="cs-CZ" b="1" dirty="0"/>
              <a:t>2023/2024</a:t>
            </a:r>
          </a:p>
        </p:txBody>
      </p:sp>
    </p:spTree>
    <p:extLst>
      <p:ext uri="{BB962C8B-B14F-4D97-AF65-F5344CB8AC3E}">
        <p14:creationId xmlns:p14="http://schemas.microsoft.com/office/powerpoint/2010/main" val="16940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E905D2-5B7C-47EE-4D36-DEA40FB2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5857240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Costs – total, average and marginal</a:t>
            </a:r>
            <a:r>
              <a:rPr lang="cs-CZ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costs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(short-run)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38326F-B95A-339D-6BEC-A8347175F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2684095"/>
            <a:ext cx="5369560" cy="3749216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0">
              <a:spcBef>
                <a:spcPct val="0"/>
              </a:spcBef>
              <a:buNone/>
              <a:defRPr/>
            </a:pPr>
            <a:r>
              <a:rPr lang="en-US" altLang="cs-CZ" sz="1800" dirty="0"/>
              <a:t>I – </a:t>
            </a:r>
            <a:r>
              <a:rPr lang="en-US" altLang="cs-CZ" sz="1800" b="1" dirty="0"/>
              <a:t>SMC minimum </a:t>
            </a:r>
            <a:r>
              <a:rPr lang="en-US" altLang="cs-CZ" sz="1800" dirty="0"/>
              <a:t>- increasing returns to variable input are hereby amended in decreasing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1800" dirty="0"/>
          </a:p>
          <a:p>
            <a:pPr marL="57150" indent="0">
              <a:spcBef>
                <a:spcPct val="0"/>
              </a:spcBef>
              <a:buNone/>
              <a:defRPr/>
            </a:pPr>
            <a:r>
              <a:rPr lang="en-US" altLang="cs-CZ" sz="1800" dirty="0"/>
              <a:t>II – </a:t>
            </a:r>
            <a:r>
              <a:rPr lang="en-US" altLang="cs-CZ" sz="1800" b="1" dirty="0"/>
              <a:t>AVC minimum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1800" dirty="0"/>
          </a:p>
          <a:p>
            <a:pPr marL="57150" indent="0">
              <a:spcBef>
                <a:spcPct val="0"/>
              </a:spcBef>
              <a:buNone/>
              <a:defRPr/>
            </a:pPr>
            <a:r>
              <a:rPr lang="en-US" altLang="cs-CZ" sz="1800" dirty="0"/>
              <a:t>III – </a:t>
            </a:r>
            <a:r>
              <a:rPr lang="en-US" altLang="cs-CZ" sz="1800" b="1" dirty="0"/>
              <a:t>SAC minimum </a:t>
            </a:r>
            <a:r>
              <a:rPr lang="en-US" altLang="cs-CZ" sz="1800" dirty="0"/>
              <a:t>- at that point the firm by hiring additional units of labor increases the capacity utilization of fixed capital - exceeding this point reduces labor productivity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5" name="Zástupný symbol pro obsah 7" descr="Obsah obrázku diagram, řada/pruh, Vykreslený graf, text&#10;&#10;Popis byl vytvořen automaticky">
            <a:extLst>
              <a:ext uri="{FF2B5EF4-FFF2-40B4-BE49-F238E27FC236}">
                <a16:creationId xmlns:a16="http://schemas.microsoft.com/office/drawing/2014/main" id="{0B789855-A1F3-47BD-505E-3F9874D975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4106" y="625683"/>
            <a:ext cx="3663844" cy="55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6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96856-3BBE-88D6-5AFE-A289E86B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Costs</a:t>
            </a:r>
            <a:r>
              <a:rPr lang="cs-CZ" dirty="0"/>
              <a:t> and </a:t>
            </a:r>
            <a:r>
              <a:rPr lang="cs-CZ" dirty="0" err="1"/>
              <a:t>Returns</a:t>
            </a:r>
            <a:r>
              <a:rPr lang="cs-CZ" dirty="0"/>
              <a:t> to </a:t>
            </a:r>
            <a:r>
              <a:rPr lang="cs-CZ" dirty="0" err="1"/>
              <a:t>Scale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9D02A9E7-6D85-AE32-7064-2CD91E61959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1331135"/>
              </p:ext>
            </p:extLst>
          </p:nvPr>
        </p:nvGraphicFramePr>
        <p:xfrm>
          <a:off x="767080" y="1690688"/>
          <a:ext cx="10515600" cy="498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160">
                  <a:extLst>
                    <a:ext uri="{9D8B030D-6E8A-4147-A177-3AD203B41FA5}">
                      <a16:colId xmlns:a16="http://schemas.microsoft.com/office/drawing/2014/main" val="3696989089"/>
                    </a:ext>
                  </a:extLst>
                </a:gridCol>
                <a:gridCol w="7584440">
                  <a:extLst>
                    <a:ext uri="{9D8B030D-6E8A-4147-A177-3AD203B41FA5}">
                      <a16:colId xmlns:a16="http://schemas.microsoft.com/office/drawing/2014/main" val="54788819"/>
                    </a:ext>
                  </a:extLst>
                </a:gridCol>
              </a:tblGrid>
              <a:tr h="1660526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Decreasing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Returns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Scale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671490"/>
                  </a:ext>
                </a:extLst>
              </a:tr>
              <a:tr h="1660526">
                <a:tc>
                  <a:txBody>
                    <a:bodyPr/>
                    <a:lstStyle/>
                    <a:p>
                      <a:r>
                        <a:rPr lang="cs-CZ" b="1" dirty="0" err="1"/>
                        <a:t>Constant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Returns</a:t>
                      </a:r>
                      <a:r>
                        <a:rPr lang="cs-CZ" b="1" dirty="0"/>
                        <a:t> to </a:t>
                      </a:r>
                      <a:r>
                        <a:rPr lang="cs-CZ" b="1" dirty="0" err="1"/>
                        <a:t>Scale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437779"/>
                  </a:ext>
                </a:extLst>
              </a:tr>
              <a:tr h="1660526">
                <a:tc>
                  <a:txBody>
                    <a:bodyPr/>
                    <a:lstStyle/>
                    <a:p>
                      <a:r>
                        <a:rPr lang="cs-CZ" b="1" dirty="0" err="1"/>
                        <a:t>Increasing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Returns</a:t>
                      </a:r>
                      <a:r>
                        <a:rPr lang="cs-CZ" b="1" dirty="0"/>
                        <a:t> to </a:t>
                      </a:r>
                      <a:r>
                        <a:rPr lang="cs-CZ" b="1" dirty="0" err="1"/>
                        <a:t>Scale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868610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64607591-86C4-7C75-4579-C926E8A49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87" r="51071" b="45998"/>
          <a:stretch/>
        </p:blipFill>
        <p:spPr>
          <a:xfrm>
            <a:off x="4418449" y="3488773"/>
            <a:ext cx="2957711" cy="1385406"/>
          </a:xfrm>
          <a:prstGeom prst="rect">
            <a:avLst/>
          </a:prstGeom>
        </p:spPr>
      </p:pic>
      <p:pic>
        <p:nvPicPr>
          <p:cNvPr id="7" name="Zástupný symbol pro obsah 5">
            <a:extLst>
              <a:ext uri="{FF2B5EF4-FFF2-40B4-BE49-F238E27FC236}">
                <a16:creationId xmlns:a16="http://schemas.microsoft.com/office/drawing/2014/main" id="{41503557-1244-DB2A-6108-7CB42B32E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2" t="23214" r="52326" b="45922"/>
          <a:stretch/>
        </p:blipFill>
        <p:spPr>
          <a:xfrm>
            <a:off x="7876063" y="3442273"/>
            <a:ext cx="2710657" cy="1478407"/>
          </a:xfrm>
          <a:prstGeom prst="rect">
            <a:avLst/>
          </a:prstGeom>
        </p:spPr>
      </p:pic>
      <p:pic>
        <p:nvPicPr>
          <p:cNvPr id="8" name="Zástupný symbol pro obsah 2">
            <a:extLst>
              <a:ext uri="{FF2B5EF4-FFF2-40B4-BE49-F238E27FC236}">
                <a16:creationId xmlns:a16="http://schemas.microsoft.com/office/drawing/2014/main" id="{CE300668-4FB6-C9FB-3CC4-6080C72F4D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32" t="22761" r="8552" b="46793"/>
          <a:stretch/>
        </p:blipFill>
        <p:spPr>
          <a:xfrm>
            <a:off x="7876062" y="1774735"/>
            <a:ext cx="2710657" cy="14592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C47147A-7864-E87B-16C1-CB057CDDB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81" t="25196" r="11062" b="47761"/>
          <a:stretch/>
        </p:blipFill>
        <p:spPr>
          <a:xfrm>
            <a:off x="4418449" y="1731776"/>
            <a:ext cx="2957711" cy="151658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5C227AF-8CC3-B331-3346-EC1BDC9AB7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89" t="60462" r="50578" b="13585"/>
          <a:stretch/>
        </p:blipFill>
        <p:spPr>
          <a:xfrm>
            <a:off x="4360601" y="5087927"/>
            <a:ext cx="3015559" cy="1484771"/>
          </a:xfrm>
          <a:prstGeom prst="rect">
            <a:avLst/>
          </a:prstGeom>
        </p:spPr>
      </p:pic>
      <p:pic>
        <p:nvPicPr>
          <p:cNvPr id="11" name="Zástupný symbol pro obsah 2">
            <a:extLst>
              <a:ext uri="{FF2B5EF4-FFF2-40B4-BE49-F238E27FC236}">
                <a16:creationId xmlns:a16="http://schemas.microsoft.com/office/drawing/2014/main" id="{A9CFFF71-442B-4FB7-5752-2FCBB81AC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8" t="58336" r="51310" b="12826"/>
          <a:stretch/>
        </p:blipFill>
        <p:spPr>
          <a:xfrm>
            <a:off x="7876062" y="5104805"/>
            <a:ext cx="2669138" cy="13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DBCBB5-91EC-E51A-193E-70AC58DE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Costs – total, average and marginal costs (long-run)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D218CA4-FAFE-2CE2-5F33-D0A1D9153D9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8398" y="2158549"/>
                <a:ext cx="5354320" cy="4375158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5715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cs-CZ" sz="1700" dirty="0"/>
                  <a:t>There are </a:t>
                </a:r>
                <a:r>
                  <a:rPr lang="en-US" altLang="cs-CZ" sz="1700" b="1" dirty="0"/>
                  <a:t>no fixed costs </a:t>
                </a:r>
                <a:r>
                  <a:rPr lang="en-US" altLang="cs-CZ" sz="1700" dirty="0"/>
                  <a:t>in the long</a:t>
                </a:r>
                <a:r>
                  <a:rPr lang="cs-CZ" altLang="cs-CZ" sz="1700" dirty="0"/>
                  <a:t>-</a:t>
                </a:r>
                <a:r>
                  <a:rPr lang="en-US" altLang="cs-CZ" sz="1700" dirty="0"/>
                  <a:t>run - labor and capital are variable</a:t>
                </a:r>
                <a:r>
                  <a:rPr lang="cs-CZ" altLang="cs-CZ" sz="1700" dirty="0"/>
                  <a:t>.</a:t>
                </a:r>
                <a:endParaRPr lang="en-US" altLang="cs-CZ" sz="1700" dirty="0"/>
              </a:p>
              <a:p>
                <a:pPr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700" dirty="0"/>
              </a:p>
              <a:p>
                <a:pPr marL="0" indent="0" algn="ctr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cs-CZ" sz="1700" dirty="0"/>
                  <a:t>LTC = LVC</a:t>
                </a:r>
              </a:p>
              <a:p>
                <a:pPr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700" b="1" dirty="0"/>
              </a:p>
              <a:p>
                <a:pPr marL="5715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cs-CZ" sz="1700" b="1" dirty="0"/>
                  <a:t>The long-run average costs </a:t>
                </a:r>
                <a:r>
                  <a:rPr lang="en-US" altLang="cs-CZ" sz="1700" dirty="0"/>
                  <a:t>LAC</a:t>
                </a:r>
              </a:p>
              <a:p>
                <a:pPr marL="285750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700" dirty="0"/>
              </a:p>
              <a:p>
                <a:pPr marL="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cs-CZ" sz="1700" i="1">
                          <a:latin typeface="Cambria Math" panose="02040503050406030204" pitchFamily="18" charset="0"/>
                        </a:rPr>
                        <m:t>𝐿𝐴𝐶</m:t>
                      </m:r>
                      <m:r>
                        <a:rPr lang="en-US" altLang="cs-CZ" sz="17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cs-CZ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cs-CZ" sz="1700" i="1">
                              <a:latin typeface="Cambria Math" panose="02040503050406030204" pitchFamily="18" charset="0"/>
                            </a:rPr>
                            <m:t>𝐿𝑇𝐶</m:t>
                          </m:r>
                        </m:num>
                        <m:den>
                          <m:r>
                            <a:rPr lang="en-US" altLang="cs-CZ" sz="17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altLang="cs-CZ" sz="1700" dirty="0"/>
              </a:p>
              <a:p>
                <a:pPr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700" dirty="0"/>
              </a:p>
              <a:p>
                <a:pPr marL="5715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cs-CZ" sz="1700" b="1" dirty="0"/>
                  <a:t>The long-run marginal costs </a:t>
                </a:r>
                <a:r>
                  <a:rPr lang="en-US" altLang="cs-CZ" sz="1700" dirty="0"/>
                  <a:t>LMC</a:t>
                </a:r>
              </a:p>
              <a:p>
                <a:pPr marL="285750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700" dirty="0"/>
              </a:p>
              <a:p>
                <a:pPr marL="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cs-CZ" sz="1700" i="1">
                          <a:latin typeface="Cambria Math" panose="02040503050406030204" pitchFamily="18" charset="0"/>
                        </a:rPr>
                        <m:t>𝐿𝑀𝐶</m:t>
                      </m:r>
                      <m:r>
                        <a:rPr lang="en-US" altLang="cs-CZ" sz="1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cs-CZ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cs-CZ" sz="17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cs-CZ" sz="1700" i="1">
                              <a:latin typeface="Cambria Math" panose="02040503050406030204" pitchFamily="18" charset="0"/>
                            </a:rPr>
                            <m:t>𝐿𝑇𝐶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cs-CZ" sz="17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cs-CZ" sz="17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D218CA4-FAFE-2CE2-5F33-D0A1D9153D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8398" y="2158549"/>
                <a:ext cx="5354320" cy="4375158"/>
              </a:xfrm>
              <a:blipFill>
                <a:blip r:embed="rId2"/>
                <a:stretch>
                  <a:fillRect t="-975" r="-9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Zástupný obsah 7" descr="Obsah obrázku text, diagram, řada/pruh, Písmo&#10;&#10;Popis byl vytvořen automaticky">
            <a:extLst>
              <a:ext uri="{FF2B5EF4-FFF2-40B4-BE49-F238E27FC236}">
                <a16:creationId xmlns:a16="http://schemas.microsoft.com/office/drawing/2014/main" id="{529E33BA-BA03-ABD7-54C8-583393D58D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5269" r="2903"/>
          <a:stretch/>
        </p:blipFill>
        <p:spPr>
          <a:xfrm>
            <a:off x="5920020" y="2090550"/>
            <a:ext cx="5733582" cy="3752527"/>
          </a:xfrm>
          <a:prstGeom prst="rect">
            <a:avLst/>
          </a:prstGeom>
        </p:spPr>
      </p:pic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7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5DDB0-1179-F195-E697-751DE9A97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Relationship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Short</a:t>
            </a:r>
            <a:r>
              <a:rPr lang="cs-CZ" dirty="0"/>
              <a:t>-run and Long-run </a:t>
            </a:r>
            <a:r>
              <a:rPr lang="cs-CZ" dirty="0" err="1"/>
              <a:t>Costs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E2461B-EC76-94AE-6E76-46751B2A9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969000" cy="49206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cs-CZ" sz="2800" dirty="0">
                <a:latin typeface="Arial" panose="020B0604020202020204" pitchFamily="34" charset="0"/>
              </a:rPr>
              <a:t>The shape of long</a:t>
            </a:r>
            <a:r>
              <a:rPr lang="cs-CZ" altLang="cs-CZ" sz="2800" dirty="0">
                <a:latin typeface="Arial" panose="020B0604020202020204" pitchFamily="34" charset="0"/>
              </a:rPr>
              <a:t>-run</a:t>
            </a:r>
            <a:r>
              <a:rPr lang="en-US" altLang="cs-CZ" sz="2800" dirty="0">
                <a:latin typeface="Arial" panose="020B0604020202020204" pitchFamily="34" charset="0"/>
              </a:rPr>
              <a:t> curves is based on the </a:t>
            </a:r>
            <a:r>
              <a:rPr lang="cs-CZ" altLang="cs-CZ" sz="2800" dirty="0" err="1">
                <a:latin typeface="Arial" panose="020B0604020202020204" pitchFamily="34" charset="0"/>
              </a:rPr>
              <a:t>shapes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of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short</a:t>
            </a:r>
            <a:r>
              <a:rPr lang="cs-CZ" altLang="cs-CZ" sz="2800" dirty="0">
                <a:latin typeface="Arial" panose="020B0604020202020204" pitchFamily="34" charset="0"/>
              </a:rPr>
              <a:t>-run </a:t>
            </a:r>
            <a:r>
              <a:rPr lang="en-US" altLang="cs-CZ" sz="2800" dirty="0">
                <a:latin typeface="Arial" panose="020B0604020202020204" pitchFamily="34" charset="0"/>
              </a:rPr>
              <a:t>curve</a:t>
            </a:r>
            <a:r>
              <a:rPr lang="cs-CZ" altLang="cs-CZ" sz="2800" dirty="0">
                <a:latin typeface="Arial" panose="020B0604020202020204" pitchFamily="34" charset="0"/>
              </a:rPr>
              <a:t>s.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altLang="cs-CZ" sz="28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8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800" b="1" dirty="0" err="1">
                <a:latin typeface="Arial" panose="020B0604020202020204" pitchFamily="34" charset="0"/>
              </a:rPr>
              <a:t>Construction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  <a:r>
              <a:rPr lang="cs-CZ" altLang="cs-CZ" sz="2800" b="1" dirty="0" err="1">
                <a:latin typeface="Arial" panose="020B0604020202020204" pitchFamily="34" charset="0"/>
              </a:rPr>
              <a:t>of</a:t>
            </a:r>
            <a:r>
              <a:rPr lang="cs-CZ" altLang="cs-CZ" sz="2800" b="1" dirty="0">
                <a:latin typeface="Arial" panose="020B0604020202020204" pitchFamily="34" charset="0"/>
              </a:rPr>
              <a:t> LTC </a:t>
            </a:r>
            <a:r>
              <a:rPr lang="cs-CZ" altLang="cs-CZ" sz="2800" b="1" dirty="0" err="1">
                <a:latin typeface="Arial" panose="020B0604020202020204" pitchFamily="34" charset="0"/>
              </a:rPr>
              <a:t>curve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  <a:r>
              <a:rPr lang="cs-CZ" altLang="cs-CZ" sz="2800" dirty="0">
                <a:latin typeface="Arial" panose="020B0604020202020204" pitchFamily="34" charset="0"/>
              </a:rPr>
              <a:t>- </a:t>
            </a:r>
            <a:r>
              <a:rPr lang="cs-CZ" altLang="cs-CZ" sz="2800" dirty="0" err="1">
                <a:latin typeface="Arial" panose="020B0604020202020204" pitchFamily="34" charset="0"/>
              </a:rPr>
              <a:t>is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formed</a:t>
            </a:r>
            <a:r>
              <a:rPr lang="cs-CZ" altLang="cs-CZ" sz="2800" dirty="0">
                <a:latin typeface="Arial" panose="020B0604020202020204" pitchFamily="34" charset="0"/>
              </a:rPr>
              <a:t> by minimum </a:t>
            </a:r>
            <a:r>
              <a:rPr lang="cs-CZ" altLang="cs-CZ" sz="2800" dirty="0" err="1">
                <a:latin typeface="Arial" panose="020B0604020202020204" pitchFamily="34" charset="0"/>
              </a:rPr>
              <a:t>of</a:t>
            </a:r>
            <a:r>
              <a:rPr lang="cs-CZ" altLang="cs-CZ" sz="2800" dirty="0">
                <a:latin typeface="Arial" panose="020B0604020202020204" pitchFamily="34" charset="0"/>
              </a:rPr>
              <a:t> STC </a:t>
            </a:r>
            <a:r>
              <a:rPr lang="cs-CZ" altLang="cs-CZ" sz="2800" dirty="0" err="1">
                <a:latin typeface="Arial" panose="020B0604020202020204" pitchFamily="34" charset="0"/>
              </a:rPr>
              <a:t>curves</a:t>
            </a:r>
            <a:r>
              <a:rPr lang="cs-CZ" altLang="cs-CZ" sz="2800" dirty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altLang="cs-CZ" sz="28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800" b="1" dirty="0" err="1">
                <a:latin typeface="Arial" panose="020B0604020202020204" pitchFamily="34" charset="0"/>
              </a:rPr>
              <a:t>Construction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  <a:r>
              <a:rPr lang="cs-CZ" altLang="cs-CZ" sz="2800" b="1" dirty="0" err="1">
                <a:latin typeface="Arial" panose="020B0604020202020204" pitchFamily="34" charset="0"/>
              </a:rPr>
              <a:t>of</a:t>
            </a:r>
            <a:r>
              <a:rPr lang="cs-CZ" altLang="cs-CZ" sz="2800" b="1" dirty="0">
                <a:latin typeface="Arial" panose="020B0604020202020204" pitchFamily="34" charset="0"/>
              </a:rPr>
              <a:t> LAC</a:t>
            </a:r>
            <a:r>
              <a:rPr lang="en-US" altLang="cs-CZ" sz="2800" b="1" dirty="0">
                <a:latin typeface="Arial" panose="020B0604020202020204" pitchFamily="34" charset="0"/>
              </a:rPr>
              <a:t> </a:t>
            </a:r>
            <a:r>
              <a:rPr lang="en-US" altLang="cs-CZ" sz="2800" dirty="0">
                <a:latin typeface="Arial" panose="020B0604020202020204" pitchFamily="34" charset="0"/>
              </a:rPr>
              <a:t>– </a:t>
            </a:r>
            <a:r>
              <a:rPr lang="cs-CZ" altLang="cs-CZ" sz="2800" dirty="0" err="1">
                <a:latin typeface="Arial" panose="020B0604020202020204" pitchFamily="34" charset="0"/>
              </a:rPr>
              <a:t>is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formed</a:t>
            </a:r>
            <a:r>
              <a:rPr lang="cs-CZ" altLang="cs-CZ" sz="2800" dirty="0">
                <a:latin typeface="Arial" panose="020B0604020202020204" pitchFamily="34" charset="0"/>
              </a:rPr>
              <a:t> by </a:t>
            </a:r>
            <a:r>
              <a:rPr lang="cs-CZ" altLang="cs-CZ" sz="2800" dirty="0" err="1">
                <a:latin typeface="Arial" panose="020B0604020202020204" pitchFamily="34" charset="0"/>
              </a:rPr>
              <a:t>enveloping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minimums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of</a:t>
            </a:r>
            <a:r>
              <a:rPr lang="cs-CZ" altLang="cs-CZ" sz="2800" dirty="0">
                <a:latin typeface="Arial" panose="020B0604020202020204" pitchFamily="34" charset="0"/>
              </a:rPr>
              <a:t> SAC </a:t>
            </a:r>
            <a:r>
              <a:rPr lang="cs-CZ" altLang="cs-CZ" sz="2800" dirty="0" err="1">
                <a:latin typeface="Arial" panose="020B0604020202020204" pitchFamily="34" charset="0"/>
              </a:rPr>
              <a:t>curves</a:t>
            </a:r>
            <a:r>
              <a:rPr lang="cs-CZ" altLang="cs-CZ" dirty="0">
                <a:latin typeface="Arial" panose="020B0604020202020204" pitchFamily="34" charset="0"/>
              </a:rPr>
              <a:t> (</a:t>
            </a:r>
            <a:r>
              <a:rPr lang="cs-CZ" altLang="cs-CZ" sz="2800" dirty="0" err="1">
                <a:latin typeface="Arial" panose="020B0604020202020204" pitchFamily="34" charset="0"/>
              </a:rPr>
              <a:t>envelope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curve</a:t>
            </a:r>
            <a:r>
              <a:rPr lang="cs-CZ" altLang="cs-CZ" sz="2800" dirty="0"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cs-CZ" altLang="cs-CZ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err="1"/>
              <a:t>Construction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LMC –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formed</a:t>
            </a:r>
            <a:r>
              <a:rPr lang="cs-CZ" dirty="0"/>
              <a:t> by</a:t>
            </a:r>
            <a:r>
              <a:rPr lang="cs-CZ" b="1" dirty="0"/>
              <a:t> </a:t>
            </a:r>
            <a:r>
              <a:rPr lang="cs-CZ" dirty="0" err="1"/>
              <a:t>connecting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respective</a:t>
            </a:r>
            <a:r>
              <a:rPr lang="cs-CZ" dirty="0"/>
              <a:t> SMC </a:t>
            </a:r>
            <a:r>
              <a:rPr lang="cs-CZ" dirty="0" err="1"/>
              <a:t>curves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correspond</a:t>
            </a:r>
            <a:r>
              <a:rPr lang="cs-CZ" dirty="0"/>
              <a:t> to minimum </a:t>
            </a:r>
            <a:r>
              <a:rPr lang="cs-CZ" dirty="0" err="1"/>
              <a:t>of</a:t>
            </a:r>
            <a:r>
              <a:rPr lang="cs-CZ" dirty="0"/>
              <a:t> SAC (NOT </a:t>
            </a:r>
            <a:r>
              <a:rPr lang="cs-CZ" dirty="0" err="1"/>
              <a:t>mimnimums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SMC!)</a:t>
            </a:r>
          </a:p>
        </p:txBody>
      </p:sp>
      <p:pic>
        <p:nvPicPr>
          <p:cNvPr id="5" name="Zástupný symbol pro obsah 2">
            <a:extLst>
              <a:ext uri="{FF2B5EF4-FFF2-40B4-BE49-F238E27FC236}">
                <a16:creationId xmlns:a16="http://schemas.microsoft.com/office/drawing/2014/main" id="{ADDAC86F-ACE8-7A42-46CA-73A01C6D5F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1963" y="1825625"/>
            <a:ext cx="33620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7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5DDB0-1179-F195-E697-751DE9A97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Relationship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Short</a:t>
            </a:r>
            <a:r>
              <a:rPr lang="cs-CZ" dirty="0"/>
              <a:t>-run and Long-run </a:t>
            </a:r>
            <a:r>
              <a:rPr lang="cs-CZ" dirty="0" err="1"/>
              <a:t>Costs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E2461B-EC76-94AE-6E76-46751B2A9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969000" cy="49206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cs-CZ" sz="2800" dirty="0">
                <a:latin typeface="Arial" panose="020B0604020202020204" pitchFamily="34" charset="0"/>
              </a:rPr>
              <a:t>The shape of long</a:t>
            </a:r>
            <a:r>
              <a:rPr lang="cs-CZ" altLang="cs-CZ" sz="2800" dirty="0">
                <a:latin typeface="Arial" panose="020B0604020202020204" pitchFamily="34" charset="0"/>
              </a:rPr>
              <a:t>-run</a:t>
            </a:r>
            <a:r>
              <a:rPr lang="en-US" altLang="cs-CZ" sz="2800" dirty="0">
                <a:latin typeface="Arial" panose="020B0604020202020204" pitchFamily="34" charset="0"/>
              </a:rPr>
              <a:t> curves is based on the </a:t>
            </a:r>
            <a:r>
              <a:rPr lang="cs-CZ" altLang="cs-CZ" sz="2800" dirty="0" err="1">
                <a:latin typeface="Arial" panose="020B0604020202020204" pitchFamily="34" charset="0"/>
              </a:rPr>
              <a:t>shapes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of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short</a:t>
            </a:r>
            <a:r>
              <a:rPr lang="cs-CZ" altLang="cs-CZ" sz="2800" dirty="0">
                <a:latin typeface="Arial" panose="020B0604020202020204" pitchFamily="34" charset="0"/>
              </a:rPr>
              <a:t>-run </a:t>
            </a:r>
            <a:r>
              <a:rPr lang="en-US" altLang="cs-CZ" sz="2800" dirty="0">
                <a:latin typeface="Arial" panose="020B0604020202020204" pitchFamily="34" charset="0"/>
              </a:rPr>
              <a:t>curve</a:t>
            </a:r>
            <a:r>
              <a:rPr lang="cs-CZ" altLang="cs-CZ" sz="2800" dirty="0">
                <a:latin typeface="Arial" panose="020B0604020202020204" pitchFamily="34" charset="0"/>
              </a:rPr>
              <a:t>s.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altLang="cs-CZ" sz="28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8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800" b="1" dirty="0" err="1">
                <a:latin typeface="Arial" panose="020B0604020202020204" pitchFamily="34" charset="0"/>
              </a:rPr>
              <a:t>Construction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  <a:r>
              <a:rPr lang="cs-CZ" altLang="cs-CZ" sz="2800" b="1" dirty="0" err="1">
                <a:latin typeface="Arial" panose="020B0604020202020204" pitchFamily="34" charset="0"/>
              </a:rPr>
              <a:t>of</a:t>
            </a:r>
            <a:r>
              <a:rPr lang="cs-CZ" altLang="cs-CZ" sz="2800" b="1" dirty="0">
                <a:latin typeface="Arial" panose="020B0604020202020204" pitchFamily="34" charset="0"/>
              </a:rPr>
              <a:t> LTC </a:t>
            </a:r>
            <a:r>
              <a:rPr lang="cs-CZ" altLang="cs-CZ" sz="2800" b="1" dirty="0" err="1">
                <a:latin typeface="Arial" panose="020B0604020202020204" pitchFamily="34" charset="0"/>
              </a:rPr>
              <a:t>curve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  <a:r>
              <a:rPr lang="cs-CZ" altLang="cs-CZ" sz="2800" dirty="0">
                <a:latin typeface="Arial" panose="020B0604020202020204" pitchFamily="34" charset="0"/>
              </a:rPr>
              <a:t>- </a:t>
            </a:r>
            <a:r>
              <a:rPr lang="cs-CZ" altLang="cs-CZ" sz="2800" dirty="0" err="1">
                <a:latin typeface="Arial" panose="020B0604020202020204" pitchFamily="34" charset="0"/>
              </a:rPr>
              <a:t>is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formed</a:t>
            </a:r>
            <a:r>
              <a:rPr lang="cs-CZ" altLang="cs-CZ" sz="2800" dirty="0">
                <a:latin typeface="Arial" panose="020B0604020202020204" pitchFamily="34" charset="0"/>
              </a:rPr>
              <a:t> by minimum </a:t>
            </a:r>
            <a:r>
              <a:rPr lang="cs-CZ" altLang="cs-CZ" sz="2800" dirty="0" err="1">
                <a:latin typeface="Arial" panose="020B0604020202020204" pitchFamily="34" charset="0"/>
              </a:rPr>
              <a:t>of</a:t>
            </a:r>
            <a:r>
              <a:rPr lang="cs-CZ" altLang="cs-CZ" sz="2800" dirty="0">
                <a:latin typeface="Arial" panose="020B0604020202020204" pitchFamily="34" charset="0"/>
              </a:rPr>
              <a:t> STC </a:t>
            </a:r>
            <a:r>
              <a:rPr lang="cs-CZ" altLang="cs-CZ" sz="2800" dirty="0" err="1">
                <a:latin typeface="Arial" panose="020B0604020202020204" pitchFamily="34" charset="0"/>
              </a:rPr>
              <a:t>curves</a:t>
            </a:r>
            <a:r>
              <a:rPr lang="cs-CZ" altLang="cs-CZ" sz="2800" dirty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altLang="cs-CZ" sz="28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800" b="1" dirty="0" err="1">
                <a:latin typeface="Arial" panose="020B0604020202020204" pitchFamily="34" charset="0"/>
              </a:rPr>
              <a:t>Construction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  <a:r>
              <a:rPr lang="cs-CZ" altLang="cs-CZ" sz="2800" b="1" dirty="0" err="1">
                <a:latin typeface="Arial" panose="020B0604020202020204" pitchFamily="34" charset="0"/>
              </a:rPr>
              <a:t>of</a:t>
            </a:r>
            <a:r>
              <a:rPr lang="cs-CZ" altLang="cs-CZ" sz="2800" b="1" dirty="0">
                <a:latin typeface="Arial" panose="020B0604020202020204" pitchFamily="34" charset="0"/>
              </a:rPr>
              <a:t> LAC</a:t>
            </a:r>
            <a:r>
              <a:rPr lang="en-US" altLang="cs-CZ" sz="2800" b="1" dirty="0">
                <a:latin typeface="Arial" panose="020B0604020202020204" pitchFamily="34" charset="0"/>
              </a:rPr>
              <a:t> </a:t>
            </a:r>
            <a:r>
              <a:rPr lang="en-US" altLang="cs-CZ" sz="2800" dirty="0">
                <a:latin typeface="Arial" panose="020B0604020202020204" pitchFamily="34" charset="0"/>
              </a:rPr>
              <a:t>– </a:t>
            </a:r>
            <a:r>
              <a:rPr lang="cs-CZ" altLang="cs-CZ" sz="2800" dirty="0" err="1">
                <a:latin typeface="Arial" panose="020B0604020202020204" pitchFamily="34" charset="0"/>
              </a:rPr>
              <a:t>is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formed</a:t>
            </a:r>
            <a:r>
              <a:rPr lang="cs-CZ" altLang="cs-CZ" sz="2800" dirty="0">
                <a:latin typeface="Arial" panose="020B0604020202020204" pitchFamily="34" charset="0"/>
              </a:rPr>
              <a:t> by </a:t>
            </a:r>
            <a:r>
              <a:rPr lang="cs-CZ" altLang="cs-CZ" sz="2800" dirty="0" err="1">
                <a:latin typeface="Arial" panose="020B0604020202020204" pitchFamily="34" charset="0"/>
              </a:rPr>
              <a:t>enveloping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minimums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of</a:t>
            </a:r>
            <a:r>
              <a:rPr lang="cs-CZ" altLang="cs-CZ" sz="2800" dirty="0">
                <a:latin typeface="Arial" panose="020B0604020202020204" pitchFamily="34" charset="0"/>
              </a:rPr>
              <a:t> SAC </a:t>
            </a:r>
            <a:r>
              <a:rPr lang="cs-CZ" altLang="cs-CZ" sz="2800" dirty="0" err="1">
                <a:latin typeface="Arial" panose="020B0604020202020204" pitchFamily="34" charset="0"/>
              </a:rPr>
              <a:t>curves</a:t>
            </a:r>
            <a:r>
              <a:rPr lang="cs-CZ" altLang="cs-CZ" dirty="0">
                <a:latin typeface="Arial" panose="020B0604020202020204" pitchFamily="34" charset="0"/>
              </a:rPr>
              <a:t> (</a:t>
            </a:r>
            <a:r>
              <a:rPr lang="cs-CZ" altLang="cs-CZ" sz="2800" dirty="0" err="1">
                <a:latin typeface="Arial" panose="020B0604020202020204" pitchFamily="34" charset="0"/>
              </a:rPr>
              <a:t>envelope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Arial" panose="020B0604020202020204" pitchFamily="34" charset="0"/>
              </a:rPr>
              <a:t>curve</a:t>
            </a:r>
            <a:r>
              <a:rPr lang="cs-CZ" altLang="cs-CZ" sz="2800" dirty="0"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cs-CZ" altLang="cs-CZ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err="1"/>
              <a:t>Construction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LMC –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formed</a:t>
            </a:r>
            <a:r>
              <a:rPr lang="cs-CZ" dirty="0"/>
              <a:t> by</a:t>
            </a:r>
            <a:r>
              <a:rPr lang="cs-CZ" b="1" dirty="0"/>
              <a:t> </a:t>
            </a:r>
            <a:r>
              <a:rPr lang="cs-CZ" dirty="0" err="1"/>
              <a:t>connecting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respective</a:t>
            </a:r>
            <a:r>
              <a:rPr lang="cs-CZ" dirty="0"/>
              <a:t> SMC </a:t>
            </a:r>
            <a:r>
              <a:rPr lang="cs-CZ" dirty="0" err="1"/>
              <a:t>curves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correspond</a:t>
            </a:r>
            <a:r>
              <a:rPr lang="cs-CZ" dirty="0"/>
              <a:t> to minimum </a:t>
            </a:r>
            <a:r>
              <a:rPr lang="cs-CZ" dirty="0" err="1"/>
              <a:t>of</a:t>
            </a:r>
            <a:r>
              <a:rPr lang="cs-CZ" dirty="0"/>
              <a:t> SAC (NOT </a:t>
            </a:r>
            <a:r>
              <a:rPr lang="cs-CZ" dirty="0" err="1"/>
              <a:t>mimnimums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SMC!)</a:t>
            </a:r>
          </a:p>
        </p:txBody>
      </p:sp>
      <p:pic>
        <p:nvPicPr>
          <p:cNvPr id="5" name="Zástupný symbol pro obsah 2">
            <a:extLst>
              <a:ext uri="{FF2B5EF4-FFF2-40B4-BE49-F238E27FC236}">
                <a16:creationId xmlns:a16="http://schemas.microsoft.com/office/drawing/2014/main" id="{ADDAC86F-ACE8-7A42-46CA-73A01C6D5F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1963" y="1784985"/>
            <a:ext cx="3362074" cy="43513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8D125C9-3E29-E6AD-48FF-7B9E9AC6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312" y="5537565"/>
            <a:ext cx="271137" cy="35487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B3DE2B4-982C-3795-D564-70A491B130BC}"/>
              </a:ext>
            </a:extLst>
          </p:cNvPr>
          <p:cNvSpPr txBox="1"/>
          <p:nvPr/>
        </p:nvSpPr>
        <p:spPr>
          <a:xfrm>
            <a:off x="6969760" y="5996062"/>
            <a:ext cx="4602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dirty="0" err="1">
                <a:latin typeface="Arial" panose="020B0604020202020204" pitchFamily="34" charset="0"/>
              </a:rPr>
              <a:t>the</a:t>
            </a:r>
            <a:r>
              <a:rPr lang="cs-CZ" altLang="cs-CZ" sz="1800" dirty="0">
                <a:latin typeface="Arial" panose="020B0604020202020204" pitchFamily="34" charset="0"/>
              </a:rPr>
              <a:t> point </a:t>
            </a:r>
            <a:r>
              <a:rPr lang="cs-CZ" altLang="cs-CZ" sz="1800" dirty="0" err="1">
                <a:latin typeface="Arial" panose="020B0604020202020204" pitchFamily="34" charset="0"/>
              </a:rPr>
              <a:t>of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b="1" dirty="0" err="1">
                <a:latin typeface="Arial" panose="020B0604020202020204" pitchFamily="34" charset="0"/>
              </a:rPr>
              <a:t>optimal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cs-CZ" altLang="cs-CZ" sz="1800" b="1" dirty="0" err="1">
                <a:latin typeface="Arial" panose="020B0604020202020204" pitchFamily="34" charset="0"/>
              </a:rPr>
              <a:t>production</a:t>
            </a:r>
            <a:r>
              <a:rPr lang="cs-CZ" altLang="cs-CZ" sz="1800" b="1" dirty="0">
                <a:latin typeface="Arial" panose="020B0604020202020204" pitchFamily="34" charset="0"/>
              </a:rPr>
              <a:t>, </a:t>
            </a:r>
            <a:r>
              <a:rPr lang="cs-CZ" altLang="cs-CZ" sz="1800" dirty="0" err="1">
                <a:latin typeface="Arial" panose="020B0604020202020204" pitchFamily="34" charset="0"/>
              </a:rPr>
              <a:t>where</a:t>
            </a:r>
            <a:r>
              <a:rPr lang="cs-CZ" altLang="cs-CZ" sz="1800" dirty="0">
                <a:latin typeface="Arial" panose="020B0604020202020204" pitchFamily="34" charset="0"/>
              </a:rPr>
              <a:t> LTC/STC, LMC/SMC and LAC/SAC are </a:t>
            </a:r>
            <a:r>
              <a:rPr lang="cs-CZ" altLang="cs-CZ" sz="1800" dirty="0" err="1">
                <a:latin typeface="Arial" panose="020B0604020202020204" pitchFamily="34" charset="0"/>
              </a:rPr>
              <a:t>equal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endParaRPr lang="en-US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9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3F5DB42C-612D-2C86-F4B7-6C8985B52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58" r="29334" b="-1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6213C2A-4F73-FA6B-0811-C91156BE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Revenues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3834531-A577-02A2-69C4-2B80668CEAF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22063" y="1696720"/>
                <a:ext cx="6831188" cy="4998720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5715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cs-CZ" sz="1800" dirty="0"/>
                  <a:t>TOTAL REVENUES</a:t>
                </a:r>
              </a:p>
              <a:p>
                <a:pPr marL="1028700" lvl="1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cs-CZ" sz="1800" dirty="0"/>
                  <a:t>Revenues which the company gains by selling its produced products</a:t>
                </a:r>
              </a:p>
              <a:p>
                <a:pPr marL="1028700" lvl="1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cs-CZ" sz="1800" dirty="0"/>
                  <a:t>It depends on the volume of production and price</a:t>
                </a:r>
              </a:p>
              <a:p>
                <a:pPr marL="57150" indent="0" algn="ctr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cs-CZ" sz="1800" b="1" dirty="0"/>
                  <a:t>TR = P x Q</a:t>
                </a:r>
              </a:p>
              <a:p>
                <a:pPr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800" dirty="0"/>
              </a:p>
              <a:p>
                <a:pPr marL="5715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cs-CZ" sz="1800" dirty="0"/>
                  <a:t>AVERAGE REVENUES</a:t>
                </a:r>
              </a:p>
              <a:p>
                <a:pPr marL="1028700" lvl="1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cs-CZ" sz="1800" dirty="0"/>
                  <a:t>Revenues per unit of production</a:t>
                </a:r>
                <a:endParaRPr lang="cs-CZ" altLang="cs-CZ" sz="1800" dirty="0"/>
              </a:p>
              <a:p>
                <a:pPr marL="800100" lvl="1" indent="0" algn="ctr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cs-CZ" altLang="cs-CZ" sz="1800" b="1" i="1" dirty="0">
                    <a:latin typeface="Cambria Math" panose="02040503050406030204" pitchFamily="18" charset="0"/>
                  </a:rPr>
                  <a:t>A</a:t>
                </a:r>
                <a:r>
                  <a:rPr lang="en-US" altLang="cs-CZ" sz="1800" b="1" i="1" dirty="0">
                    <a:latin typeface="Cambria Math" panose="02040503050406030204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cs-CZ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cs-CZ" sz="1800" b="1" i="1">
                            <a:latin typeface="Cambria Math" panose="02040503050406030204" pitchFamily="18" charset="0"/>
                          </a:rPr>
                          <m:t>𝑻𝑹</m:t>
                        </m:r>
                      </m:num>
                      <m:den>
                        <m:r>
                          <a:rPr lang="en-US" altLang="cs-CZ" sz="1800" b="1" i="1">
                            <a:latin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r>
                  <a:rPr lang="cs-CZ" altLang="cs-CZ" sz="1400" b="1" i="1" dirty="0">
                    <a:latin typeface="Cambria Math" panose="02040503050406030204" pitchFamily="18" charset="0"/>
                  </a:rPr>
                  <a:t>       also: AR = P</a:t>
                </a:r>
                <a:endParaRPr lang="en-US" altLang="cs-CZ" sz="1400" b="1" i="1" dirty="0">
                  <a:latin typeface="Cambria Math" panose="02040503050406030204" pitchFamily="18" charset="0"/>
                </a:endParaRPr>
              </a:p>
              <a:p>
                <a:pPr marL="285750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800" dirty="0"/>
              </a:p>
              <a:p>
                <a:pPr marL="5715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cs-CZ" sz="1800" dirty="0"/>
                  <a:t>MARGINAL REVENUES</a:t>
                </a:r>
              </a:p>
              <a:p>
                <a:pPr marL="1028700" lvl="1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cs-CZ" sz="1800" dirty="0"/>
                  <a:t>Change of total revenues by selling additional unit of output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200" i="1" dirty="0"/>
              </a:p>
              <a:p>
                <a:pPr marL="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cs-CZ" sz="1800" b="1" i="1">
                          <a:latin typeface="Cambria Math" panose="02040503050406030204" pitchFamily="18" charset="0"/>
                        </a:rPr>
                        <m:t>𝑴𝑹</m:t>
                      </m:r>
                      <m:r>
                        <a:rPr lang="en-US" altLang="cs-CZ" sz="18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cs-CZ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cs-CZ" sz="1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altLang="cs-CZ" sz="1800" b="1" i="1">
                              <a:latin typeface="Cambria Math" panose="02040503050406030204" pitchFamily="18" charset="0"/>
                            </a:rPr>
                            <m:t>𝑻𝑹</m:t>
                          </m:r>
                        </m:num>
                        <m:den>
                          <m:r>
                            <a:rPr lang="en-US" altLang="cs-CZ" sz="1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altLang="cs-CZ" sz="18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3834531-A577-02A2-69C4-2B80668CE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22063" y="1696720"/>
                <a:ext cx="6831188" cy="4998720"/>
              </a:xfrm>
              <a:blipFill>
                <a:blip r:embed="rId3"/>
                <a:stretch>
                  <a:fillRect t="-1098" r="-3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836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DFCD1C-0142-5858-A31D-C702D4D6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Revenues - perfect competition</a:t>
            </a:r>
          </a:p>
        </p:txBody>
      </p:sp>
      <p:pic>
        <p:nvPicPr>
          <p:cNvPr id="6" name="Zástupný obsah 5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B880A99F-C04A-A280-34A9-DB6FDFC3EF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42639"/>
            <a:ext cx="10905066" cy="42529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18C65BA-E082-F399-2574-68B74D94E2D5}"/>
              </a:ext>
            </a:extLst>
          </p:cNvPr>
          <p:cNvSpPr txBox="1"/>
          <p:nvPr/>
        </p:nvSpPr>
        <p:spPr>
          <a:xfrm>
            <a:off x="556532" y="5877044"/>
            <a:ext cx="109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formed</a:t>
            </a:r>
            <a:r>
              <a:rPr lang="cs-CZ" dirty="0"/>
              <a:t> in </a:t>
            </a:r>
            <a:r>
              <a:rPr lang="cs-CZ" dirty="0" err="1"/>
              <a:t>perfectly</a:t>
            </a:r>
            <a:r>
              <a:rPr lang="cs-CZ" dirty="0"/>
              <a:t> </a:t>
            </a:r>
            <a:r>
              <a:rPr lang="cs-CZ" dirty="0" err="1"/>
              <a:t>competitive</a:t>
            </a:r>
            <a:r>
              <a:rPr lang="cs-CZ" dirty="0"/>
              <a:t> market and </a:t>
            </a:r>
            <a:r>
              <a:rPr lang="cs-CZ" dirty="0" err="1"/>
              <a:t>firm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influence </a:t>
            </a:r>
            <a:r>
              <a:rPr lang="cs-CZ" dirty="0" err="1"/>
              <a:t>it</a:t>
            </a:r>
            <a:r>
              <a:rPr lang="cs-CZ" dirty="0"/>
              <a:t>.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firm</a:t>
            </a:r>
            <a:r>
              <a:rPr lang="cs-CZ" dirty="0"/>
              <a:t> (d)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perfectly</a:t>
            </a:r>
            <a:r>
              <a:rPr lang="cs-CZ" dirty="0"/>
              <a:t> </a:t>
            </a:r>
            <a:r>
              <a:rPr lang="cs-CZ" dirty="0" err="1"/>
              <a:t>elastic</a:t>
            </a:r>
            <a:r>
              <a:rPr lang="cs-CZ" dirty="0"/>
              <a:t>.</a:t>
            </a:r>
          </a:p>
          <a:p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piece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firm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sold </a:t>
            </a:r>
            <a:r>
              <a:rPr lang="cs-CZ" dirty="0" err="1"/>
              <a:t>for</a:t>
            </a:r>
            <a:r>
              <a:rPr lang="cs-CZ" dirty="0"/>
              <a:t> $25    ---------&gt; 		d = P = AR = MR (= 25)</a:t>
            </a:r>
          </a:p>
        </p:txBody>
      </p:sp>
    </p:spTree>
    <p:extLst>
      <p:ext uri="{BB962C8B-B14F-4D97-AF65-F5344CB8AC3E}">
        <p14:creationId xmlns:p14="http://schemas.microsoft.com/office/powerpoint/2010/main" val="180464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6C796A-6F81-0D2E-A47D-B779D7D9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Revenues - imperfect competition</a:t>
            </a:r>
          </a:p>
        </p:txBody>
      </p:sp>
      <p:pic>
        <p:nvPicPr>
          <p:cNvPr id="2050" name="Picture 2" descr="Obsah obrázku řada/pruh, diagram, Vykreslený graf, svah&#10;&#10;Popis byl vytvořen automaticky">
            <a:extLst>
              <a:ext uri="{FF2B5EF4-FFF2-40B4-BE49-F238E27FC236}">
                <a16:creationId xmlns:a16="http://schemas.microsoft.com/office/drawing/2014/main" id="{B9A5EBFA-65FB-486D-7AF9-B0AF1A8C9E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477953"/>
            <a:ext cx="10905066" cy="43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4D02F23-0E29-9941-BDC1-F804A06405EC}"/>
              </a:ext>
            </a:extLst>
          </p:cNvPr>
          <p:cNvSpPr txBox="1"/>
          <p:nvPr/>
        </p:nvSpPr>
        <p:spPr>
          <a:xfrm>
            <a:off x="599999" y="5854698"/>
            <a:ext cx="109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firm</a:t>
            </a:r>
            <a:r>
              <a:rPr lang="cs-CZ" dirty="0"/>
              <a:t> (d)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typically</a:t>
            </a:r>
            <a:r>
              <a:rPr lang="cs-CZ" dirty="0"/>
              <a:t> </a:t>
            </a:r>
            <a:r>
              <a:rPr lang="cs-CZ" dirty="0" err="1"/>
              <a:t>downward</a:t>
            </a:r>
            <a:r>
              <a:rPr lang="cs-CZ" dirty="0"/>
              <a:t> </a:t>
            </a:r>
            <a:r>
              <a:rPr lang="cs-CZ" dirty="0" err="1"/>
              <a:t>sloping</a:t>
            </a:r>
            <a:r>
              <a:rPr lang="cs-CZ" dirty="0"/>
              <a:t> and </a:t>
            </a:r>
            <a:r>
              <a:rPr lang="cs-CZ" dirty="0" err="1"/>
              <a:t>equals</a:t>
            </a:r>
            <a:r>
              <a:rPr lang="cs-CZ" dirty="0"/>
              <a:t> to AR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firm</a:t>
            </a:r>
            <a:r>
              <a:rPr lang="cs-CZ" dirty="0"/>
              <a:t> </a:t>
            </a:r>
            <a:r>
              <a:rPr lang="cs-CZ" dirty="0" err="1"/>
              <a:t>wants</a:t>
            </a:r>
            <a:r>
              <a:rPr lang="cs-CZ" dirty="0"/>
              <a:t> to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quantity</a:t>
            </a:r>
            <a:r>
              <a:rPr lang="cs-CZ" dirty="0"/>
              <a:t> sold,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to </a:t>
            </a:r>
            <a:r>
              <a:rPr lang="cs-CZ" dirty="0" err="1"/>
              <a:t>decrease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price</a:t>
            </a:r>
            <a:r>
              <a:rPr lang="cs-CZ" dirty="0"/>
              <a:t> (AR).                  ------</a:t>
            </a:r>
            <a:r>
              <a:rPr lang="cs-CZ" dirty="0">
                <a:sym typeface="Wingdings" panose="05000000000000000000" pitchFamily="2" charset="2"/>
              </a:rPr>
              <a:t>  </a:t>
            </a:r>
            <a:r>
              <a:rPr lang="cs-CZ" dirty="0"/>
              <a:t> d = P = AR ≠ MR</a:t>
            </a:r>
          </a:p>
        </p:txBody>
      </p:sp>
    </p:spTree>
    <p:extLst>
      <p:ext uri="{BB962C8B-B14F-4D97-AF65-F5344CB8AC3E}">
        <p14:creationId xmlns:p14="http://schemas.microsoft.com/office/powerpoint/2010/main" val="55130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09F7BE-9423-43C2-5DC7-3731E805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412488"/>
            <a:ext cx="3270029" cy="4363844"/>
          </a:xfrm>
        </p:spPr>
        <p:txBody>
          <a:bodyPr anchor="t">
            <a:normAutofit/>
          </a:bodyPr>
          <a:lstStyle/>
          <a:p>
            <a: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 OF THE LECTURE</a:t>
            </a:r>
            <a:b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</a:t>
            </a:r>
            <a:b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 GOALS</a:t>
            </a:r>
            <a:r>
              <a:rPr kumimoji="0" lang="en-US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0EBBBFF8-C373-A737-D4B0-15434DFE9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9491" y="1412488"/>
            <a:ext cx="3870371" cy="4363844"/>
          </a:xfrm>
        </p:spPr>
        <p:txBody>
          <a:bodyPr>
            <a:normAutofit/>
          </a:bodyPr>
          <a:lstStyle/>
          <a:p>
            <a:pPr marL="400050" indent="-285750">
              <a:spcAft>
                <a:spcPts val="600"/>
              </a:spcAft>
            </a:pPr>
            <a:r>
              <a:rPr lang="cs-CZ" sz="1800" dirty="0"/>
              <a:t>Profit – </a:t>
            </a:r>
            <a:r>
              <a:rPr lang="cs-CZ" sz="1800" dirty="0" err="1"/>
              <a:t>accounting</a:t>
            </a:r>
            <a:r>
              <a:rPr lang="cs-CZ" sz="1800" dirty="0"/>
              <a:t>, </a:t>
            </a:r>
            <a:r>
              <a:rPr lang="cs-CZ" sz="1800" dirty="0" err="1"/>
              <a:t>economic</a:t>
            </a:r>
            <a:r>
              <a:rPr lang="cs-CZ" sz="1800" dirty="0"/>
              <a:t> and </a:t>
            </a:r>
            <a:r>
              <a:rPr lang="cs-CZ" sz="1800" dirty="0" err="1"/>
              <a:t>normal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Costs</a:t>
            </a:r>
            <a:r>
              <a:rPr lang="cs-CZ" sz="1800" dirty="0"/>
              <a:t> – explicit and </a:t>
            </a:r>
            <a:r>
              <a:rPr lang="cs-CZ" sz="1800" dirty="0" err="1"/>
              <a:t>implicit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Costs</a:t>
            </a:r>
            <a:r>
              <a:rPr lang="cs-CZ" sz="1800" dirty="0"/>
              <a:t> – </a:t>
            </a:r>
            <a:r>
              <a:rPr lang="cs-CZ" sz="1800" dirty="0" err="1"/>
              <a:t>total</a:t>
            </a:r>
            <a:r>
              <a:rPr lang="cs-CZ" sz="1800" dirty="0"/>
              <a:t>, </a:t>
            </a:r>
            <a:r>
              <a:rPr lang="cs-CZ" sz="1800" dirty="0" err="1"/>
              <a:t>fixed</a:t>
            </a:r>
            <a:r>
              <a:rPr lang="cs-CZ" sz="1800" dirty="0"/>
              <a:t> and </a:t>
            </a:r>
            <a:r>
              <a:rPr lang="cs-CZ" sz="1800" dirty="0" err="1"/>
              <a:t>variable</a:t>
            </a:r>
            <a:r>
              <a:rPr lang="cs-CZ" sz="1800" dirty="0"/>
              <a:t> </a:t>
            </a:r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Costs</a:t>
            </a:r>
            <a:r>
              <a:rPr lang="cs-CZ" sz="1800" dirty="0"/>
              <a:t> – </a:t>
            </a:r>
            <a:r>
              <a:rPr lang="cs-CZ" sz="1800" dirty="0" err="1"/>
              <a:t>total</a:t>
            </a:r>
            <a:r>
              <a:rPr lang="cs-CZ" sz="1800" dirty="0"/>
              <a:t>, </a:t>
            </a:r>
            <a:r>
              <a:rPr lang="cs-CZ" sz="1800" dirty="0" err="1"/>
              <a:t>average</a:t>
            </a:r>
            <a:r>
              <a:rPr lang="cs-CZ" sz="1800" dirty="0"/>
              <a:t> and </a:t>
            </a:r>
            <a:r>
              <a:rPr lang="cs-CZ" sz="1800" dirty="0" err="1"/>
              <a:t>marginal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Revenues</a:t>
            </a:r>
            <a:r>
              <a:rPr lang="cs-CZ" sz="1800" dirty="0"/>
              <a:t> – </a:t>
            </a:r>
            <a:r>
              <a:rPr lang="cs-CZ" sz="1800" dirty="0" err="1"/>
              <a:t>perfect</a:t>
            </a:r>
            <a:r>
              <a:rPr lang="cs-CZ" sz="1800" dirty="0"/>
              <a:t> </a:t>
            </a:r>
            <a:r>
              <a:rPr lang="cs-CZ" sz="1800" dirty="0" err="1"/>
              <a:t>competition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Revenues</a:t>
            </a:r>
            <a:r>
              <a:rPr lang="cs-CZ" sz="1800" dirty="0"/>
              <a:t> – </a:t>
            </a:r>
            <a:r>
              <a:rPr lang="cs-CZ" sz="1800" dirty="0" err="1"/>
              <a:t>imperfect</a:t>
            </a:r>
            <a:r>
              <a:rPr lang="cs-CZ" sz="1800" dirty="0"/>
              <a:t> </a:t>
            </a:r>
            <a:r>
              <a:rPr lang="cs-CZ" sz="1800" dirty="0" err="1"/>
              <a:t>competition</a:t>
            </a:r>
            <a:endParaRPr lang="cs-CZ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5931DB1-DCCE-D70E-D3A5-D80676661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688650"/>
            <a:ext cx="3197701" cy="58115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900" dirty="0" err="1"/>
              <a:t>Students</a:t>
            </a:r>
            <a:r>
              <a:rPr lang="cs-CZ" sz="1900" dirty="0"/>
              <a:t> </a:t>
            </a:r>
            <a:r>
              <a:rPr lang="cs-CZ" sz="1900" dirty="0" err="1"/>
              <a:t>should</a:t>
            </a:r>
            <a:r>
              <a:rPr lang="cs-CZ" sz="1900" dirty="0"/>
              <a:t> </a:t>
            </a:r>
            <a:r>
              <a:rPr lang="cs-CZ" sz="1900" dirty="0" err="1"/>
              <a:t>be</a:t>
            </a:r>
            <a:r>
              <a:rPr lang="cs-CZ" sz="1900" dirty="0"/>
              <a:t> </a:t>
            </a:r>
            <a:r>
              <a:rPr lang="cs-CZ" sz="1900" dirty="0" err="1"/>
              <a:t>able</a:t>
            </a:r>
            <a:r>
              <a:rPr lang="cs-CZ" sz="1900" dirty="0"/>
              <a:t> to: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Distinguish</a:t>
            </a:r>
            <a:r>
              <a:rPr lang="cs-CZ" sz="1900" dirty="0"/>
              <a:t> </a:t>
            </a:r>
            <a:r>
              <a:rPr lang="cs-CZ" sz="1900" dirty="0" err="1"/>
              <a:t>accounting</a:t>
            </a:r>
            <a:r>
              <a:rPr lang="cs-CZ" sz="1900" dirty="0"/>
              <a:t>, </a:t>
            </a:r>
            <a:r>
              <a:rPr lang="cs-CZ" sz="1900" dirty="0" err="1"/>
              <a:t>economic</a:t>
            </a:r>
            <a:r>
              <a:rPr lang="cs-CZ" sz="1900" dirty="0"/>
              <a:t> and </a:t>
            </a:r>
            <a:r>
              <a:rPr lang="cs-CZ" sz="1900" dirty="0" err="1"/>
              <a:t>normal</a:t>
            </a:r>
            <a:r>
              <a:rPr lang="cs-CZ" sz="1900" dirty="0"/>
              <a:t> profit.</a:t>
            </a:r>
          </a:p>
          <a:p>
            <a:pPr marL="457200" indent="-342900">
              <a:spcAft>
                <a:spcPts val="600"/>
              </a:spcAft>
            </a:pPr>
            <a:r>
              <a:rPr lang="cs-CZ" sz="1900" dirty="0" err="1"/>
              <a:t>Distinguish</a:t>
            </a:r>
            <a:r>
              <a:rPr lang="cs-CZ" sz="1900" dirty="0"/>
              <a:t> </a:t>
            </a:r>
            <a:r>
              <a:rPr lang="cs-CZ" sz="1900" dirty="0" err="1"/>
              <a:t>between</a:t>
            </a:r>
            <a:r>
              <a:rPr lang="cs-CZ" sz="1900" dirty="0"/>
              <a:t> explicit and </a:t>
            </a:r>
            <a:r>
              <a:rPr lang="cs-CZ" sz="1900" dirty="0" err="1"/>
              <a:t>implicit</a:t>
            </a:r>
            <a:r>
              <a:rPr lang="cs-CZ" sz="1900" dirty="0"/>
              <a:t> </a:t>
            </a:r>
            <a:r>
              <a:rPr lang="cs-CZ" sz="1900" dirty="0" err="1"/>
              <a:t>costs</a:t>
            </a:r>
            <a:r>
              <a:rPr lang="cs-CZ" sz="1900" dirty="0"/>
              <a:t>.</a:t>
            </a:r>
          </a:p>
          <a:p>
            <a:pPr marL="457200" indent="-342900">
              <a:spcAft>
                <a:spcPts val="600"/>
              </a:spcAft>
            </a:pPr>
            <a:r>
              <a:rPr lang="cs-CZ" sz="1900" dirty="0" err="1"/>
              <a:t>Distinguish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types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costs</a:t>
            </a:r>
            <a:r>
              <a:rPr lang="cs-CZ" sz="1900" dirty="0"/>
              <a:t> in </a:t>
            </a:r>
            <a:r>
              <a:rPr lang="cs-CZ" sz="1900" dirty="0" err="1"/>
              <a:t>short</a:t>
            </a:r>
            <a:r>
              <a:rPr lang="cs-CZ" sz="1900" dirty="0"/>
              <a:t>-run and long-run.</a:t>
            </a:r>
          </a:p>
          <a:p>
            <a:pPr marL="457200" indent="-342900">
              <a:spcAft>
                <a:spcPts val="600"/>
              </a:spcAft>
            </a:pPr>
            <a:r>
              <a:rPr lang="cs-CZ" sz="1900" dirty="0" err="1"/>
              <a:t>Distinguish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development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different</a:t>
            </a:r>
            <a:r>
              <a:rPr lang="cs-CZ" sz="1900" dirty="0"/>
              <a:t> </a:t>
            </a:r>
            <a:r>
              <a:rPr lang="cs-CZ" sz="1900" dirty="0" err="1"/>
              <a:t>types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revenues</a:t>
            </a:r>
            <a:r>
              <a:rPr lang="cs-CZ" sz="1900" dirty="0"/>
              <a:t> </a:t>
            </a:r>
            <a:r>
              <a:rPr lang="cs-CZ" sz="1900" dirty="0" err="1"/>
              <a:t>for</a:t>
            </a:r>
            <a:r>
              <a:rPr lang="cs-CZ" sz="1900" dirty="0"/>
              <a:t> </a:t>
            </a:r>
            <a:r>
              <a:rPr lang="cs-CZ" sz="1900" dirty="0" err="1"/>
              <a:t>perfectly</a:t>
            </a:r>
            <a:r>
              <a:rPr lang="cs-CZ" sz="1900" dirty="0"/>
              <a:t> and </a:t>
            </a:r>
            <a:r>
              <a:rPr lang="cs-CZ" sz="1900" dirty="0" err="1"/>
              <a:t>imperfectly</a:t>
            </a:r>
            <a:r>
              <a:rPr lang="cs-CZ" sz="1900" dirty="0"/>
              <a:t> </a:t>
            </a:r>
            <a:r>
              <a:rPr lang="cs-CZ" sz="1900" dirty="0" err="1"/>
              <a:t>competitive</a:t>
            </a:r>
            <a:r>
              <a:rPr lang="cs-CZ" sz="1900" dirty="0"/>
              <a:t> </a:t>
            </a:r>
            <a:r>
              <a:rPr lang="cs-CZ" sz="1900" dirty="0" err="1"/>
              <a:t>firms</a:t>
            </a:r>
            <a:r>
              <a:rPr lang="cs-CZ" sz="1900" dirty="0"/>
              <a:t>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82369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75DFF2-E75A-CB34-ECB0-06F2E288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Profit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0BF9E-4227-7AE7-879F-6FC0CAE3D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1164" y="586822"/>
            <a:ext cx="6002636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Main goal of firm = maximalization of profit</a:t>
            </a:r>
          </a:p>
          <a:p>
            <a:pPr marL="0"/>
            <a:r>
              <a:rPr lang="en-US" sz="1800" dirty="0"/>
              <a:t>Profit = Total Revenues – Total Costs</a:t>
            </a:r>
          </a:p>
          <a:p>
            <a:pPr marL="0"/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>
                <a:extLst>
                  <a:ext uri="{FF2B5EF4-FFF2-40B4-BE49-F238E27FC236}">
                    <a16:creationId xmlns:a16="http://schemas.microsoft.com/office/drawing/2014/main" id="{B474E706-FF7D-3CF5-8899-3B6E5AB2EA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3880266"/>
                  </p:ext>
                </p:extLst>
              </p:nvPr>
            </p:nvGraphicFramePr>
            <p:xfrm>
              <a:off x="557784" y="3159071"/>
              <a:ext cx="11164825" cy="3258891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F2F2F2">
                        <a:alpha val="45098"/>
                      </a:srgbClr>
                    </a:solidFill>
                    <a:tableStyleId>{5C22544A-7EE6-4342-B048-85BDC9FD1C3A}</a:tableStyleId>
                  </a:tblPr>
                  <a:tblGrid>
                    <a:gridCol w="3818569">
                      <a:extLst>
                        <a:ext uri="{9D8B030D-6E8A-4147-A177-3AD203B41FA5}">
                          <a16:colId xmlns:a16="http://schemas.microsoft.com/office/drawing/2014/main" val="1903981398"/>
                        </a:ext>
                      </a:extLst>
                    </a:gridCol>
                    <a:gridCol w="3673128">
                      <a:extLst>
                        <a:ext uri="{9D8B030D-6E8A-4147-A177-3AD203B41FA5}">
                          <a16:colId xmlns:a16="http://schemas.microsoft.com/office/drawing/2014/main" val="4048643673"/>
                        </a:ext>
                      </a:extLst>
                    </a:gridCol>
                    <a:gridCol w="3673128">
                      <a:extLst>
                        <a:ext uri="{9D8B030D-6E8A-4147-A177-3AD203B41FA5}">
                          <a16:colId xmlns:a16="http://schemas.microsoft.com/office/drawing/2014/main" val="1538061134"/>
                        </a:ext>
                      </a:extLst>
                    </a:gridCol>
                  </a:tblGrid>
                  <a:tr h="695420">
                    <a:tc>
                      <a:txBody>
                        <a:bodyPr/>
                        <a:lstStyle/>
                        <a:p>
                          <a:r>
                            <a:rPr lang="cs-CZ" sz="2500" b="0" cap="none" spc="0" err="1">
                              <a:solidFill>
                                <a:schemeClr val="bg1"/>
                              </a:solidFill>
                            </a:rPr>
                            <a:t>Accounting</a:t>
                          </a:r>
                          <a:r>
                            <a:rPr lang="cs-CZ" sz="2500" b="0" cap="none" spc="0">
                              <a:solidFill>
                                <a:schemeClr val="bg1"/>
                              </a:solidFill>
                            </a:rPr>
                            <a:t> profit</a:t>
                          </a:r>
                        </a:p>
                      </a:txBody>
                      <a:tcPr marL="164272" marR="164272" marT="164272" marB="82136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</a:lnT>
                        <a:lnB w="38100" cmpd="sng"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2500" b="0" cap="none" spc="0" err="1">
                              <a:solidFill>
                                <a:schemeClr val="bg1"/>
                              </a:solidFill>
                            </a:rPr>
                            <a:t>Economic</a:t>
                          </a:r>
                          <a:r>
                            <a:rPr lang="cs-CZ" sz="2500" b="0" cap="none" spc="0">
                              <a:solidFill>
                                <a:schemeClr val="bg1"/>
                              </a:solidFill>
                            </a:rPr>
                            <a:t> profit</a:t>
                          </a:r>
                        </a:p>
                      </a:txBody>
                      <a:tcPr marL="164272" marR="164272" marT="164272" marB="82136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</a:lnT>
                        <a:lnB w="38100" cmpd="sng"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2500" b="0" cap="none" spc="0" dirty="0" err="1">
                              <a:solidFill>
                                <a:schemeClr val="bg1"/>
                              </a:solidFill>
                            </a:rPr>
                            <a:t>Normal</a:t>
                          </a:r>
                          <a:r>
                            <a:rPr lang="cs-CZ" sz="2500" b="0" cap="none" spc="0" dirty="0">
                              <a:solidFill>
                                <a:schemeClr val="bg1"/>
                              </a:solidFill>
                            </a:rPr>
                            <a:t> profit</a:t>
                          </a:r>
                        </a:p>
                      </a:txBody>
                      <a:tcPr marL="164272" marR="164272" marT="164272" marB="82136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</a:lnT>
                        <a:lnB w="38100" cmpd="sng"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483119"/>
                      </a:ext>
                    </a:extLst>
                  </a:tr>
                  <a:tr h="129775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Accounting profit is profit, which </a:t>
                          </a:r>
                          <a:r>
                            <a:rPr lang="cs-CZ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expresse</a:t>
                          </a:r>
                          <a:r>
                            <a:rPr lang="en-US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s the difference between total revenue (TR) </a:t>
                          </a:r>
                          <a:r>
                            <a:rPr lang="cs-CZ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and </a:t>
                          </a:r>
                          <a:r>
                            <a:rPr lang="cs-CZ" altLang="cs-CZ" sz="2200" cap="none" spc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total</a:t>
                          </a:r>
                          <a:r>
                            <a:rPr lang="cs-CZ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EXPLICIT</a:t>
                          </a:r>
                          <a:r>
                            <a:rPr lang="en-US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costs</a:t>
                          </a:r>
                        </a:p>
                      </a:txBody>
                      <a:tcPr marL="164272" marR="164272" marT="164272" marB="8213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</a:lnB>
                        <a:solidFill>
                          <a:srgbClr val="F2F2F2">
                            <a:alpha val="4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cs-CZ" sz="2200" cap="none" spc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Economic profit also </a:t>
                          </a:r>
                          <a:r>
                            <a:rPr lang="cs-CZ" altLang="cs-CZ" sz="2200" cap="none" spc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considers</a:t>
                          </a:r>
                          <a:r>
                            <a:rPr lang="cs-CZ" altLang="cs-CZ" sz="2200" cap="none" spc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existence </a:t>
                          </a:r>
                          <a:r>
                            <a:rPr lang="cs-CZ" altLang="cs-CZ" sz="2200" cap="none" spc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of</a:t>
                          </a:r>
                          <a:r>
                            <a:rPr lang="en-US" altLang="cs-CZ" sz="2200" cap="none" spc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other types of </a:t>
                          </a:r>
                          <a:r>
                            <a:rPr lang="cs-CZ" altLang="cs-CZ" sz="2200" cap="none" spc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costs</a:t>
                          </a:r>
                          <a:r>
                            <a:rPr lang="en-US" altLang="cs-CZ" sz="2200" cap="none" spc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, namely </a:t>
                          </a:r>
                          <a:r>
                            <a:rPr lang="cs-CZ" altLang="cs-CZ" sz="2200" cap="none" spc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IMPLICIT</a:t>
                          </a:r>
                          <a:r>
                            <a:rPr lang="en-US" altLang="cs-CZ" sz="2200" cap="none" spc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costs</a:t>
                          </a:r>
                        </a:p>
                      </a:txBody>
                      <a:tcPr marL="164272" marR="164272" marT="164272" marB="8213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</a:lnB>
                        <a:solidFill>
                          <a:srgbClr val="F2F2F2">
                            <a:alpha val="4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altLang="cs-CZ" sz="2200" cap="none" spc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Difference</a:t>
                          </a:r>
                          <a:r>
                            <a:rPr lang="cs-CZ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cs-CZ" altLang="cs-CZ" sz="2200" cap="none" spc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between</a:t>
                          </a:r>
                          <a:r>
                            <a:rPr lang="cs-CZ" altLang="cs-CZ" sz="2200" cap="none" spc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cs-CZ" altLang="cs-CZ" sz="2200" cap="none" spc="0" baseline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economic</a:t>
                          </a:r>
                          <a:r>
                            <a:rPr lang="cs-CZ" altLang="cs-CZ" sz="2200" cap="none" spc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and </a:t>
                          </a:r>
                          <a:r>
                            <a:rPr lang="cs-CZ" altLang="cs-CZ" sz="2200" cap="none" spc="0" baseline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accounting</a:t>
                          </a:r>
                          <a:r>
                            <a:rPr lang="cs-CZ" altLang="cs-CZ" sz="2200" cap="none" spc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profit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altLang="cs-CZ" sz="2200" cap="none" spc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= IMPLICIT </a:t>
                          </a:r>
                          <a:r>
                            <a:rPr lang="cs-CZ" altLang="cs-CZ" sz="2200" cap="none" spc="0" baseline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costs</a:t>
                          </a:r>
                          <a:endParaRPr lang="en-US" altLang="cs-CZ" sz="2200" cap="none" spc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 marL="164272" marR="164272" marT="164272" marB="8213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>
                            <a:alpha val="4509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6517991"/>
                      </a:ext>
                    </a:extLst>
                  </a:tr>
                  <a:tr h="6406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altLang="cs-CZ" sz="2200" i="1" cap="none" spc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cs-CZ" sz="2200" i="1" cap="none" spc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altLang="cs-CZ" sz="2200" i="1" cap="none" spc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GB" altLang="cs-CZ" sz="2200" i="1" cap="none" spc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altLang="cs-CZ" sz="2200" i="1" cap="none" spc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𝑇𝑅</m:t>
                                </m:r>
                                <m:r>
                                  <a:rPr lang="cs-CZ" altLang="cs-CZ" sz="2200" i="1" cap="none" spc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cs-CZ" altLang="cs-CZ" sz="2200" i="1" cap="none" spc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𝑇𝐶𝑒𝑥</m:t>
                                </m:r>
                              </m:oMath>
                            </m:oMathPara>
                          </a14:m>
                          <a:endParaRPr lang="cs-CZ" sz="22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64272" marR="164272" marT="164272" marB="8213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FBFBF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altLang="cs-CZ" sz="2200" i="1" cap="none" spc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cs-CZ" sz="2200" i="1" cap="none" spc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altLang="cs-CZ" sz="2200" i="1" cap="none" spc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cs-CZ" sz="2200" i="1" cap="none" spc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altLang="cs-CZ" sz="2200" i="1" cap="none" spc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𝑇𝑅</m:t>
                                </m:r>
                                <m:r>
                                  <a:rPr lang="cs-CZ" altLang="cs-CZ" sz="2200" i="1" cap="none" spc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−(</m:t>
                                </m:r>
                                <m:r>
                                  <a:rPr lang="cs-CZ" altLang="cs-CZ" sz="2200" i="1" cap="none" spc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𝑇𝐶𝑒𝑥</m:t>
                                </m:r>
                                <m:r>
                                  <a:rPr lang="cs-CZ" altLang="cs-CZ" sz="2200" b="0" i="1" cap="none" spc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s-CZ" altLang="cs-CZ" sz="2200" b="0" i="1" cap="none" spc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𝑇𝐶𝑖𝑚</m:t>
                                </m:r>
                                <m:r>
                                  <a:rPr lang="cs-CZ" altLang="cs-CZ" sz="2200" b="0" i="1" cap="none" spc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cs-CZ" sz="2200" cap="none" spc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 marL="164272" marR="164272" marT="164272" marB="8213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FBFBF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altLang="cs-CZ" sz="2200" i="1" cap="none" spc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cs-CZ" sz="2200" i="1" cap="none" spc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altLang="cs-CZ" sz="2200" b="0" i="1" cap="none" spc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altLang="cs-CZ" sz="2200" i="1" cap="none" spc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cs-CZ" sz="2200" i="1" cap="none" spc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altLang="cs-CZ" sz="2200" i="1" cap="none" spc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cs-CZ" altLang="cs-CZ" sz="2200" b="0" i="1" cap="none" spc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cs-CZ" altLang="cs-CZ" sz="2200" i="1" cap="none" spc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cs-CZ" sz="2200" i="1" cap="none" spc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altLang="cs-CZ" sz="2200" i="1" cap="none" spc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endParaRPr lang="en-US" altLang="cs-CZ" sz="2200" cap="none" spc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 marL="164272" marR="164272" marT="164272" marB="8213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FBFBF">
                            <a:alpha val="3490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3310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>
                <a:extLst>
                  <a:ext uri="{FF2B5EF4-FFF2-40B4-BE49-F238E27FC236}">
                    <a16:creationId xmlns:a16="http://schemas.microsoft.com/office/drawing/2014/main" id="{B474E706-FF7D-3CF5-8899-3B6E5AB2EA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3880266"/>
                  </p:ext>
                </p:extLst>
              </p:nvPr>
            </p:nvGraphicFramePr>
            <p:xfrm>
              <a:off x="557784" y="3159071"/>
              <a:ext cx="11164825" cy="3258891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F2F2F2">
                        <a:alpha val="45098"/>
                      </a:srgbClr>
                    </a:solidFill>
                    <a:tableStyleId>{5C22544A-7EE6-4342-B048-85BDC9FD1C3A}</a:tableStyleId>
                  </a:tblPr>
                  <a:tblGrid>
                    <a:gridCol w="3818569">
                      <a:extLst>
                        <a:ext uri="{9D8B030D-6E8A-4147-A177-3AD203B41FA5}">
                          <a16:colId xmlns:a16="http://schemas.microsoft.com/office/drawing/2014/main" val="1903981398"/>
                        </a:ext>
                      </a:extLst>
                    </a:gridCol>
                    <a:gridCol w="3673128">
                      <a:extLst>
                        <a:ext uri="{9D8B030D-6E8A-4147-A177-3AD203B41FA5}">
                          <a16:colId xmlns:a16="http://schemas.microsoft.com/office/drawing/2014/main" val="4048643673"/>
                        </a:ext>
                      </a:extLst>
                    </a:gridCol>
                    <a:gridCol w="3673128">
                      <a:extLst>
                        <a:ext uri="{9D8B030D-6E8A-4147-A177-3AD203B41FA5}">
                          <a16:colId xmlns:a16="http://schemas.microsoft.com/office/drawing/2014/main" val="1538061134"/>
                        </a:ext>
                      </a:extLst>
                    </a:gridCol>
                  </a:tblGrid>
                  <a:tr h="695420">
                    <a:tc>
                      <a:txBody>
                        <a:bodyPr/>
                        <a:lstStyle/>
                        <a:p>
                          <a:r>
                            <a:rPr lang="cs-CZ" sz="2500" b="0" cap="none" spc="0" err="1">
                              <a:solidFill>
                                <a:schemeClr val="bg1"/>
                              </a:solidFill>
                            </a:rPr>
                            <a:t>Accounting</a:t>
                          </a:r>
                          <a:r>
                            <a:rPr lang="cs-CZ" sz="2500" b="0" cap="none" spc="0">
                              <a:solidFill>
                                <a:schemeClr val="bg1"/>
                              </a:solidFill>
                            </a:rPr>
                            <a:t> profit</a:t>
                          </a:r>
                        </a:p>
                      </a:txBody>
                      <a:tcPr marL="164272" marR="164272" marT="164272" marB="82136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</a:lnT>
                        <a:lnB w="38100" cmpd="sng"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2500" b="0" cap="none" spc="0" err="1">
                              <a:solidFill>
                                <a:schemeClr val="bg1"/>
                              </a:solidFill>
                            </a:rPr>
                            <a:t>Economic</a:t>
                          </a:r>
                          <a:r>
                            <a:rPr lang="cs-CZ" sz="2500" b="0" cap="none" spc="0">
                              <a:solidFill>
                                <a:schemeClr val="bg1"/>
                              </a:solidFill>
                            </a:rPr>
                            <a:t> profit</a:t>
                          </a:r>
                        </a:p>
                      </a:txBody>
                      <a:tcPr marL="164272" marR="164272" marT="164272" marB="82136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</a:lnT>
                        <a:lnB w="38100" cmpd="sng"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2500" b="0" cap="none" spc="0" dirty="0" err="1">
                              <a:solidFill>
                                <a:schemeClr val="bg1"/>
                              </a:solidFill>
                            </a:rPr>
                            <a:t>Normal</a:t>
                          </a:r>
                          <a:r>
                            <a:rPr lang="cs-CZ" sz="2500" b="0" cap="none" spc="0" dirty="0">
                              <a:solidFill>
                                <a:schemeClr val="bg1"/>
                              </a:solidFill>
                            </a:rPr>
                            <a:t> profit</a:t>
                          </a:r>
                        </a:p>
                      </a:txBody>
                      <a:tcPr marL="164272" marR="164272" marT="164272" marB="82136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</a:lnT>
                        <a:lnB w="38100" cmpd="sng"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483119"/>
                      </a:ext>
                    </a:extLst>
                  </a:tr>
                  <a:tr h="19228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Accounting profit is profit, which </a:t>
                          </a:r>
                          <a:r>
                            <a:rPr lang="cs-CZ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expresse</a:t>
                          </a:r>
                          <a:r>
                            <a:rPr lang="en-US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s the difference between total revenue (TR) </a:t>
                          </a:r>
                          <a:r>
                            <a:rPr lang="cs-CZ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and </a:t>
                          </a:r>
                          <a:r>
                            <a:rPr lang="cs-CZ" altLang="cs-CZ" sz="2200" cap="none" spc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total</a:t>
                          </a:r>
                          <a:r>
                            <a:rPr lang="cs-CZ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EXPLICIT</a:t>
                          </a:r>
                          <a:r>
                            <a:rPr lang="en-US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costs</a:t>
                          </a:r>
                        </a:p>
                      </a:txBody>
                      <a:tcPr marL="164272" marR="164272" marT="164272" marB="8213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</a:lnB>
                        <a:solidFill>
                          <a:srgbClr val="F2F2F2">
                            <a:alpha val="4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cs-CZ" sz="2200" cap="none" spc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Economic profit also </a:t>
                          </a:r>
                          <a:r>
                            <a:rPr lang="cs-CZ" altLang="cs-CZ" sz="2200" cap="none" spc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considers</a:t>
                          </a:r>
                          <a:r>
                            <a:rPr lang="cs-CZ" altLang="cs-CZ" sz="2200" cap="none" spc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existence </a:t>
                          </a:r>
                          <a:r>
                            <a:rPr lang="cs-CZ" altLang="cs-CZ" sz="2200" cap="none" spc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of</a:t>
                          </a:r>
                          <a:r>
                            <a:rPr lang="en-US" altLang="cs-CZ" sz="2200" cap="none" spc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other types of </a:t>
                          </a:r>
                          <a:r>
                            <a:rPr lang="cs-CZ" altLang="cs-CZ" sz="2200" cap="none" spc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costs</a:t>
                          </a:r>
                          <a:r>
                            <a:rPr lang="en-US" altLang="cs-CZ" sz="2200" cap="none" spc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, namely </a:t>
                          </a:r>
                          <a:r>
                            <a:rPr lang="cs-CZ" altLang="cs-CZ" sz="2200" cap="none" spc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IMPLICIT</a:t>
                          </a:r>
                          <a:r>
                            <a:rPr lang="en-US" altLang="cs-CZ" sz="2200" cap="none" spc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costs</a:t>
                          </a:r>
                        </a:p>
                      </a:txBody>
                      <a:tcPr marL="164272" marR="164272" marT="164272" marB="8213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</a:lnB>
                        <a:solidFill>
                          <a:srgbClr val="F2F2F2">
                            <a:alpha val="4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altLang="cs-CZ" sz="2200" cap="none" spc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Difference</a:t>
                          </a:r>
                          <a:r>
                            <a:rPr lang="cs-CZ" altLang="cs-CZ" sz="2200" cap="none" spc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cs-CZ" altLang="cs-CZ" sz="2200" cap="none" spc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between</a:t>
                          </a:r>
                          <a:r>
                            <a:rPr lang="cs-CZ" altLang="cs-CZ" sz="2200" cap="none" spc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cs-CZ" altLang="cs-CZ" sz="2200" cap="none" spc="0" baseline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economic</a:t>
                          </a:r>
                          <a:r>
                            <a:rPr lang="cs-CZ" altLang="cs-CZ" sz="2200" cap="none" spc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and </a:t>
                          </a:r>
                          <a:r>
                            <a:rPr lang="cs-CZ" altLang="cs-CZ" sz="2200" cap="none" spc="0" baseline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accounting</a:t>
                          </a:r>
                          <a:r>
                            <a:rPr lang="cs-CZ" altLang="cs-CZ" sz="2200" cap="none" spc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profit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altLang="cs-CZ" sz="2200" cap="none" spc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= IMPLICIT </a:t>
                          </a:r>
                          <a:r>
                            <a:rPr lang="cs-CZ" altLang="cs-CZ" sz="2200" cap="none" spc="0" baseline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costs</a:t>
                          </a:r>
                          <a:endParaRPr lang="en-US" altLang="cs-CZ" sz="2200" cap="none" spc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 marL="164272" marR="164272" marT="164272" marB="8213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>
                            <a:alpha val="4509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6517991"/>
                      </a:ext>
                    </a:extLst>
                  </a:tr>
                  <a:tr h="640663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64272" marR="164272" marT="164272" marB="8213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09524" r="-192504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64272" marR="164272" marT="164272" marB="8213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980" t="-409524" r="-100166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64272" marR="164272" marT="164272" marB="8213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3980" t="-409524" r="-166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3310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650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18BE64-343C-C8A1-EC6E-B7979472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</a:t>
            </a:r>
            <a:r>
              <a:rPr lang="cs-CZ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osts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cs-CZ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explicit and </a:t>
            </a:r>
            <a:r>
              <a:rPr lang="cs-CZ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implicit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F8ED7-FC3C-BF01-C5C6-19A0BF51E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3512" y="1926266"/>
            <a:ext cx="4742488" cy="3982586"/>
          </a:xfrm>
        </p:spPr>
        <p:txBody>
          <a:bodyPr/>
          <a:lstStyle/>
          <a:p>
            <a:pPr marL="208026" indent="-208026" defTabSz="832104">
              <a:spcBef>
                <a:spcPts val="910"/>
              </a:spcBef>
            </a:pPr>
            <a:r>
              <a:rPr lang="en-US" altLang="cs-CZ" sz="182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Explicit costs </a:t>
            </a:r>
            <a:r>
              <a:rPr lang="en-US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- the actual and accounted costs</a:t>
            </a:r>
            <a:endParaRPr lang="cs-CZ" altLang="cs-CZ" sz="182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08026" indent="-208026" defTabSz="832104">
              <a:spcBef>
                <a:spcPts val="910"/>
              </a:spcBef>
            </a:pPr>
            <a:endParaRPr lang="cs-CZ" altLang="cs-CZ" sz="2548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08026" indent="-208026" defTabSz="832104">
              <a:spcBef>
                <a:spcPts val="910"/>
              </a:spcBef>
            </a:pPr>
            <a:endParaRPr lang="cs-CZ" altLang="cs-CZ" sz="2548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08026" indent="-208026" defTabSz="832104">
              <a:spcBef>
                <a:spcPts val="910"/>
              </a:spcBef>
            </a:pPr>
            <a:endParaRPr lang="cs-CZ" altLang="cs-CZ" sz="2548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08026" indent="-208026" defTabSz="832104">
              <a:spcBef>
                <a:spcPts val="910"/>
              </a:spcBef>
            </a:pPr>
            <a:endParaRPr lang="cs-CZ" altLang="cs-CZ" sz="2548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cs-CZ" altLang="cs-CZ" sz="2800" dirty="0">
              <a:latin typeface="Arial" panose="020B060402020202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6B29C5-8597-C9E8-1546-8CC0CF4C6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485" y="1926266"/>
            <a:ext cx="4742488" cy="3982586"/>
          </a:xfrm>
        </p:spPr>
        <p:txBody>
          <a:bodyPr/>
          <a:lstStyle/>
          <a:p>
            <a:pPr marL="260033" indent="-260033" algn="just" defTabSz="832104">
              <a:spcBef>
                <a:spcPct val="0"/>
              </a:spcBef>
              <a:defRPr/>
            </a:pPr>
            <a:r>
              <a:rPr lang="cs-CZ" altLang="cs-CZ" sz="182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lang="en-US" altLang="cs-CZ" sz="1820" b="1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mplicit</a:t>
            </a:r>
            <a:r>
              <a:rPr lang="en-US" altLang="cs-CZ" sz="182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costs </a:t>
            </a:r>
            <a:r>
              <a:rPr lang="en-US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- costs that are not recorded in the </a:t>
            </a:r>
            <a:r>
              <a:rPr lang="cs-CZ" altLang="cs-CZ" sz="182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account</a:t>
            </a:r>
            <a:r>
              <a:rPr lang="cs-CZ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books, because they are not actually paid</a:t>
            </a:r>
            <a:endParaRPr lang="cs-CZ" altLang="cs-CZ" sz="182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60033" indent="-260033" algn="just" defTabSz="832104">
              <a:spcBef>
                <a:spcPct val="0"/>
              </a:spcBef>
              <a:defRPr/>
            </a:pPr>
            <a:r>
              <a:rPr lang="cs-CZ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They are </a:t>
            </a:r>
            <a:r>
              <a:rPr lang="cs-CZ" altLang="cs-CZ" sz="182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lang="cs-CZ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1820" u="sng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opportunity</a:t>
            </a:r>
            <a:r>
              <a:rPr lang="cs-CZ" altLang="cs-CZ" sz="182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cs-CZ" sz="182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costs</a:t>
            </a:r>
            <a:r>
              <a:rPr lang="en-US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182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lang="cs-CZ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not </a:t>
            </a:r>
            <a:r>
              <a:rPr lang="cs-CZ" altLang="cs-CZ" sz="182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using</a:t>
            </a:r>
            <a:r>
              <a:rPr lang="cs-CZ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182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lang="cs-CZ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182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factors</a:t>
            </a:r>
            <a:r>
              <a:rPr lang="cs-CZ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182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lang="cs-CZ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182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production</a:t>
            </a:r>
            <a:r>
              <a:rPr lang="cs-CZ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in a </a:t>
            </a:r>
            <a:r>
              <a:rPr lang="cs-CZ" altLang="cs-CZ" sz="182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different</a:t>
            </a:r>
            <a:r>
              <a:rPr lang="cs-CZ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cs-CZ" altLang="cs-CZ" sz="182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best</a:t>
            </a:r>
            <a:r>
              <a:rPr lang="cs-CZ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182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alternative</a:t>
            </a:r>
            <a:r>
              <a:rPr lang="cs-CZ" altLang="cs-CZ" sz="182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cs-CZ" altLang="cs-CZ" sz="182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way</a:t>
            </a:r>
            <a:endParaRPr lang="cs-CZ" altLang="cs-CZ" sz="182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cs-CZ" dirty="0"/>
          </a:p>
        </p:txBody>
      </p:sp>
      <p:graphicFrame>
        <p:nvGraphicFramePr>
          <p:cNvPr id="8" name="TextovéPole 5">
            <a:extLst>
              <a:ext uri="{FF2B5EF4-FFF2-40B4-BE49-F238E27FC236}">
                <a16:creationId xmlns:a16="http://schemas.microsoft.com/office/drawing/2014/main" id="{509171C1-ADFA-673F-2CE9-DB4A4A9CF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189251"/>
              </p:ext>
            </p:extLst>
          </p:nvPr>
        </p:nvGraphicFramePr>
        <p:xfrm>
          <a:off x="1172182" y="3917559"/>
          <a:ext cx="10013978" cy="236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1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612B17-EBCD-1A33-0B66-E5BC2B39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46020"/>
            <a:ext cx="10839704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Costs – </a:t>
            </a:r>
            <a:r>
              <a:rPr lang="cs-CZ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total</a:t>
            </a:r>
            <a:r>
              <a:rPr lang="cs-CZ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s-CZ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fixed</a:t>
            </a:r>
            <a:r>
              <a:rPr lang="cs-CZ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cs-CZ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variable</a:t>
            </a:r>
            <a:r>
              <a:rPr lang="cs-CZ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short</a:t>
            </a:r>
            <a:r>
              <a:rPr lang="cs-CZ" sz="3600" dirty="0"/>
              <a:t>-run)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5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93C4A7-FBEA-9C52-3F08-0A6B77464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5732272" cy="4105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800" dirty="0"/>
              <a:t>In the short-run at least one factor of productions is fixed in quantity even if level of production changes</a:t>
            </a:r>
            <a:r>
              <a:rPr lang="cs-CZ" sz="1800" dirty="0"/>
              <a:t>. </a:t>
            </a:r>
          </a:p>
          <a:p>
            <a:pPr marL="0"/>
            <a:r>
              <a:rPr lang="en-US" sz="1800" dirty="0"/>
              <a:t>The fixed amount of the production factor (capital) </a:t>
            </a:r>
            <a:r>
              <a:rPr lang="cs-CZ" sz="1800" dirty="0" err="1"/>
              <a:t>therefore</a:t>
            </a:r>
            <a:r>
              <a:rPr lang="cs-CZ" sz="1800" dirty="0"/>
              <a:t> </a:t>
            </a:r>
            <a:r>
              <a:rPr lang="en-US" sz="1800" dirty="0"/>
              <a:t>represents obligation for the firm to pay certain level of </a:t>
            </a:r>
            <a:r>
              <a:rPr lang="en-US" sz="1800" b="1" dirty="0"/>
              <a:t>fixed costs (FC) </a:t>
            </a:r>
            <a:r>
              <a:rPr lang="en-US" sz="1800" dirty="0"/>
              <a:t>in the short-period.</a:t>
            </a:r>
          </a:p>
          <a:p>
            <a:pPr marL="0"/>
            <a:endParaRPr lang="en-US" sz="1800" dirty="0"/>
          </a:p>
          <a:p>
            <a:pPr marL="0"/>
            <a:r>
              <a:rPr lang="en-US" sz="1800" dirty="0"/>
              <a:t>Some factors of productions in short-run are </a:t>
            </a:r>
            <a:r>
              <a:rPr lang="en-US" sz="1800" u="sng" dirty="0"/>
              <a:t>variable</a:t>
            </a:r>
            <a:r>
              <a:rPr lang="cs-CZ" sz="1800" u="sng" dirty="0"/>
              <a:t> </a:t>
            </a:r>
            <a:r>
              <a:rPr lang="cs-CZ" sz="1800" dirty="0"/>
              <a:t>in </a:t>
            </a:r>
            <a:r>
              <a:rPr lang="cs-CZ" sz="1800" dirty="0" err="1"/>
              <a:t>quantity</a:t>
            </a:r>
            <a:r>
              <a:rPr lang="en-US" sz="1800" dirty="0"/>
              <a:t>, they increase and decrease</a:t>
            </a:r>
            <a:r>
              <a:rPr lang="cs-CZ" sz="1800" dirty="0"/>
              <a:t> and </a:t>
            </a:r>
            <a:r>
              <a:rPr lang="cs-CZ" sz="1800" dirty="0" err="1"/>
              <a:t>thus</a:t>
            </a:r>
            <a:r>
              <a:rPr lang="cs-CZ" sz="1800" dirty="0"/>
              <a:t> </a:t>
            </a:r>
            <a:r>
              <a:rPr lang="cs-CZ" sz="1800" dirty="0" err="1"/>
              <a:t>their</a:t>
            </a:r>
            <a:r>
              <a:rPr lang="cs-CZ" sz="1800" dirty="0"/>
              <a:t> </a:t>
            </a:r>
            <a:r>
              <a:rPr lang="cs-CZ" sz="1800" dirty="0" err="1"/>
              <a:t>costs</a:t>
            </a:r>
            <a:r>
              <a:rPr lang="cs-CZ" sz="1800" dirty="0"/>
              <a:t> are </a:t>
            </a:r>
            <a:r>
              <a:rPr lang="cs-CZ" sz="1800" b="1" dirty="0" err="1"/>
              <a:t>variable</a:t>
            </a:r>
            <a:r>
              <a:rPr lang="cs-CZ" sz="1800" b="1" dirty="0"/>
              <a:t> </a:t>
            </a:r>
            <a:r>
              <a:rPr lang="cs-CZ" sz="1800" b="1" dirty="0" err="1"/>
              <a:t>costs</a:t>
            </a:r>
            <a:r>
              <a:rPr lang="cs-CZ" sz="1800" b="1" dirty="0"/>
              <a:t> </a:t>
            </a:r>
            <a:r>
              <a:rPr lang="cs-CZ" sz="1800" dirty="0"/>
              <a:t>as </a:t>
            </a:r>
            <a:r>
              <a:rPr lang="cs-CZ" sz="1800" dirty="0" err="1"/>
              <a:t>well</a:t>
            </a:r>
            <a:r>
              <a:rPr lang="cs-CZ" sz="1800" dirty="0"/>
              <a:t>.</a:t>
            </a:r>
            <a:endParaRPr lang="en-US" sz="1800" dirty="0"/>
          </a:p>
          <a:p>
            <a:pPr marL="0"/>
            <a:endParaRPr lang="en-US" sz="1800" dirty="0"/>
          </a:p>
          <a:p>
            <a:pPr marL="0"/>
            <a:r>
              <a:rPr lang="en-US" sz="1800" dirty="0"/>
              <a:t>Total costs in short-run are the sum of total </a:t>
            </a:r>
            <a:r>
              <a:rPr lang="en-US" sz="1800" u="sng" dirty="0"/>
              <a:t>fixed</a:t>
            </a:r>
            <a:r>
              <a:rPr lang="en-US" sz="1800" dirty="0"/>
              <a:t> and total </a:t>
            </a:r>
            <a:r>
              <a:rPr lang="en-US" sz="1800" u="sng" dirty="0"/>
              <a:t>variable</a:t>
            </a:r>
            <a:r>
              <a:rPr lang="en-US" sz="1800" dirty="0"/>
              <a:t> costs:</a:t>
            </a:r>
          </a:p>
          <a:p>
            <a:pPr marL="0" indent="0" algn="ctr">
              <a:buNone/>
            </a:pPr>
            <a:r>
              <a:rPr lang="en-US" sz="1800" dirty="0"/>
              <a:t>TC = FC + VC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622433-79E0-F4A9-F19D-AF6A92201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0" b="-7"/>
          <a:stretch/>
        </p:blipFill>
        <p:spPr bwMode="auto">
          <a:xfrm>
            <a:off x="6363208" y="1759860"/>
            <a:ext cx="5458968" cy="333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A2229D6-6B51-EAA9-8376-3BB141FD6ECD}"/>
              </a:ext>
            </a:extLst>
          </p:cNvPr>
          <p:cNvSpPr txBox="1"/>
          <p:nvPr/>
        </p:nvSpPr>
        <p:spPr>
          <a:xfrm>
            <a:off x="7355840" y="5331738"/>
            <a:ext cx="340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FC = i*K         (but K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constant</a:t>
            </a:r>
            <a:r>
              <a:rPr lang="cs-CZ" dirty="0"/>
              <a:t>)</a:t>
            </a:r>
          </a:p>
          <a:p>
            <a:r>
              <a:rPr lang="cs-CZ" dirty="0"/>
              <a:t>VC = w*L       (L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496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584D22-CD28-4363-A679-ACA953A2A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C2636E-EDCF-44BB-B828-A7BF0938B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2325" y="625538"/>
            <a:ext cx="10407351" cy="1585757"/>
          </a:xfrm>
          <a:custGeom>
            <a:avLst/>
            <a:gdLst>
              <a:gd name="connsiteX0" fmla="*/ 0 w 10407351"/>
              <a:gd name="connsiteY0" fmla="*/ 0 h 1891626"/>
              <a:gd name="connsiteX1" fmla="*/ 10407351 w 10407351"/>
              <a:gd name="connsiteY1" fmla="*/ 0 h 1891626"/>
              <a:gd name="connsiteX2" fmla="*/ 10407351 w 10407351"/>
              <a:gd name="connsiteY2" fmla="*/ 1364684 h 1891626"/>
              <a:gd name="connsiteX3" fmla="*/ 10278187 w 10407351"/>
              <a:gd name="connsiteY3" fmla="*/ 1375369 h 1891626"/>
              <a:gd name="connsiteX4" fmla="*/ 10183452 w 10407351"/>
              <a:gd name="connsiteY4" fmla="*/ 1391690 h 1891626"/>
              <a:gd name="connsiteX5" fmla="*/ 9936834 w 10407351"/>
              <a:gd name="connsiteY5" fmla="*/ 1413567 h 1891626"/>
              <a:gd name="connsiteX6" fmla="*/ 9633679 w 10407351"/>
              <a:gd name="connsiteY6" fmla="*/ 1479227 h 1891626"/>
              <a:gd name="connsiteX7" fmla="*/ 9464371 w 10407351"/>
              <a:gd name="connsiteY7" fmla="*/ 1479341 h 1891626"/>
              <a:gd name="connsiteX8" fmla="*/ 9351136 w 10407351"/>
              <a:gd name="connsiteY8" fmla="*/ 1473048 h 1891626"/>
              <a:gd name="connsiteX9" fmla="*/ 9277477 w 10407351"/>
              <a:gd name="connsiteY9" fmla="*/ 1467445 h 1891626"/>
              <a:gd name="connsiteX10" fmla="*/ 9221081 w 10407351"/>
              <a:gd name="connsiteY10" fmla="*/ 1462245 h 1891626"/>
              <a:gd name="connsiteX11" fmla="*/ 9145968 w 10407351"/>
              <a:gd name="connsiteY11" fmla="*/ 1462282 h 1891626"/>
              <a:gd name="connsiteX12" fmla="*/ 9023280 w 10407351"/>
              <a:gd name="connsiteY12" fmla="*/ 1511217 h 1891626"/>
              <a:gd name="connsiteX13" fmla="*/ 8830925 w 10407351"/>
              <a:gd name="connsiteY13" fmla="*/ 1554093 h 1891626"/>
              <a:gd name="connsiteX14" fmla="*/ 8676048 w 10407351"/>
              <a:gd name="connsiteY14" fmla="*/ 1560374 h 1891626"/>
              <a:gd name="connsiteX15" fmla="*/ 8638989 w 10407351"/>
              <a:gd name="connsiteY15" fmla="*/ 1568839 h 1891626"/>
              <a:gd name="connsiteX16" fmla="*/ 8456861 w 10407351"/>
              <a:gd name="connsiteY16" fmla="*/ 1566972 h 1891626"/>
              <a:gd name="connsiteX17" fmla="*/ 8189198 w 10407351"/>
              <a:gd name="connsiteY17" fmla="*/ 1584307 h 1891626"/>
              <a:gd name="connsiteX18" fmla="*/ 7898401 w 10407351"/>
              <a:gd name="connsiteY18" fmla="*/ 1565768 h 1891626"/>
              <a:gd name="connsiteX19" fmla="*/ 7563813 w 10407351"/>
              <a:gd name="connsiteY19" fmla="*/ 1558454 h 1891626"/>
              <a:gd name="connsiteX20" fmla="*/ 7349063 w 10407351"/>
              <a:gd name="connsiteY20" fmla="*/ 1551966 h 1891626"/>
              <a:gd name="connsiteX21" fmla="*/ 7131024 w 10407351"/>
              <a:gd name="connsiteY21" fmla="*/ 1585911 h 1891626"/>
              <a:gd name="connsiteX22" fmla="*/ 6889291 w 10407351"/>
              <a:gd name="connsiteY22" fmla="*/ 1610925 h 1891626"/>
              <a:gd name="connsiteX23" fmla="*/ 6668938 w 10407351"/>
              <a:gd name="connsiteY23" fmla="*/ 1613148 h 1891626"/>
              <a:gd name="connsiteX24" fmla="*/ 6538541 w 10407351"/>
              <a:gd name="connsiteY24" fmla="*/ 1620507 h 1891626"/>
              <a:gd name="connsiteX25" fmla="*/ 6491279 w 10407351"/>
              <a:gd name="connsiteY25" fmla="*/ 1632773 h 1891626"/>
              <a:gd name="connsiteX26" fmla="*/ 6423751 w 10407351"/>
              <a:gd name="connsiteY26" fmla="*/ 1643536 h 1891626"/>
              <a:gd name="connsiteX27" fmla="*/ 6306336 w 10407351"/>
              <a:gd name="connsiteY27" fmla="*/ 1669857 h 1891626"/>
              <a:gd name="connsiteX28" fmla="*/ 6155679 w 10407351"/>
              <a:gd name="connsiteY28" fmla="*/ 1680409 h 1891626"/>
              <a:gd name="connsiteX29" fmla="*/ 6018716 w 10407351"/>
              <a:gd name="connsiteY29" fmla="*/ 1668513 h 1891626"/>
              <a:gd name="connsiteX30" fmla="*/ 5927081 w 10407351"/>
              <a:gd name="connsiteY30" fmla="*/ 1663779 h 1891626"/>
              <a:gd name="connsiteX31" fmla="*/ 5704857 w 10407351"/>
              <a:gd name="connsiteY31" fmla="*/ 1661355 h 1891626"/>
              <a:gd name="connsiteX32" fmla="*/ 5464353 w 10407351"/>
              <a:gd name="connsiteY32" fmla="*/ 1649361 h 1891626"/>
              <a:gd name="connsiteX33" fmla="*/ 5408840 w 10407351"/>
              <a:gd name="connsiteY33" fmla="*/ 1659913 h 1891626"/>
              <a:gd name="connsiteX34" fmla="*/ 5315720 w 10407351"/>
              <a:gd name="connsiteY34" fmla="*/ 1677105 h 1891626"/>
              <a:gd name="connsiteX35" fmla="*/ 5250566 w 10407351"/>
              <a:gd name="connsiteY35" fmla="*/ 1709327 h 1891626"/>
              <a:gd name="connsiteX36" fmla="*/ 5170942 w 10407351"/>
              <a:gd name="connsiteY36" fmla="*/ 1716026 h 1891626"/>
              <a:gd name="connsiteX37" fmla="*/ 5063388 w 10407351"/>
              <a:gd name="connsiteY37" fmla="*/ 1707824 h 1891626"/>
              <a:gd name="connsiteX38" fmla="*/ 4937644 w 10407351"/>
              <a:gd name="connsiteY38" fmla="*/ 1733778 h 1891626"/>
              <a:gd name="connsiteX39" fmla="*/ 4863636 w 10407351"/>
              <a:gd name="connsiteY39" fmla="*/ 1742276 h 1891626"/>
              <a:gd name="connsiteX40" fmla="*/ 4663097 w 10407351"/>
              <a:gd name="connsiteY40" fmla="*/ 1772517 h 1891626"/>
              <a:gd name="connsiteX41" fmla="*/ 4576142 w 10407351"/>
              <a:gd name="connsiteY41" fmla="*/ 1801338 h 1891626"/>
              <a:gd name="connsiteX42" fmla="*/ 4432728 w 10407351"/>
              <a:gd name="connsiteY42" fmla="*/ 1821550 h 1891626"/>
              <a:gd name="connsiteX43" fmla="*/ 4330325 w 10407351"/>
              <a:gd name="connsiteY43" fmla="*/ 1832397 h 1891626"/>
              <a:gd name="connsiteX44" fmla="*/ 4301301 w 10407351"/>
              <a:gd name="connsiteY44" fmla="*/ 1853709 h 1891626"/>
              <a:gd name="connsiteX45" fmla="*/ 4300886 w 10407351"/>
              <a:gd name="connsiteY45" fmla="*/ 1854105 h 1891626"/>
              <a:gd name="connsiteX46" fmla="*/ 4238651 w 10407351"/>
              <a:gd name="connsiteY46" fmla="*/ 1857049 h 1891626"/>
              <a:gd name="connsiteX47" fmla="*/ 4102292 w 10407351"/>
              <a:gd name="connsiteY47" fmla="*/ 1880193 h 1891626"/>
              <a:gd name="connsiteX48" fmla="*/ 4059333 w 10407351"/>
              <a:gd name="connsiteY48" fmla="*/ 1886249 h 1891626"/>
              <a:gd name="connsiteX49" fmla="*/ 4036441 w 10407351"/>
              <a:gd name="connsiteY49" fmla="*/ 1891626 h 1891626"/>
              <a:gd name="connsiteX50" fmla="*/ 4002125 w 10407351"/>
              <a:gd name="connsiteY50" fmla="*/ 1877697 h 1891626"/>
              <a:gd name="connsiteX51" fmla="*/ 3959209 w 10407351"/>
              <a:gd name="connsiteY51" fmla="*/ 1883738 h 1891626"/>
              <a:gd name="connsiteX52" fmla="*/ 3949215 w 10407351"/>
              <a:gd name="connsiteY52" fmla="*/ 1885692 h 1891626"/>
              <a:gd name="connsiteX53" fmla="*/ 3874146 w 10407351"/>
              <a:gd name="connsiteY53" fmla="*/ 1872130 h 1891626"/>
              <a:gd name="connsiteX54" fmla="*/ 3866827 w 10407351"/>
              <a:gd name="connsiteY54" fmla="*/ 1866688 h 1891626"/>
              <a:gd name="connsiteX55" fmla="*/ 3829184 w 10407351"/>
              <a:gd name="connsiteY55" fmla="*/ 1864322 h 1891626"/>
              <a:gd name="connsiteX56" fmla="*/ 3824903 w 10407351"/>
              <a:gd name="connsiteY56" fmla="*/ 1865766 h 1891626"/>
              <a:gd name="connsiteX57" fmla="*/ 3793706 w 10407351"/>
              <a:gd name="connsiteY57" fmla="*/ 1857436 h 1891626"/>
              <a:gd name="connsiteX58" fmla="*/ 3668616 w 10407351"/>
              <a:gd name="connsiteY58" fmla="*/ 1842745 h 1891626"/>
              <a:gd name="connsiteX59" fmla="*/ 3428086 w 10407351"/>
              <a:gd name="connsiteY59" fmla="*/ 1835034 h 1891626"/>
              <a:gd name="connsiteX60" fmla="*/ 3177594 w 10407351"/>
              <a:gd name="connsiteY60" fmla="*/ 1813026 h 1891626"/>
              <a:gd name="connsiteX61" fmla="*/ 2940077 w 10407351"/>
              <a:gd name="connsiteY61" fmla="*/ 1821546 h 1891626"/>
              <a:gd name="connsiteX62" fmla="*/ 2508536 w 10407351"/>
              <a:gd name="connsiteY62" fmla="*/ 1797990 h 1891626"/>
              <a:gd name="connsiteX63" fmla="*/ 2360486 w 10407351"/>
              <a:gd name="connsiteY63" fmla="*/ 1795882 h 1891626"/>
              <a:gd name="connsiteX64" fmla="*/ 2261294 w 10407351"/>
              <a:gd name="connsiteY64" fmla="*/ 1795084 h 1891626"/>
              <a:gd name="connsiteX65" fmla="*/ 2254419 w 10407351"/>
              <a:gd name="connsiteY65" fmla="*/ 1797320 h 1891626"/>
              <a:gd name="connsiteX66" fmla="*/ 2226713 w 10407351"/>
              <a:gd name="connsiteY66" fmla="*/ 1798641 h 1891626"/>
              <a:gd name="connsiteX67" fmla="*/ 2219128 w 10407351"/>
              <a:gd name="connsiteY67" fmla="*/ 1808552 h 1891626"/>
              <a:gd name="connsiteX68" fmla="*/ 2126538 w 10407351"/>
              <a:gd name="connsiteY68" fmla="*/ 1817143 h 1891626"/>
              <a:gd name="connsiteX69" fmla="*/ 1903694 w 10407351"/>
              <a:gd name="connsiteY69" fmla="*/ 1821035 h 1891626"/>
              <a:gd name="connsiteX70" fmla="*/ 1738778 w 10407351"/>
              <a:gd name="connsiteY70" fmla="*/ 1804426 h 1891626"/>
              <a:gd name="connsiteX71" fmla="*/ 1683603 w 10407351"/>
              <a:gd name="connsiteY71" fmla="*/ 1813609 h 1891626"/>
              <a:gd name="connsiteX72" fmla="*/ 1613964 w 10407351"/>
              <a:gd name="connsiteY72" fmla="*/ 1812650 h 1891626"/>
              <a:gd name="connsiteX73" fmla="*/ 1613403 w 10407351"/>
              <a:gd name="connsiteY73" fmla="*/ 1813209 h 1891626"/>
              <a:gd name="connsiteX74" fmla="*/ 1602061 w 10407351"/>
              <a:gd name="connsiteY74" fmla="*/ 1811331 h 1891626"/>
              <a:gd name="connsiteX75" fmla="*/ 1395632 w 10407351"/>
              <a:gd name="connsiteY75" fmla="*/ 1797257 h 1891626"/>
              <a:gd name="connsiteX76" fmla="*/ 1181443 w 10407351"/>
              <a:gd name="connsiteY76" fmla="*/ 1751614 h 1891626"/>
              <a:gd name="connsiteX77" fmla="*/ 974248 w 10407351"/>
              <a:gd name="connsiteY77" fmla="*/ 1721123 h 1891626"/>
              <a:gd name="connsiteX78" fmla="*/ 867706 w 10407351"/>
              <a:gd name="connsiteY78" fmla="*/ 1694653 h 1891626"/>
              <a:gd name="connsiteX79" fmla="*/ 841666 w 10407351"/>
              <a:gd name="connsiteY79" fmla="*/ 1683413 h 1891626"/>
              <a:gd name="connsiteX80" fmla="*/ 837797 w 10407351"/>
              <a:gd name="connsiteY80" fmla="*/ 1684443 h 1891626"/>
              <a:gd name="connsiteX81" fmla="*/ 805502 w 10407351"/>
              <a:gd name="connsiteY81" fmla="*/ 1678518 h 1891626"/>
              <a:gd name="connsiteX82" fmla="*/ 799788 w 10407351"/>
              <a:gd name="connsiteY82" fmla="*/ 1672416 h 1891626"/>
              <a:gd name="connsiteX83" fmla="*/ 736389 w 10407351"/>
              <a:gd name="connsiteY83" fmla="*/ 1651814 h 1891626"/>
              <a:gd name="connsiteX84" fmla="*/ 727522 w 10407351"/>
              <a:gd name="connsiteY84" fmla="*/ 1652807 h 1891626"/>
              <a:gd name="connsiteX85" fmla="*/ 689713 w 10407351"/>
              <a:gd name="connsiteY85" fmla="*/ 1654738 h 1891626"/>
              <a:gd name="connsiteX86" fmla="*/ 661608 w 10407351"/>
              <a:gd name="connsiteY86" fmla="*/ 1637638 h 1891626"/>
              <a:gd name="connsiteX87" fmla="*/ 641195 w 10407351"/>
              <a:gd name="connsiteY87" fmla="*/ 1640809 h 1891626"/>
              <a:gd name="connsiteX88" fmla="*/ 603348 w 10407351"/>
              <a:gd name="connsiteY88" fmla="*/ 1642751 h 1891626"/>
              <a:gd name="connsiteX89" fmla="*/ 482767 w 10407351"/>
              <a:gd name="connsiteY89" fmla="*/ 1652811 h 1891626"/>
              <a:gd name="connsiteX90" fmla="*/ 428597 w 10407351"/>
              <a:gd name="connsiteY90" fmla="*/ 1649830 h 1891626"/>
              <a:gd name="connsiteX91" fmla="*/ 428193 w 10407351"/>
              <a:gd name="connsiteY91" fmla="*/ 1650184 h 1891626"/>
              <a:gd name="connsiteX92" fmla="*/ 400669 w 10407351"/>
              <a:gd name="connsiteY92" fmla="*/ 1668609 h 1891626"/>
              <a:gd name="connsiteX93" fmla="*/ 310856 w 10407351"/>
              <a:gd name="connsiteY93" fmla="*/ 1669671 h 1891626"/>
              <a:gd name="connsiteX94" fmla="*/ 184505 w 10407351"/>
              <a:gd name="connsiteY94" fmla="*/ 1676148 h 1891626"/>
              <a:gd name="connsiteX95" fmla="*/ 106017 w 10407351"/>
              <a:gd name="connsiteY95" fmla="*/ 1696538 h 1891626"/>
              <a:gd name="connsiteX96" fmla="*/ 15107 w 10407351"/>
              <a:gd name="connsiteY96" fmla="*/ 1705860 h 1891626"/>
              <a:gd name="connsiteX97" fmla="*/ 0 w 10407351"/>
              <a:gd name="connsiteY97" fmla="*/ 1707056 h 18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0407351" h="1891626">
                <a:moveTo>
                  <a:pt x="0" y="0"/>
                </a:moveTo>
                <a:lnTo>
                  <a:pt x="10407351" y="0"/>
                </a:lnTo>
                <a:lnTo>
                  <a:pt x="10407351" y="1364684"/>
                </a:lnTo>
                <a:lnTo>
                  <a:pt x="10278187" y="1375369"/>
                </a:lnTo>
                <a:cubicBezTo>
                  <a:pt x="10230814" y="1379006"/>
                  <a:pt x="10192985" y="1383268"/>
                  <a:pt x="10183452" y="1391690"/>
                </a:cubicBezTo>
                <a:cubicBezTo>
                  <a:pt x="10056050" y="1406552"/>
                  <a:pt x="10047372" y="1392862"/>
                  <a:pt x="9936834" y="1413567"/>
                </a:cubicBezTo>
                <a:cubicBezTo>
                  <a:pt x="9842543" y="1449236"/>
                  <a:pt x="9758704" y="1437289"/>
                  <a:pt x="9633679" y="1479227"/>
                </a:cubicBezTo>
                <a:cubicBezTo>
                  <a:pt x="9572087" y="1477856"/>
                  <a:pt x="9524044" y="1488294"/>
                  <a:pt x="9464371" y="1479341"/>
                </a:cubicBezTo>
                <a:cubicBezTo>
                  <a:pt x="9437979" y="1471131"/>
                  <a:pt x="9382095" y="1495583"/>
                  <a:pt x="9351136" y="1473048"/>
                </a:cubicBezTo>
                <a:cubicBezTo>
                  <a:pt x="9348834" y="1489421"/>
                  <a:pt x="9290403" y="1475047"/>
                  <a:pt x="9277477" y="1467445"/>
                </a:cubicBezTo>
                <a:cubicBezTo>
                  <a:pt x="9262484" y="1474590"/>
                  <a:pt x="9237294" y="1461551"/>
                  <a:pt x="9221081" y="1462245"/>
                </a:cubicBezTo>
                <a:cubicBezTo>
                  <a:pt x="9189009" y="1426438"/>
                  <a:pt x="9185445" y="1482627"/>
                  <a:pt x="9145968" y="1462282"/>
                </a:cubicBezTo>
                <a:cubicBezTo>
                  <a:pt x="9128623" y="1474438"/>
                  <a:pt x="9069817" y="1500224"/>
                  <a:pt x="9023280" y="1511217"/>
                </a:cubicBezTo>
                <a:cubicBezTo>
                  <a:pt x="8931735" y="1535229"/>
                  <a:pt x="8925405" y="1563795"/>
                  <a:pt x="8830925" y="1554093"/>
                </a:cubicBezTo>
                <a:cubicBezTo>
                  <a:pt x="8817633" y="1577274"/>
                  <a:pt x="8655791" y="1518891"/>
                  <a:pt x="8676048" y="1560374"/>
                </a:cubicBezTo>
                <a:cubicBezTo>
                  <a:pt x="8644516" y="1558347"/>
                  <a:pt x="8621413" y="1541838"/>
                  <a:pt x="8638989" y="1568839"/>
                </a:cubicBezTo>
                <a:lnTo>
                  <a:pt x="8456861" y="1566972"/>
                </a:lnTo>
                <a:cubicBezTo>
                  <a:pt x="8355907" y="1574502"/>
                  <a:pt x="8292865" y="1594374"/>
                  <a:pt x="8189198" y="1584307"/>
                </a:cubicBezTo>
                <a:cubicBezTo>
                  <a:pt x="8087659" y="1583101"/>
                  <a:pt x="8036427" y="1565402"/>
                  <a:pt x="7898401" y="1565768"/>
                </a:cubicBezTo>
                <a:cubicBezTo>
                  <a:pt x="7801198" y="1563426"/>
                  <a:pt x="7662139" y="1549692"/>
                  <a:pt x="7563813" y="1558454"/>
                </a:cubicBezTo>
                <a:cubicBezTo>
                  <a:pt x="7446107" y="1537502"/>
                  <a:pt x="7475233" y="1563414"/>
                  <a:pt x="7349063" y="1551966"/>
                </a:cubicBezTo>
                <a:cubicBezTo>
                  <a:pt x="7293901" y="1597253"/>
                  <a:pt x="7197687" y="1574689"/>
                  <a:pt x="7131024" y="1585911"/>
                </a:cubicBezTo>
                <a:cubicBezTo>
                  <a:pt x="7054397" y="1595738"/>
                  <a:pt x="6966306" y="1606385"/>
                  <a:pt x="6889291" y="1610925"/>
                </a:cubicBezTo>
                <a:cubicBezTo>
                  <a:pt x="6828293" y="1590519"/>
                  <a:pt x="6744624" y="1640610"/>
                  <a:pt x="6668938" y="1613148"/>
                </a:cubicBezTo>
                <a:cubicBezTo>
                  <a:pt x="6641091" y="1606533"/>
                  <a:pt x="6554865" y="1607368"/>
                  <a:pt x="6538541" y="1620507"/>
                </a:cubicBezTo>
                <a:cubicBezTo>
                  <a:pt x="6520561" y="1623357"/>
                  <a:pt x="6499589" y="1618703"/>
                  <a:pt x="6491279" y="1632773"/>
                </a:cubicBezTo>
                <a:cubicBezTo>
                  <a:pt x="6477549" y="1649705"/>
                  <a:pt x="6414822" y="1623561"/>
                  <a:pt x="6423751" y="1643536"/>
                </a:cubicBezTo>
                <a:cubicBezTo>
                  <a:pt x="6379212" y="1625620"/>
                  <a:pt x="6343784" y="1661091"/>
                  <a:pt x="6306336" y="1669857"/>
                </a:cubicBezTo>
                <a:cubicBezTo>
                  <a:pt x="6271255" y="1652084"/>
                  <a:pt x="6237427" y="1675939"/>
                  <a:pt x="6155679" y="1680409"/>
                </a:cubicBezTo>
                <a:cubicBezTo>
                  <a:pt x="6117102" y="1659854"/>
                  <a:pt x="6090477" y="1695769"/>
                  <a:pt x="6018716" y="1668513"/>
                </a:cubicBezTo>
                <a:cubicBezTo>
                  <a:pt x="5980616" y="1668349"/>
                  <a:pt x="5992558" y="1668233"/>
                  <a:pt x="5927081" y="1663779"/>
                </a:cubicBezTo>
                <a:cubicBezTo>
                  <a:pt x="5827173" y="1658997"/>
                  <a:pt x="5796898" y="1666984"/>
                  <a:pt x="5704857" y="1661355"/>
                </a:cubicBezTo>
                <a:cubicBezTo>
                  <a:pt x="5601589" y="1659346"/>
                  <a:pt x="5599375" y="1682928"/>
                  <a:pt x="5464353" y="1649361"/>
                </a:cubicBezTo>
                <a:cubicBezTo>
                  <a:pt x="5453726" y="1665362"/>
                  <a:pt x="5437668" y="1666580"/>
                  <a:pt x="5408840" y="1659913"/>
                </a:cubicBezTo>
                <a:cubicBezTo>
                  <a:pt x="5358895" y="1660103"/>
                  <a:pt x="5370707" y="1699223"/>
                  <a:pt x="5315720" y="1677105"/>
                </a:cubicBezTo>
                <a:cubicBezTo>
                  <a:pt x="5329008" y="1697915"/>
                  <a:pt x="5223140" y="1688103"/>
                  <a:pt x="5250566" y="1709327"/>
                </a:cubicBezTo>
                <a:cubicBezTo>
                  <a:pt x="5222116" y="1729504"/>
                  <a:pt x="5199669" y="1698367"/>
                  <a:pt x="5170942" y="1716026"/>
                </a:cubicBezTo>
                <a:cubicBezTo>
                  <a:pt x="5139745" y="1715775"/>
                  <a:pt x="5102270" y="1704865"/>
                  <a:pt x="5063388" y="1707824"/>
                </a:cubicBezTo>
                <a:cubicBezTo>
                  <a:pt x="5010058" y="1697604"/>
                  <a:pt x="5004778" y="1720109"/>
                  <a:pt x="4937644" y="1733778"/>
                </a:cubicBezTo>
                <a:cubicBezTo>
                  <a:pt x="4905985" y="1722536"/>
                  <a:pt x="4883924" y="1729474"/>
                  <a:pt x="4863636" y="1742276"/>
                </a:cubicBezTo>
                <a:cubicBezTo>
                  <a:pt x="4795354" y="1741736"/>
                  <a:pt x="4737536" y="1762242"/>
                  <a:pt x="4663097" y="1772517"/>
                </a:cubicBezTo>
                <a:cubicBezTo>
                  <a:pt x="4581331" y="1791410"/>
                  <a:pt x="4626382" y="1787132"/>
                  <a:pt x="4576142" y="1801338"/>
                </a:cubicBezTo>
                <a:lnTo>
                  <a:pt x="4432728" y="1821550"/>
                </a:lnTo>
                <a:lnTo>
                  <a:pt x="4330325" y="1832397"/>
                </a:lnTo>
                <a:lnTo>
                  <a:pt x="4301301" y="1853709"/>
                </a:lnTo>
                <a:lnTo>
                  <a:pt x="4300886" y="1854105"/>
                </a:lnTo>
                <a:lnTo>
                  <a:pt x="4238651" y="1857049"/>
                </a:lnTo>
                <a:cubicBezTo>
                  <a:pt x="4205553" y="1861397"/>
                  <a:pt x="4139860" y="1874675"/>
                  <a:pt x="4102292" y="1880193"/>
                </a:cubicBezTo>
                <a:cubicBezTo>
                  <a:pt x="4068199" y="1876181"/>
                  <a:pt x="4047224" y="1858325"/>
                  <a:pt x="4059333" y="1886249"/>
                </a:cubicBezTo>
                <a:cubicBezTo>
                  <a:pt x="4048134" y="1885724"/>
                  <a:pt x="4041292" y="1887993"/>
                  <a:pt x="4036441" y="1891626"/>
                </a:cubicBezTo>
                <a:lnTo>
                  <a:pt x="4002125" y="1877697"/>
                </a:lnTo>
                <a:lnTo>
                  <a:pt x="3959209" y="1883738"/>
                </a:lnTo>
                <a:lnTo>
                  <a:pt x="3949215" y="1885692"/>
                </a:lnTo>
                <a:lnTo>
                  <a:pt x="3874146" y="1872130"/>
                </a:lnTo>
                <a:lnTo>
                  <a:pt x="3866827" y="1866688"/>
                </a:lnTo>
                <a:cubicBezTo>
                  <a:pt x="3858976" y="1863338"/>
                  <a:pt x="3847802" y="1861787"/>
                  <a:pt x="3829184" y="1864322"/>
                </a:cubicBezTo>
                <a:lnTo>
                  <a:pt x="3824903" y="1865766"/>
                </a:lnTo>
                <a:lnTo>
                  <a:pt x="3793706" y="1857436"/>
                </a:lnTo>
                <a:cubicBezTo>
                  <a:pt x="3783639" y="1853644"/>
                  <a:pt x="3675915" y="1848872"/>
                  <a:pt x="3668616" y="1842745"/>
                </a:cubicBezTo>
                <a:cubicBezTo>
                  <a:pt x="3550655" y="1857913"/>
                  <a:pt x="3542534" y="1830996"/>
                  <a:pt x="3428086" y="1835034"/>
                </a:cubicBezTo>
                <a:cubicBezTo>
                  <a:pt x="3328965" y="1794018"/>
                  <a:pt x="3266446" y="1819001"/>
                  <a:pt x="3177594" y="1813026"/>
                </a:cubicBezTo>
                <a:cubicBezTo>
                  <a:pt x="3092965" y="1808822"/>
                  <a:pt x="3053780" y="1822095"/>
                  <a:pt x="2940077" y="1821546"/>
                </a:cubicBezTo>
                <a:cubicBezTo>
                  <a:pt x="2819604" y="1812601"/>
                  <a:pt x="2644050" y="1817354"/>
                  <a:pt x="2508536" y="1797990"/>
                </a:cubicBezTo>
                <a:cubicBezTo>
                  <a:pt x="2402062" y="1791757"/>
                  <a:pt x="2401694" y="1796365"/>
                  <a:pt x="2360486" y="1795882"/>
                </a:cubicBezTo>
                <a:cubicBezTo>
                  <a:pt x="2346784" y="1798538"/>
                  <a:pt x="2274412" y="1790769"/>
                  <a:pt x="2261294" y="1795084"/>
                </a:cubicBezTo>
                <a:lnTo>
                  <a:pt x="2254419" y="1797320"/>
                </a:lnTo>
                <a:lnTo>
                  <a:pt x="2226713" y="1798641"/>
                </a:lnTo>
                <a:lnTo>
                  <a:pt x="2219128" y="1808552"/>
                </a:lnTo>
                <a:lnTo>
                  <a:pt x="2126538" y="1817143"/>
                </a:lnTo>
                <a:cubicBezTo>
                  <a:pt x="2064983" y="1793016"/>
                  <a:pt x="2012426" y="1821800"/>
                  <a:pt x="1903694" y="1821035"/>
                </a:cubicBezTo>
                <a:cubicBezTo>
                  <a:pt x="1874879" y="1812700"/>
                  <a:pt x="1760206" y="1792415"/>
                  <a:pt x="1738778" y="1804426"/>
                </a:cubicBezTo>
                <a:cubicBezTo>
                  <a:pt x="1718271" y="1806115"/>
                  <a:pt x="1696479" y="1800166"/>
                  <a:pt x="1683603" y="1813609"/>
                </a:cubicBezTo>
                <a:cubicBezTo>
                  <a:pt x="1668912" y="1825566"/>
                  <a:pt x="1630407" y="1811717"/>
                  <a:pt x="1613964" y="1812650"/>
                </a:cubicBezTo>
                <a:lnTo>
                  <a:pt x="1613403" y="1813209"/>
                </a:lnTo>
                <a:lnTo>
                  <a:pt x="1602061" y="1811331"/>
                </a:lnTo>
                <a:cubicBezTo>
                  <a:pt x="1503765" y="1799996"/>
                  <a:pt x="1468364" y="1809467"/>
                  <a:pt x="1395632" y="1797257"/>
                </a:cubicBezTo>
                <a:cubicBezTo>
                  <a:pt x="1319449" y="1782888"/>
                  <a:pt x="1262534" y="1801782"/>
                  <a:pt x="1181443" y="1751614"/>
                </a:cubicBezTo>
                <a:cubicBezTo>
                  <a:pt x="1081982" y="1744765"/>
                  <a:pt x="1078010" y="1717244"/>
                  <a:pt x="974248" y="1721123"/>
                </a:cubicBezTo>
                <a:cubicBezTo>
                  <a:pt x="968629" y="1714342"/>
                  <a:pt x="875985" y="1699376"/>
                  <a:pt x="867706" y="1694653"/>
                </a:cubicBezTo>
                <a:lnTo>
                  <a:pt x="841666" y="1683413"/>
                </a:lnTo>
                <a:lnTo>
                  <a:pt x="837797" y="1684443"/>
                </a:lnTo>
                <a:cubicBezTo>
                  <a:pt x="821405" y="1685195"/>
                  <a:pt x="811914" y="1682594"/>
                  <a:pt x="805502" y="1678518"/>
                </a:cubicBezTo>
                <a:lnTo>
                  <a:pt x="799788" y="1672416"/>
                </a:lnTo>
                <a:lnTo>
                  <a:pt x="736389" y="1651814"/>
                </a:lnTo>
                <a:lnTo>
                  <a:pt x="727522" y="1652807"/>
                </a:lnTo>
                <a:lnTo>
                  <a:pt x="689713" y="1654738"/>
                </a:lnTo>
                <a:lnTo>
                  <a:pt x="661608" y="1637638"/>
                </a:lnTo>
                <a:cubicBezTo>
                  <a:pt x="657000" y="1640788"/>
                  <a:pt x="650823" y="1642394"/>
                  <a:pt x="641195" y="1640809"/>
                </a:cubicBezTo>
                <a:cubicBezTo>
                  <a:pt x="648504" y="1669709"/>
                  <a:pt x="632384" y="1649973"/>
                  <a:pt x="603348" y="1642751"/>
                </a:cubicBezTo>
                <a:cubicBezTo>
                  <a:pt x="570224" y="1644670"/>
                  <a:pt x="511891" y="1651631"/>
                  <a:pt x="482767" y="1652811"/>
                </a:cubicBezTo>
                <a:lnTo>
                  <a:pt x="428597" y="1649830"/>
                </a:lnTo>
                <a:lnTo>
                  <a:pt x="428193" y="1650184"/>
                </a:lnTo>
                <a:lnTo>
                  <a:pt x="400669" y="1668609"/>
                </a:lnTo>
                <a:lnTo>
                  <a:pt x="310856" y="1669671"/>
                </a:lnTo>
                <a:lnTo>
                  <a:pt x="184505" y="1676148"/>
                </a:lnTo>
                <a:cubicBezTo>
                  <a:pt x="139434" y="1685497"/>
                  <a:pt x="178890" y="1685521"/>
                  <a:pt x="106017" y="1696538"/>
                </a:cubicBezTo>
                <a:cubicBezTo>
                  <a:pt x="73238" y="1698110"/>
                  <a:pt x="43763" y="1702620"/>
                  <a:pt x="15107" y="1705860"/>
                </a:cubicBezTo>
                <a:lnTo>
                  <a:pt x="0" y="1707056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26C73E-2AA5-BA6B-F45E-8CA52DFD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21" y="884519"/>
            <a:ext cx="10005159" cy="10221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Practice – Calculating Total Costs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C83D7E7-7BB3-47ED-909C-BE9CDFFF4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419766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9A26BD1-77C7-2F84-F0E7-16986503DD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210131"/>
              </p:ext>
            </p:extLst>
          </p:nvPr>
        </p:nvGraphicFramePr>
        <p:xfrm>
          <a:off x="1050925" y="2268244"/>
          <a:ext cx="10064999" cy="43763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9184">
                  <a:extLst>
                    <a:ext uri="{9D8B030D-6E8A-4147-A177-3AD203B41FA5}">
                      <a16:colId xmlns:a16="http://schemas.microsoft.com/office/drawing/2014/main" val="1490449210"/>
                    </a:ext>
                  </a:extLst>
                </a:gridCol>
                <a:gridCol w="2396406">
                  <a:extLst>
                    <a:ext uri="{9D8B030D-6E8A-4147-A177-3AD203B41FA5}">
                      <a16:colId xmlns:a16="http://schemas.microsoft.com/office/drawing/2014/main" val="4148997030"/>
                    </a:ext>
                  </a:extLst>
                </a:gridCol>
                <a:gridCol w="1909803">
                  <a:extLst>
                    <a:ext uri="{9D8B030D-6E8A-4147-A177-3AD203B41FA5}">
                      <a16:colId xmlns:a16="http://schemas.microsoft.com/office/drawing/2014/main" val="41799828"/>
                    </a:ext>
                  </a:extLst>
                </a:gridCol>
                <a:gridCol w="1909803">
                  <a:extLst>
                    <a:ext uri="{9D8B030D-6E8A-4147-A177-3AD203B41FA5}">
                      <a16:colId xmlns:a16="http://schemas.microsoft.com/office/drawing/2014/main" val="3174331344"/>
                    </a:ext>
                  </a:extLst>
                </a:gridCol>
                <a:gridCol w="1909803">
                  <a:extLst>
                    <a:ext uri="{9D8B030D-6E8A-4147-A177-3AD203B41FA5}">
                      <a16:colId xmlns:a16="http://schemas.microsoft.com/office/drawing/2014/main" val="1949757397"/>
                    </a:ext>
                  </a:extLst>
                </a:gridCol>
              </a:tblGrid>
              <a:tr h="58038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Number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of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workers</a:t>
                      </a:r>
                      <a:endParaRPr lang="cs-CZ" sz="1600" dirty="0"/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Total output </a:t>
                      </a:r>
                    </a:p>
                    <a:p>
                      <a:pPr algn="ctr"/>
                      <a:r>
                        <a:rPr lang="cs-CZ" sz="1600"/>
                        <a:t>(pairs of shoes per week)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Fixed costs </a:t>
                      </a:r>
                    </a:p>
                    <a:p>
                      <a:pPr algn="ctr"/>
                      <a:r>
                        <a:rPr lang="cs-CZ" sz="1600"/>
                        <a:t>(dollars)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Variable costs</a:t>
                      </a:r>
                    </a:p>
                    <a:p>
                      <a:pPr algn="ctr"/>
                      <a:r>
                        <a:rPr lang="cs-CZ" sz="1600"/>
                        <a:t>(dollars)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Total Costs</a:t>
                      </a:r>
                    </a:p>
                    <a:p>
                      <a:pPr algn="ctr"/>
                      <a:r>
                        <a:rPr lang="cs-CZ" sz="1600"/>
                        <a:t>(dollars)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887751605"/>
                  </a:ext>
                </a:extLst>
              </a:tr>
              <a:tr h="345092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401359525"/>
                  </a:ext>
                </a:extLst>
              </a:tr>
              <a:tr h="34509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7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300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3315654543"/>
                  </a:ext>
                </a:extLst>
              </a:tr>
              <a:tr h="345092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18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005196150"/>
                  </a:ext>
                </a:extLst>
              </a:tr>
              <a:tr h="345092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3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33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900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041452360"/>
                  </a:ext>
                </a:extLst>
              </a:tr>
              <a:tr h="345092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46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1 200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2344076978"/>
                  </a:ext>
                </a:extLst>
              </a:tr>
              <a:tr h="345092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55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1 500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345374563"/>
                  </a:ext>
                </a:extLst>
              </a:tr>
              <a:tr h="345092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1 800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4236058347"/>
                  </a:ext>
                </a:extLst>
              </a:tr>
              <a:tr h="345092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7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63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2 100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550509078"/>
                  </a:ext>
                </a:extLst>
              </a:tr>
              <a:tr h="345092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63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2 400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4290595734"/>
                  </a:ext>
                </a:extLst>
              </a:tr>
              <a:tr h="345092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9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54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2 700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488967742"/>
                  </a:ext>
                </a:extLst>
              </a:tr>
              <a:tr h="345092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3 000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3199282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24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51EB6B-12D1-C127-C3C7-C45E4782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5915197" cy="133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Costs – total, average and marginal costs (short-run)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C07C96C-969E-7760-8935-FED28D33BD7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08001" y="2367280"/>
                <a:ext cx="7087582" cy="4378960"/>
              </a:xfrm>
            </p:spPr>
            <p:txBody>
              <a:bodyPr vert="horz" lIns="91440" tIns="45720" rIns="91440" bIns="45720" rtlCol="0">
                <a:normAutofit fontScale="92500" lnSpcReduction="20000"/>
              </a:bodyPr>
              <a:lstStyle/>
              <a:p>
                <a:pPr marL="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cs-CZ" sz="1700" dirty="0"/>
                  <a:t>TOTAL COSTS </a:t>
                </a:r>
              </a:p>
              <a:p>
                <a:pPr marL="0" indent="0" algn="ctr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cs-CZ" sz="1700" dirty="0"/>
                  <a:t>TC = FC + VC</a:t>
                </a:r>
                <a:r>
                  <a:rPr lang="en-US" altLang="cs-CZ" sz="1200" dirty="0"/>
                  <a:t>	</a:t>
                </a:r>
              </a:p>
              <a:p>
                <a:pPr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200" dirty="0"/>
              </a:p>
              <a:p>
                <a:pPr marL="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cs-CZ" sz="1700" dirty="0"/>
                  <a:t>AVERAGE COSTS (average total costs, average fixed costs and average variable costs)</a:t>
                </a:r>
                <a:endParaRPr lang="cs-CZ" altLang="cs-CZ" sz="1700" dirty="0"/>
              </a:p>
              <a:p>
                <a:pPr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cs-CZ" sz="1700" dirty="0"/>
                  <a:t>Costs per unit of production</a:t>
                </a:r>
              </a:p>
              <a:p>
                <a:pPr marL="1028700" lvl="1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200" dirty="0"/>
              </a:p>
              <a:p>
                <a:pPr marL="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cs-CZ" sz="15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cs-CZ" sz="1500" b="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cs-CZ" sz="15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cs-CZ" sz="15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cs-CZ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cs-CZ" sz="1500" i="1">
                              <a:latin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a:rPr lang="en-US" altLang="cs-CZ" sz="15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cs-CZ" sz="1500" b="0" i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cs-CZ" altLang="cs-CZ" sz="15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altLang="cs-CZ" sz="1500" b="0" i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altLang="cs-CZ" sz="15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cs-CZ" sz="1500" b="0" i="1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altLang="cs-CZ" sz="1500" i="1">
                          <a:latin typeface="Cambria Math" panose="02040503050406030204" pitchFamily="18" charset="0"/>
                        </a:rPr>
                        <m:t>𝐴𝑇𝐶</m:t>
                      </m:r>
                      <m:r>
                        <a:rPr lang="en-US" altLang="cs-CZ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cs-CZ" sz="1500" b="0" i="1">
                          <a:latin typeface="Cambria Math" panose="02040503050406030204" pitchFamily="18" charset="0"/>
                        </a:rPr>
                        <m:t>𝐴𝐹𝐶</m:t>
                      </m:r>
                      <m:r>
                        <a:rPr lang="en-US" altLang="cs-CZ" sz="15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cs-CZ" sz="1500" b="0" i="1">
                          <a:latin typeface="Cambria Math" panose="02040503050406030204" pitchFamily="18" charset="0"/>
                        </a:rPr>
                        <m:t>𝐴𝑉𝐶</m:t>
                      </m:r>
                    </m:oMath>
                  </m:oMathPara>
                </a14:m>
                <a:endParaRPr lang="cs-CZ" altLang="cs-CZ" sz="1500" b="0" i="1" dirty="0"/>
              </a:p>
              <a:p>
                <a:pPr marL="0" indent="0" algn="ctr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cs-CZ" sz="15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cs-CZ" sz="1500" b="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cs-CZ" sz="15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cs-CZ" sz="15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cs-CZ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cs-CZ" sz="1500" b="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cs-CZ" sz="15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cs-CZ" sz="1500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altLang="cs-CZ" sz="1500" dirty="0"/>
                  <a:t> </a:t>
                </a:r>
              </a:p>
              <a:p>
                <a:pPr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500" dirty="0"/>
              </a:p>
              <a:p>
                <a:pPr marL="0" indent="0" algn="ctr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cs-CZ" sz="15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cs-CZ" sz="1500" b="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cs-CZ" sz="15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cs-CZ" sz="15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cs-CZ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cs-CZ" sz="1500" b="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cs-CZ" sz="15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cs-CZ" sz="1500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altLang="cs-CZ" sz="1500" dirty="0"/>
                  <a:t> </a:t>
                </a:r>
              </a:p>
              <a:p>
                <a:pPr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200" dirty="0"/>
              </a:p>
              <a:p>
                <a:pPr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1200" dirty="0"/>
              </a:p>
              <a:p>
                <a:pPr marL="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cs-CZ" sz="1600" dirty="0"/>
                  <a:t>MARGINAL COSTS </a:t>
                </a:r>
                <a:endParaRPr lang="cs-CZ" altLang="cs-CZ" sz="1600" dirty="0"/>
              </a:p>
              <a:p>
                <a:pPr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cs-CZ" sz="1600" dirty="0"/>
                  <a:t>cost of additional input necessary to produce the additional units of output</a:t>
                </a:r>
              </a:p>
              <a:p>
                <a:pPr marL="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cs-CZ" sz="1700" i="1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en-US" altLang="cs-CZ" sz="17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cs-CZ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cs-CZ" sz="17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cs-CZ" sz="1700" i="1">
                              <a:latin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cs-CZ" sz="17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cs-CZ" sz="17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C07C96C-969E-7760-8935-FED28D33B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8001" y="2367280"/>
                <a:ext cx="7087582" cy="4378960"/>
              </a:xfrm>
              <a:blipFill>
                <a:blip r:embed="rId2"/>
                <a:stretch>
                  <a:fillRect l="-430" t="-18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symbol pro obsah 7" descr="Obsah obrázku diagram, řada/pruh, Vykreslený graf, text&#10;&#10;Popis byl vytvořen automaticky">
            <a:extLst>
              <a:ext uri="{FF2B5EF4-FFF2-40B4-BE49-F238E27FC236}">
                <a16:creationId xmlns:a16="http://schemas.microsoft.com/office/drawing/2014/main" id="{F57B9FCD-7C79-926B-B9FF-FCE719B0C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0" r="2" b="2"/>
          <a:stretch/>
        </p:blipFill>
        <p:spPr>
          <a:xfrm>
            <a:off x="7761092" y="771383"/>
            <a:ext cx="3684567" cy="5311922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8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85416-ECA2-3CD9-FB42-D8CC0DBE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01960" cy="1325563"/>
          </a:xfrm>
        </p:spPr>
        <p:txBody>
          <a:bodyPr/>
          <a:lstStyle/>
          <a:p>
            <a:r>
              <a:rPr lang="cs-CZ" dirty="0" err="1"/>
              <a:t>Practice</a:t>
            </a:r>
            <a:r>
              <a:rPr lang="cs-CZ" dirty="0"/>
              <a:t> – </a:t>
            </a:r>
            <a:r>
              <a:rPr lang="cs-CZ" dirty="0" err="1"/>
              <a:t>Calculating</a:t>
            </a:r>
            <a:r>
              <a:rPr lang="cs-CZ" dirty="0"/>
              <a:t> </a:t>
            </a:r>
            <a:r>
              <a:rPr lang="cs-CZ" dirty="0" err="1"/>
              <a:t>Average</a:t>
            </a:r>
            <a:r>
              <a:rPr lang="cs-CZ" dirty="0"/>
              <a:t> and </a:t>
            </a:r>
            <a:r>
              <a:rPr lang="cs-CZ" dirty="0" err="1"/>
              <a:t>Marginal</a:t>
            </a:r>
            <a:r>
              <a:rPr lang="cs-CZ" dirty="0"/>
              <a:t> </a:t>
            </a:r>
            <a:r>
              <a:rPr lang="cs-CZ" dirty="0" err="1"/>
              <a:t>Costs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67DBAA4-4E5D-9BAD-518D-EE1C31E5E0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3917651"/>
              </p:ext>
            </p:extLst>
          </p:nvPr>
        </p:nvGraphicFramePr>
        <p:xfrm>
          <a:off x="7211060" y="2544865"/>
          <a:ext cx="42291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5">
                  <a:extLst>
                    <a:ext uri="{9D8B030D-6E8A-4147-A177-3AD203B41FA5}">
                      <a16:colId xmlns:a16="http://schemas.microsoft.com/office/drawing/2014/main" val="4130501694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405775527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41655541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489839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62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27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78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86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5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199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589892"/>
                  </a:ext>
                </a:extLst>
              </a:tr>
            </a:tbl>
          </a:graphicData>
        </a:graphic>
      </p:graphicFrame>
      <p:graphicFrame>
        <p:nvGraphicFramePr>
          <p:cNvPr id="6" name="Zástupný obsah 4">
            <a:extLst>
              <a:ext uri="{FF2B5EF4-FFF2-40B4-BE49-F238E27FC236}">
                <a16:creationId xmlns:a16="http://schemas.microsoft.com/office/drawing/2014/main" id="{B6F4F739-23EB-7546-C2A9-684AEF06B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162904"/>
              </p:ext>
            </p:extLst>
          </p:nvPr>
        </p:nvGraphicFramePr>
        <p:xfrm>
          <a:off x="838200" y="2544865"/>
          <a:ext cx="5960359" cy="32119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7785">
                  <a:extLst>
                    <a:ext uri="{9D8B030D-6E8A-4147-A177-3AD203B41FA5}">
                      <a16:colId xmlns:a16="http://schemas.microsoft.com/office/drawing/2014/main" val="4148997030"/>
                    </a:ext>
                  </a:extLst>
                </a:gridCol>
                <a:gridCol w="1400858">
                  <a:extLst>
                    <a:ext uri="{9D8B030D-6E8A-4147-A177-3AD203B41FA5}">
                      <a16:colId xmlns:a16="http://schemas.microsoft.com/office/drawing/2014/main" val="41799828"/>
                    </a:ext>
                  </a:extLst>
                </a:gridCol>
                <a:gridCol w="1400858">
                  <a:extLst>
                    <a:ext uri="{9D8B030D-6E8A-4147-A177-3AD203B41FA5}">
                      <a16:colId xmlns:a16="http://schemas.microsoft.com/office/drawing/2014/main" val="3174331344"/>
                    </a:ext>
                  </a:extLst>
                </a:gridCol>
                <a:gridCol w="1400858">
                  <a:extLst>
                    <a:ext uri="{9D8B030D-6E8A-4147-A177-3AD203B41FA5}">
                      <a16:colId xmlns:a16="http://schemas.microsoft.com/office/drawing/2014/main" val="1949757397"/>
                    </a:ext>
                  </a:extLst>
                </a:gridCol>
              </a:tblGrid>
              <a:tr h="22602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Total</a:t>
                      </a:r>
                      <a:r>
                        <a:rPr lang="cs-CZ" sz="1600" dirty="0"/>
                        <a:t> output </a:t>
                      </a:r>
                    </a:p>
                    <a:p>
                      <a:pPr algn="ctr"/>
                      <a:r>
                        <a:rPr lang="cs-CZ" sz="1600" dirty="0"/>
                        <a:t>(</a:t>
                      </a:r>
                      <a:r>
                        <a:rPr lang="cs-CZ" sz="1600" dirty="0" err="1"/>
                        <a:t>pairs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of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shoes</a:t>
                      </a:r>
                      <a:r>
                        <a:rPr lang="cs-CZ" sz="1600" dirty="0"/>
                        <a:t> per </a:t>
                      </a:r>
                      <a:r>
                        <a:rPr lang="cs-CZ" sz="1600" dirty="0" err="1"/>
                        <a:t>week</a:t>
                      </a:r>
                      <a:r>
                        <a:rPr lang="cs-CZ" sz="1600" dirty="0"/>
                        <a:t>)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Fixed costs </a:t>
                      </a:r>
                    </a:p>
                    <a:p>
                      <a:pPr algn="ctr"/>
                      <a:r>
                        <a:rPr lang="cs-CZ" sz="1600"/>
                        <a:t>(dollars)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Variable costs</a:t>
                      </a:r>
                    </a:p>
                    <a:p>
                      <a:pPr algn="ctr"/>
                      <a:r>
                        <a:rPr lang="cs-CZ" sz="1600"/>
                        <a:t>(dollars)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Total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Costs</a:t>
                      </a:r>
                      <a:endParaRPr lang="cs-CZ" sz="1600" dirty="0"/>
                    </a:p>
                    <a:p>
                      <a:pPr algn="ctr"/>
                      <a:r>
                        <a:rPr lang="cs-CZ" sz="1600" dirty="0"/>
                        <a:t>(</a:t>
                      </a:r>
                      <a:r>
                        <a:rPr lang="cs-CZ" sz="1600" dirty="0" err="1"/>
                        <a:t>dollars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887751605"/>
                  </a:ext>
                </a:extLst>
              </a:tr>
              <a:tr h="134391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1 000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401359525"/>
                  </a:ext>
                </a:extLst>
              </a:tr>
              <a:tr h="134391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7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300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1 300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3315654543"/>
                  </a:ext>
                </a:extLst>
              </a:tr>
              <a:tr h="134391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18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1 600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005196150"/>
                  </a:ext>
                </a:extLst>
              </a:tr>
              <a:tr h="134391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33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900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1 900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041452360"/>
                  </a:ext>
                </a:extLst>
              </a:tr>
              <a:tr h="134391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46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1 200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2 200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2344076978"/>
                  </a:ext>
                </a:extLst>
              </a:tr>
              <a:tr h="134391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55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1 500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2 500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345374563"/>
                  </a:ext>
                </a:extLst>
              </a:tr>
              <a:tr h="134391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1 800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2 800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4236058347"/>
                  </a:ext>
                </a:extLst>
              </a:tr>
              <a:tr h="13439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63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2 100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3 100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550509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81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85416-ECA2-3CD9-FB42-D8CC0DBE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01960" cy="1325563"/>
          </a:xfrm>
        </p:spPr>
        <p:txBody>
          <a:bodyPr/>
          <a:lstStyle/>
          <a:p>
            <a:r>
              <a:rPr lang="cs-CZ" dirty="0" err="1"/>
              <a:t>Practice</a:t>
            </a:r>
            <a:r>
              <a:rPr lang="cs-CZ" dirty="0"/>
              <a:t> – </a:t>
            </a:r>
            <a:r>
              <a:rPr lang="cs-CZ" dirty="0" err="1"/>
              <a:t>Calculating</a:t>
            </a:r>
            <a:r>
              <a:rPr lang="cs-CZ" dirty="0"/>
              <a:t> </a:t>
            </a:r>
            <a:r>
              <a:rPr lang="cs-CZ" dirty="0" err="1"/>
              <a:t>Average</a:t>
            </a:r>
            <a:r>
              <a:rPr lang="cs-CZ" dirty="0"/>
              <a:t> and </a:t>
            </a:r>
            <a:r>
              <a:rPr lang="cs-CZ" dirty="0" err="1"/>
              <a:t>Marginal</a:t>
            </a:r>
            <a:r>
              <a:rPr lang="cs-CZ" dirty="0"/>
              <a:t> </a:t>
            </a:r>
            <a:r>
              <a:rPr lang="cs-CZ" dirty="0" err="1"/>
              <a:t>Costs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67DBAA4-4E5D-9BAD-518D-EE1C31E5E0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237968"/>
              </p:ext>
            </p:extLst>
          </p:nvPr>
        </p:nvGraphicFramePr>
        <p:xfrm>
          <a:off x="7032239" y="2576425"/>
          <a:ext cx="4229100" cy="3122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5">
                  <a:extLst>
                    <a:ext uri="{9D8B030D-6E8A-4147-A177-3AD203B41FA5}">
                      <a16:colId xmlns:a16="http://schemas.microsoft.com/office/drawing/2014/main" val="4130501694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405775527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41655541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489839205"/>
                    </a:ext>
                  </a:extLst>
                </a:gridCol>
              </a:tblGrid>
              <a:tr h="345981">
                <a:tc>
                  <a:txBody>
                    <a:bodyPr/>
                    <a:lstStyle/>
                    <a:p>
                      <a:r>
                        <a:rPr lang="cs-CZ" dirty="0"/>
                        <a:t>AFC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625803"/>
                  </a:ext>
                </a:extLst>
              </a:tr>
              <a:tr h="345981"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271740"/>
                  </a:ext>
                </a:extLst>
              </a:tr>
              <a:tr h="345981"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185,72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78780"/>
                  </a:ext>
                </a:extLst>
              </a:tr>
              <a:tr h="345981"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865946"/>
                  </a:ext>
                </a:extLst>
              </a:tr>
              <a:tr h="345981"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54066"/>
                  </a:ext>
                </a:extLst>
              </a:tr>
              <a:tr h="345981"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0029"/>
                  </a:ext>
                </a:extLst>
              </a:tr>
              <a:tr h="345981"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7699"/>
                  </a:ext>
                </a:extLst>
              </a:tr>
              <a:tr h="345981"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199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589892"/>
                  </a:ext>
                </a:extLst>
              </a:tr>
            </a:tbl>
          </a:graphicData>
        </a:graphic>
      </p:graphicFrame>
      <p:graphicFrame>
        <p:nvGraphicFramePr>
          <p:cNvPr id="6" name="Zástupný obsah 4">
            <a:extLst>
              <a:ext uri="{FF2B5EF4-FFF2-40B4-BE49-F238E27FC236}">
                <a16:creationId xmlns:a16="http://schemas.microsoft.com/office/drawing/2014/main" id="{B6F4F739-23EB-7546-C2A9-684AEF06B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63986"/>
              </p:ext>
            </p:extLst>
          </p:nvPr>
        </p:nvGraphicFramePr>
        <p:xfrm>
          <a:off x="1071880" y="1996225"/>
          <a:ext cx="5960359" cy="36982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7785">
                  <a:extLst>
                    <a:ext uri="{9D8B030D-6E8A-4147-A177-3AD203B41FA5}">
                      <a16:colId xmlns:a16="http://schemas.microsoft.com/office/drawing/2014/main" val="4148997030"/>
                    </a:ext>
                  </a:extLst>
                </a:gridCol>
                <a:gridCol w="1400858">
                  <a:extLst>
                    <a:ext uri="{9D8B030D-6E8A-4147-A177-3AD203B41FA5}">
                      <a16:colId xmlns:a16="http://schemas.microsoft.com/office/drawing/2014/main" val="41799828"/>
                    </a:ext>
                  </a:extLst>
                </a:gridCol>
                <a:gridCol w="1400858">
                  <a:extLst>
                    <a:ext uri="{9D8B030D-6E8A-4147-A177-3AD203B41FA5}">
                      <a16:colId xmlns:a16="http://schemas.microsoft.com/office/drawing/2014/main" val="3174331344"/>
                    </a:ext>
                  </a:extLst>
                </a:gridCol>
                <a:gridCol w="1400858">
                  <a:extLst>
                    <a:ext uri="{9D8B030D-6E8A-4147-A177-3AD203B41FA5}">
                      <a16:colId xmlns:a16="http://schemas.microsoft.com/office/drawing/2014/main" val="1949757397"/>
                    </a:ext>
                  </a:extLst>
                </a:gridCol>
              </a:tblGrid>
              <a:tr h="9100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Total</a:t>
                      </a:r>
                      <a:r>
                        <a:rPr lang="cs-CZ" sz="1600" dirty="0"/>
                        <a:t> output </a:t>
                      </a:r>
                    </a:p>
                    <a:p>
                      <a:pPr algn="ctr"/>
                      <a:r>
                        <a:rPr lang="cs-CZ" sz="1600" dirty="0"/>
                        <a:t>(</a:t>
                      </a:r>
                      <a:r>
                        <a:rPr lang="cs-CZ" sz="1600" dirty="0" err="1"/>
                        <a:t>pairs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of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shoes</a:t>
                      </a:r>
                      <a:r>
                        <a:rPr lang="cs-CZ" sz="1600" dirty="0"/>
                        <a:t> per </a:t>
                      </a:r>
                      <a:r>
                        <a:rPr lang="cs-CZ" sz="1600" dirty="0" err="1"/>
                        <a:t>week</a:t>
                      </a:r>
                      <a:r>
                        <a:rPr lang="cs-CZ" sz="1600" dirty="0"/>
                        <a:t>)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Fixed costs </a:t>
                      </a:r>
                    </a:p>
                    <a:p>
                      <a:pPr algn="ctr"/>
                      <a:r>
                        <a:rPr lang="cs-CZ" sz="1600"/>
                        <a:t>(dollars)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Variable costs</a:t>
                      </a:r>
                    </a:p>
                    <a:p>
                      <a:pPr algn="ctr"/>
                      <a:r>
                        <a:rPr lang="cs-CZ" sz="1600"/>
                        <a:t>(dollars)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Total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Costs</a:t>
                      </a:r>
                      <a:endParaRPr lang="cs-CZ" sz="1600" dirty="0"/>
                    </a:p>
                    <a:p>
                      <a:pPr algn="ctr"/>
                      <a:r>
                        <a:rPr lang="cs-CZ" sz="1600" dirty="0"/>
                        <a:t>(</a:t>
                      </a:r>
                      <a:r>
                        <a:rPr lang="cs-CZ" sz="1600" dirty="0" err="1"/>
                        <a:t>dollars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887751605"/>
                  </a:ext>
                </a:extLst>
              </a:tr>
              <a:tr h="348525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1 000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401359525"/>
                  </a:ext>
                </a:extLst>
              </a:tr>
              <a:tr h="348525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7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300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1 300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3315654543"/>
                  </a:ext>
                </a:extLst>
              </a:tr>
              <a:tr h="348525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18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1 600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005196150"/>
                  </a:ext>
                </a:extLst>
              </a:tr>
              <a:tr h="348525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33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900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1 900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041452360"/>
                  </a:ext>
                </a:extLst>
              </a:tr>
              <a:tr h="348525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46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1 200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2 200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2344076978"/>
                  </a:ext>
                </a:extLst>
              </a:tr>
              <a:tr h="348525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55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1 500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2 500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1345374563"/>
                  </a:ext>
                </a:extLst>
              </a:tr>
              <a:tr h="348525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1 800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2 800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4236058347"/>
                  </a:ext>
                </a:extLst>
              </a:tr>
              <a:tr h="3485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63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/>
                        <a:t>1 000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2 100</a:t>
                      </a:r>
                    </a:p>
                  </a:txBody>
                  <a:tcPr marL="58856" marR="58856" marT="29428" marB="29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3 100</a:t>
                      </a:r>
                    </a:p>
                  </a:txBody>
                  <a:tcPr marL="58856" marR="58856" marT="29428" marB="29428"/>
                </a:tc>
                <a:extLst>
                  <a:ext uri="{0D108BD9-81ED-4DB2-BD59-A6C34878D82A}">
                    <a16:rowId xmlns:a16="http://schemas.microsoft.com/office/drawing/2014/main" val="550509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2144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0ad96e7-4778-4b2c-baf4-664156bcd258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8252</TotalTime>
  <Words>1378</Words>
  <Application>Microsoft Office PowerPoint</Application>
  <PresentationFormat>Širokoúhlá obrazovka</PresentationFormat>
  <Paragraphs>301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Motiv Office</vt:lpstr>
      <vt:lpstr>Costs, Revenues and Profit</vt:lpstr>
      <vt:lpstr>OUTLINE OF THE LECTURE AND  STUDY GOALS </vt:lpstr>
      <vt:lpstr>Profit</vt:lpstr>
      <vt:lpstr>Costs – explicit and implicit</vt:lpstr>
      <vt:lpstr>Costs – total, fixed and variable (short-run)</vt:lpstr>
      <vt:lpstr>Practice – Calculating Total Costs</vt:lpstr>
      <vt:lpstr>Costs – total, average and marginal costs (short-run)</vt:lpstr>
      <vt:lpstr>Practice – Calculating Average and Marginal Costs</vt:lpstr>
      <vt:lpstr>Practice – Calculating Average and Marginal Costs</vt:lpstr>
      <vt:lpstr>Costs – total, average and marginal costs (short-run)</vt:lpstr>
      <vt:lpstr>Costs and Returns to Scale</vt:lpstr>
      <vt:lpstr>Costs – total, average and marginal costs (long-run)</vt:lpstr>
      <vt:lpstr>Relationship between Short-run and Long-run Costs</vt:lpstr>
      <vt:lpstr>Relationship between Short-run and Long-run Costs</vt:lpstr>
      <vt:lpstr>Revenues</vt:lpstr>
      <vt:lpstr>Revenues - perfect competition</vt:lpstr>
      <vt:lpstr>Revenues - imperfect competition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Radka Kubalová</cp:lastModifiedBy>
  <cp:revision>234</cp:revision>
  <dcterms:created xsi:type="dcterms:W3CDTF">2016-11-25T20:36:16Z</dcterms:created>
  <dcterms:modified xsi:type="dcterms:W3CDTF">2023-11-13T06:32:46Z</dcterms:modified>
</cp:coreProperties>
</file>