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8"/>
  </p:notesMasterIdLst>
  <p:sldIdLst>
    <p:sldId id="256" r:id="rId2"/>
    <p:sldId id="281" r:id="rId3"/>
    <p:sldId id="258" r:id="rId4"/>
    <p:sldId id="259" r:id="rId5"/>
    <p:sldId id="257" r:id="rId6"/>
    <p:sldId id="280" r:id="rId7"/>
    <p:sldId id="260" r:id="rId8"/>
    <p:sldId id="261" r:id="rId9"/>
    <p:sldId id="262" r:id="rId10"/>
    <p:sldId id="278" r:id="rId11"/>
    <p:sldId id="263" r:id="rId12"/>
    <p:sldId id="266" r:id="rId13"/>
    <p:sldId id="267" r:id="rId14"/>
    <p:sldId id="348" r:id="rId15"/>
    <p:sldId id="349" r:id="rId16"/>
    <p:sldId id="350" r:id="rId17"/>
    <p:sldId id="268" r:id="rId18"/>
    <p:sldId id="275" r:id="rId19"/>
    <p:sldId id="276" r:id="rId20"/>
    <p:sldId id="277" r:id="rId21"/>
    <p:sldId id="347" r:id="rId22"/>
    <p:sldId id="265" r:id="rId23"/>
    <p:sldId id="269" r:id="rId24"/>
    <p:sldId id="283" r:id="rId25"/>
    <p:sldId id="270" r:id="rId26"/>
    <p:sldId id="271" r:id="rId27"/>
    <p:sldId id="272" r:id="rId28"/>
    <p:sldId id="273" r:id="rId29"/>
    <p:sldId id="319" r:id="rId30"/>
    <p:sldId id="282" r:id="rId31"/>
    <p:sldId id="284" r:id="rId32"/>
    <p:sldId id="345" r:id="rId33"/>
    <p:sldId id="285" r:id="rId34"/>
    <p:sldId id="286" r:id="rId35"/>
    <p:sldId id="287" r:id="rId36"/>
    <p:sldId id="346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303" r:id="rId49"/>
    <p:sldId id="300" r:id="rId50"/>
    <p:sldId id="299" r:id="rId51"/>
    <p:sldId id="301" r:id="rId52"/>
    <p:sldId id="304" r:id="rId53"/>
    <p:sldId id="305" r:id="rId54"/>
    <p:sldId id="306" r:id="rId55"/>
    <p:sldId id="307" r:id="rId56"/>
    <p:sldId id="308" r:id="rId57"/>
    <p:sldId id="309" r:id="rId58"/>
    <p:sldId id="318" r:id="rId59"/>
    <p:sldId id="310" r:id="rId60"/>
    <p:sldId id="311" r:id="rId61"/>
    <p:sldId id="312" r:id="rId62"/>
    <p:sldId id="316" r:id="rId63"/>
    <p:sldId id="313" r:id="rId64"/>
    <p:sldId id="314" r:id="rId65"/>
    <p:sldId id="315" r:id="rId66"/>
    <p:sldId id="317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92A1D-AB0A-4005-B0AC-C6C6732433F8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CD48A-3795-4845-8247-BD69D529B1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11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D1CFD9D0-8F36-99FA-24FA-EAF5FE2704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1E6A71-0619-4AD0-B002-BCCDA95FB00F}" type="slidenum">
              <a:rPr lang="en-US" altLang="cs-CZ" sz="1200"/>
              <a:pPr/>
              <a:t>2</a:t>
            </a:fld>
            <a:endParaRPr lang="en-US" altLang="cs-CZ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C7FD076E-21F0-6C69-966B-28C8A4DDB6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42D789DC-D25F-0DAC-DAE8-044FE6B7FD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23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43557A58-8F79-6BE5-93D8-BCBDB113E6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0F2C29-48A8-42D4-9BF3-20DFDE07A64C}" type="slidenum">
              <a:rPr lang="en-US" altLang="cs-CZ" sz="1200"/>
              <a:pPr/>
              <a:t>6</a:t>
            </a:fld>
            <a:endParaRPr lang="en-US" altLang="cs-CZ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4F357A3-65A2-A24F-E59F-728300895F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EE6B4D57-B97A-C220-DA12-DB0EE7D69A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963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>
            <a:extLst>
              <a:ext uri="{FF2B5EF4-FFF2-40B4-BE49-F238E27FC236}">
                <a16:creationId xmlns:a16="http://schemas.microsoft.com/office/drawing/2014/main" id="{8DF2D8DB-FC11-C816-DF6C-5FA16C66D9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Zástupný symbol pro poznámky 2">
            <a:extLst>
              <a:ext uri="{FF2B5EF4-FFF2-40B4-BE49-F238E27FC236}">
                <a16:creationId xmlns:a16="http://schemas.microsoft.com/office/drawing/2014/main" id="{CB78C63A-8357-735C-06B7-151D246FB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cs-CZ" altLang="cs-CZ">
              <a:cs typeface="Arial" panose="020B0604020202020204" pitchFamily="34" charset="0"/>
            </a:endParaRPr>
          </a:p>
        </p:txBody>
      </p:sp>
      <p:sp>
        <p:nvSpPr>
          <p:cNvPr id="68612" name="Zástupný symbol pro číslo snímku 3">
            <a:extLst>
              <a:ext uri="{FF2B5EF4-FFF2-40B4-BE49-F238E27FC236}">
                <a16:creationId xmlns:a16="http://schemas.microsoft.com/office/drawing/2014/main" id="{D14A4993-55F2-F6D3-ECD9-177010B113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8589EC8-2FD4-4B9A-9F87-4F4ED42B7091}" type="slidenum">
              <a:rPr lang="cs-CZ" altLang="cs-CZ" sz="1200"/>
              <a:pPr/>
              <a:t>10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207607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274FD0B1-73BD-F5C6-7E39-41C469A66D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FB9844B-61D8-4527-BF8F-F8F9B07D300D}" type="slidenum">
              <a:rPr lang="en-US" altLang="cs-CZ" sz="1200"/>
              <a:pPr/>
              <a:t>24</a:t>
            </a:fld>
            <a:endParaRPr lang="en-US" altLang="cs-CZ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8510DEDB-3757-0C7B-D3CE-55F86E007D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E145545F-4B00-20F5-09D6-012C39FA9A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260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87D4713A-E124-F3C3-28AC-BDD2B36C24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836AAC7-9DB8-4E8D-AA1C-2D7D51AA5711}" type="slidenum">
              <a:rPr lang="cs-CZ" altLang="cs-CZ" sz="1200"/>
              <a:pPr/>
              <a:t>34</a:t>
            </a:fld>
            <a:endParaRPr lang="cs-CZ" altLang="cs-CZ" sz="1200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3A07C1F2-4D24-2DB4-5150-B9F25D74B5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78311A61-8559-A9D6-4D65-CDCE037DB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09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CD93BEC5-33B3-8DB0-D522-0A9214C15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EDB5DF4-C89C-42E7-B819-52A38C111A0A}" type="slidenum">
              <a:rPr lang="cs-CZ" altLang="cs-CZ" sz="1200"/>
              <a:pPr/>
              <a:t>35</a:t>
            </a:fld>
            <a:endParaRPr lang="cs-CZ" altLang="cs-CZ" sz="1200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EB496B27-FB71-2E4E-7438-4943D005F8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8417E2E8-FE40-3204-495B-0F796446D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210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CD93BEC5-33B3-8DB0-D522-0A9214C15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EDB5DF4-C89C-42E7-B819-52A38C111A0A}" type="slidenum">
              <a:rPr lang="cs-CZ" altLang="cs-CZ" sz="1200"/>
              <a:pPr/>
              <a:t>36</a:t>
            </a:fld>
            <a:endParaRPr lang="cs-CZ" altLang="cs-CZ" sz="1200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EB496B27-FB71-2E4E-7438-4943D005F8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8417E2E8-FE40-3204-495B-0F796446D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57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>
            <a:extLst>
              <a:ext uri="{FF2B5EF4-FFF2-40B4-BE49-F238E27FC236}">
                <a16:creationId xmlns:a16="http://schemas.microsoft.com/office/drawing/2014/main" id="{C3C53161-82BB-02DA-03E9-E26906DBAC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A15ED6C-ED2A-42E4-9499-D46B490BB9A0}" type="slidenum">
              <a:rPr lang="cs-CZ" altLang="cs-CZ" sz="1200"/>
              <a:pPr/>
              <a:t>58</a:t>
            </a:fld>
            <a:endParaRPr lang="cs-CZ" altLang="cs-CZ" sz="1200"/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5B2D7B65-EDD3-CEFD-DD79-0857600BA4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>
            <a:extLst>
              <a:ext uri="{FF2B5EF4-FFF2-40B4-BE49-F238E27FC236}">
                <a16:creationId xmlns:a16="http://schemas.microsoft.com/office/drawing/2014/main" id="{8EFD53B0-E60D-5B62-13C5-30F4C95F3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82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1/View_of_Schuman_Roundabout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commissioners.ec.europa.eu/index_c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upload.wikimedia.org/wikipedia/commons/2/29/Stefan_Fule_by_R._D._Ward.jp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Ministerstvo" TargetMode="External"/><Relationship Id="rId2" Type="http://schemas.openxmlformats.org/officeDocument/2006/relationships/hyperlink" Target="https://cs.wikipedia.org/wiki/Evropsk%C3%A1_komi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Evropsk%C3%BD_komisa%C5%99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0/Justus_Lipsius_tout_le_nord-est_689_MOD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consilium.europa.eu/home/cs" TargetMode="External"/><Relationship Id="rId7" Type="http://schemas.openxmlformats.org/officeDocument/2006/relationships/hyperlink" Target="https://www.consilium.europa.eu/cs/council-eu/voting-system/simple-majority/" TargetMode="External"/><Relationship Id="rId2" Type="http://schemas.openxmlformats.org/officeDocument/2006/relationships/hyperlink" Target="https://www.consilium.europa.eu/cs/council-eu/voting-system/qualified-majorit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nsilium.europa.eu/cs/council-eu/voting-system/unanimity/" TargetMode="External"/><Relationship Id="rId5" Type="http://schemas.openxmlformats.org/officeDocument/2006/relationships/hyperlink" Target="https://www.consilium.europa.eu/cs/general-secretariat/corporate-policies/transparency/open-data/voting-results/" TargetMode="External"/><Relationship Id="rId4" Type="http://schemas.openxmlformats.org/officeDocument/2006/relationships/hyperlink" Target="https://www.consilium.europa.eu/cs/documents-publications/public-register/public-register-search/results/?AllLanguagesSearch=False&amp;OnlyPublicDocuments=False&amp;SubjectMatters=PV%20CONS&amp;DocumentLanguage=CS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euroskop.cz/evropska-unie/cr-a-eu/cesi-a-eu/cesti-europoslanci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uroparl.europa.eu/infographic/legislative-procedure/index_cs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uria.europa.eu/jcms/jcms/Jo2_7035/cs/" TargetMode="External"/><Relationship Id="rId2" Type="http://schemas.openxmlformats.org/officeDocument/2006/relationships/hyperlink" Target="http://curia.europa.eu/jcms/jcms/Jo2_7026/c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curia.europa.eu/jcms/jcms/Jo2_7033/cs/" TargetMode="External"/><Relationship Id="rId2" Type="http://schemas.openxmlformats.org/officeDocument/2006/relationships/hyperlink" Target="http://curia.europa.eu/jcms/jcms/Jo2_7024/cs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omy-finance.ec.europa.eu/economic-and-monetary-union_cs" TargetMode="External"/><Relationship Id="rId2" Type="http://schemas.openxmlformats.org/officeDocument/2006/relationships/hyperlink" Target="https://european-union.europa.eu/institutions-law-budget/euro_c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nsilium.europa.eu/cs/european-council/members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b.europa.eu/euro/intro/html/index.cs.html" TargetMode="External"/><Relationship Id="rId2" Type="http://schemas.openxmlformats.org/officeDocument/2006/relationships/hyperlink" Target="https://www.ecb.europa.eu/stats/policy_and_exchange_rates/key_ecb_interest_rates/html/index.cs.html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cb.europa.eu/ecb/orga/escb/html/index.cs.html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ecb.europa.eu/ecb/orga/escb/html/index.cs.html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ca.europa.eu/cs/organisation" TargetMode="External"/><Relationship Id="rId4" Type="http://schemas.openxmlformats.org/officeDocument/2006/relationships/hyperlink" Target="https://european-union.europa.eu/institutions-law-budget/institutions-and-bodies/search-all-eu-institutions-and-bodies/european-commission_cs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a.europa.eu/cs/Pages/AnnualActivityReports.aspx" TargetMode="External"/><Relationship Id="rId2" Type="http://schemas.openxmlformats.org/officeDocument/2006/relationships/hyperlink" Target="https://anti-fraud.ec.europa.eu/index_c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opean-union.europa.eu/institutions-law-budget/institutions-and-bodies/search-all-eu-institutions-and-bodies/council-european-union_cs" TargetMode="External"/><Relationship Id="rId4" Type="http://schemas.openxmlformats.org/officeDocument/2006/relationships/hyperlink" Target="https://european-union.europa.eu/institutions-law-budget/institutions-and-bodies/search-all-eu-institutions-and-bodies/european-parliament_cs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-union.europa.eu/institutions-law-budget/institutions-and-bodies/search-all-eu-institutions-and-bodies/council-european-union_cs" TargetMode="External"/><Relationship Id="rId2" Type="http://schemas.openxmlformats.org/officeDocument/2006/relationships/hyperlink" Target="https://www.eesc.europa.eu/cs/members-group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ean-union.europa.eu/institutions-law-budget/institutions-and-bodies/search-all-eu-institutions-and-bodies/european-commission_cs" TargetMode="External"/><Relationship Id="rId5" Type="http://schemas.openxmlformats.org/officeDocument/2006/relationships/hyperlink" Target="https://european-union.europa.eu/institutions-law-budget/institutions-and-bodies/search-all-eu-institutions-and-bodies/european-parliament_cs" TargetMode="External"/><Relationship Id="rId4" Type="http://schemas.openxmlformats.org/officeDocument/2006/relationships/hyperlink" Target="https://memberspage.eesc.europa.eu/members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-union.europa.eu/institutions-law-budget/institutions-and-bodies/search-all-eu-institutions-and-bodies/council-european-union_cs" TargetMode="External"/><Relationship Id="rId2" Type="http://schemas.openxmlformats.org/officeDocument/2006/relationships/hyperlink" Target="https://european-union.europa.eu/institutions-law-budget/institutions-and-bodies/search-all-eu-institutions-and-bodies/european-commission_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r.europa.eu/cs/our-work/Pages/Opinions.aspx" TargetMode="External"/><Relationship Id="rId5" Type="http://schemas.openxmlformats.org/officeDocument/2006/relationships/hyperlink" Target="https://european-union.europa.eu/institutions-law-budget/institutions-and-bodies/search-all-eu-institutions-and-bodies/court-justice-european-union-cjeu_cs" TargetMode="External"/><Relationship Id="rId4" Type="http://schemas.openxmlformats.org/officeDocument/2006/relationships/hyperlink" Target="https://european-union.europa.eu/institutions-law-budget/institutions-and-bodies/search-all-eu-institutions-and-bodies/european-parliament_cs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6E024A-BB14-474D-8E94-D178087DE4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4800" b="1" dirty="0"/>
              <a:t>Institucionální uspořádání Evropské unie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ECE515-A808-4C27-BB5C-DE0E6873B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227" y="4611116"/>
            <a:ext cx="10993546" cy="590321"/>
          </a:xfrm>
        </p:spPr>
        <p:txBody>
          <a:bodyPr>
            <a:noAutofit/>
          </a:bodyPr>
          <a:lstStyle/>
          <a:p>
            <a:pPr algn="r"/>
            <a:r>
              <a:rPr lang="cs-CZ" sz="4000" dirty="0">
                <a:solidFill>
                  <a:schemeClr val="bg1"/>
                </a:solidFill>
              </a:rPr>
              <a:t>Marian Lebiedzik</a:t>
            </a:r>
          </a:p>
        </p:txBody>
      </p:sp>
    </p:spTree>
    <p:extLst>
      <p:ext uri="{BB962C8B-B14F-4D97-AF65-F5344CB8AC3E}">
        <p14:creationId xmlns:p14="http://schemas.microsoft.com/office/powerpoint/2010/main" val="132776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EFF5D1A7-BC22-B894-2D37-B008FF587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4251" y="986906"/>
            <a:ext cx="10700934" cy="67151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br>
              <a:rPr lang="cs-CZ" dirty="0"/>
            </a:br>
            <a:r>
              <a:rPr lang="cs-CZ" sz="2400" dirty="0"/>
              <a:t>Budova </a:t>
            </a:r>
            <a:r>
              <a:rPr lang="cs-CZ" sz="2400" dirty="0" err="1"/>
              <a:t>Berlaymont</a:t>
            </a:r>
            <a:r>
              <a:rPr lang="cs-CZ" sz="2400" dirty="0"/>
              <a:t>, sídlo Komise, </a:t>
            </a:r>
            <a:r>
              <a:rPr lang="cs-CZ" sz="2400" dirty="0" err="1"/>
              <a:t>adresa:</a:t>
            </a:r>
            <a:r>
              <a:rPr lang="cs-CZ" sz="2400" i="1" dirty="0" err="1"/>
              <a:t>Rue</a:t>
            </a:r>
            <a:r>
              <a:rPr lang="cs-CZ" sz="2400" i="1" dirty="0"/>
              <a:t> de la </a:t>
            </a:r>
            <a:r>
              <a:rPr lang="cs-CZ" sz="2400" i="1" dirty="0" err="1"/>
              <a:t>Loi</a:t>
            </a:r>
            <a:r>
              <a:rPr lang="cs-CZ" sz="2400" i="1" dirty="0"/>
              <a:t>/</a:t>
            </a:r>
            <a:r>
              <a:rPr lang="cs-CZ" sz="2400" i="1" dirty="0" err="1"/>
              <a:t>Wetstraat</a:t>
            </a:r>
            <a:r>
              <a:rPr lang="cs-CZ" sz="2400" i="1" dirty="0"/>
              <a:t>, Brusel, budova dokončena v roce 1969</a:t>
            </a:r>
            <a:endParaRPr lang="cs-CZ" sz="2400" dirty="0"/>
          </a:p>
        </p:txBody>
      </p:sp>
      <p:pic>
        <p:nvPicPr>
          <p:cNvPr id="67587" name="Picture 5" descr="File:View of Schuman Roundabout.jpg">
            <a:hlinkClick r:id="rId3"/>
            <a:extLst>
              <a:ext uri="{FF2B5EF4-FFF2-40B4-BE49-F238E27FC236}">
                <a16:creationId xmlns:a16="http://schemas.microsoft.com/office/drawing/2014/main" id="{39DD9A4B-4627-DCD0-6B7B-67B2F1C6B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17" y="1962685"/>
            <a:ext cx="8761614" cy="47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022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060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694" y="731081"/>
            <a:ext cx="3171905" cy="10138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hlinkClick r:id="rId2"/>
              </a:rPr>
              <a:t>Složení Evropské komise</a:t>
            </a:r>
            <a:endParaRPr lang="cs-CZ" sz="2400" dirty="0">
              <a:solidFill>
                <a:srgbClr val="FFFFFF"/>
              </a:solidFill>
            </a:endParaRPr>
          </a:p>
        </p:txBody>
      </p:sp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066" name="Rectangle 2065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7" name="Rectangle 2066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8" name="Rectangle 2067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68" y="2052084"/>
            <a:ext cx="3511485" cy="4047058"/>
          </a:xfrm>
        </p:spPr>
        <p:txBody>
          <a:bodyPr anchor="t">
            <a:normAutofit fontScale="92500" lnSpcReduction="20000"/>
          </a:bodyPr>
          <a:lstStyle/>
          <a:p>
            <a:pPr algn="just">
              <a:lnSpc>
                <a:spcPct val="90000"/>
              </a:lnSpc>
            </a:pPr>
            <a:r>
              <a:rPr lang="cs-CZ" sz="1600" dirty="0">
                <a:solidFill>
                  <a:srgbClr val="FFFFFF"/>
                </a:solidFill>
              </a:rPr>
              <a:t>Politické vedení zajišťuje tým 27 komisařů a komisařek (z každé země EU jeden zástupce) pod vedením předsedkyně Komise, která rozhoduje o tom, kdo odpovídá za kterou politickou oblast.</a:t>
            </a:r>
          </a:p>
          <a:p>
            <a:pPr algn="just">
              <a:lnSpc>
                <a:spcPct val="90000"/>
              </a:lnSpc>
            </a:pPr>
            <a:r>
              <a:rPr lang="cs-CZ" sz="1600" dirty="0">
                <a:solidFill>
                  <a:srgbClr val="FFFFFF"/>
                </a:solidFill>
              </a:rPr>
              <a:t>Sbor komisařů tvoří předsedkyně Komise, osm místopředsedů, včetně tří výkonných místopředsedů, vysoký představitel Unie pro zahraniční věci a bezpečnostní politiku a 18 komisařů s příslušnou oblastí působnosti.</a:t>
            </a:r>
          </a:p>
          <a:p>
            <a:pPr algn="just">
              <a:lnSpc>
                <a:spcPct val="90000"/>
              </a:lnSpc>
            </a:pPr>
            <a:r>
              <a:rPr lang="cs-CZ" sz="1600" dirty="0">
                <a:solidFill>
                  <a:srgbClr val="FFFFFF"/>
                </a:solidFill>
              </a:rPr>
              <a:t>Rozhodnutí jsou přijímána na základě kolektivní odpovědnosti. Všichni členové Komise mají v rozhodovacím procesu rovnoprávné postavení a za rozhodnutí nesou společnou odpovědnost. Nemají tedy individuální rozhodovací pravomoci, až na výjimečná zmocnění v určitých případech.</a:t>
            </a:r>
          </a:p>
          <a:p>
            <a:pPr>
              <a:lnSpc>
                <a:spcPct val="90000"/>
              </a:lnSpc>
            </a:pPr>
            <a:endParaRPr lang="cs-CZ" sz="1200" dirty="0">
              <a:solidFill>
                <a:srgbClr val="FFFFFF"/>
              </a:solidFill>
            </a:endParaRPr>
          </a:p>
        </p:txBody>
      </p:sp>
      <p:pic>
        <p:nvPicPr>
          <p:cNvPr id="2053" name="Picture 5" descr="commissioners standing together">
            <a:extLst>
              <a:ext uri="{FF2B5EF4-FFF2-40B4-BE49-F238E27FC236}">
                <a16:creationId xmlns:a16="http://schemas.microsoft.com/office/drawing/2014/main" id="{D2249D59-9D7D-4243-8AD2-DD76E7F05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3558" y="1385577"/>
            <a:ext cx="6931748" cy="412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428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135" name="Rectangle 5134">
            <a:extLst>
              <a:ext uri="{FF2B5EF4-FFF2-40B4-BE49-F238E27FC236}">
                <a16:creationId xmlns:a16="http://schemas.microsoft.com/office/drawing/2014/main" id="{4B526CBF-0AA4-49A9-B305-EE0AF3AF6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Ursula von der Leyen">
            <a:extLst>
              <a:ext uri="{FF2B5EF4-FFF2-40B4-BE49-F238E27FC236}">
                <a16:creationId xmlns:a16="http://schemas.microsoft.com/office/drawing/2014/main" id="{E3C00B81-2BFD-452E-80E3-4C26A0F414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15209"/>
          <a:stretch/>
        </p:blipFill>
        <p:spPr bwMode="auto">
          <a:xfrm>
            <a:off x="20" y="76204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7" name="Group 5136">
            <a:extLst>
              <a:ext uri="{FF2B5EF4-FFF2-40B4-BE49-F238E27FC236}">
                <a16:creationId xmlns:a16="http://schemas.microsoft.com/office/drawing/2014/main" id="{CC8B5139-02E6-4DEA-9CCE-962CAF0A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5138" name="Rectangle 5137">
              <a:extLst>
                <a:ext uri="{FF2B5EF4-FFF2-40B4-BE49-F238E27FC236}">
                  <a16:creationId xmlns:a16="http://schemas.microsoft.com/office/drawing/2014/main" id="{C0470BC0-AB0D-4A03-B4F1-5DDA9A31C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39" name="Rectangle 5138">
              <a:extLst>
                <a:ext uri="{FF2B5EF4-FFF2-40B4-BE49-F238E27FC236}">
                  <a16:creationId xmlns:a16="http://schemas.microsoft.com/office/drawing/2014/main" id="{724A08B2-EC2C-4641-81BE-FE8B068BE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60" y="3418764"/>
            <a:ext cx="3412067" cy="33630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cs-CZ" sz="3600" dirty="0">
                <a:solidFill>
                  <a:srgbClr val="FFFFFF"/>
                </a:solidFill>
              </a:rPr>
            </a:br>
            <a:br>
              <a:rPr lang="cs-CZ" sz="3600" dirty="0">
                <a:solidFill>
                  <a:srgbClr val="FFFFFF"/>
                </a:solidFill>
              </a:rPr>
            </a:br>
            <a:br>
              <a:rPr lang="cs-CZ" sz="3600" dirty="0">
                <a:solidFill>
                  <a:srgbClr val="FFFFFF"/>
                </a:solidFill>
              </a:rPr>
            </a:br>
            <a:r>
              <a:rPr lang="en-US" sz="3600" dirty="0" err="1">
                <a:solidFill>
                  <a:srgbClr val="FFFFFF"/>
                </a:solidFill>
              </a:rPr>
              <a:t>Předseda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Evropské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komise</a:t>
            </a:r>
            <a:br>
              <a:rPr lang="cs-CZ" sz="3600" dirty="0">
                <a:solidFill>
                  <a:srgbClr val="FFFFFF"/>
                </a:solidFill>
              </a:rPr>
            </a:br>
            <a:br>
              <a:rPr lang="cs-CZ" sz="3600" dirty="0">
                <a:solidFill>
                  <a:srgbClr val="FFFFFF"/>
                </a:solidFill>
              </a:rPr>
            </a:br>
            <a:br>
              <a:rPr lang="cs-CZ" sz="3600" dirty="0">
                <a:solidFill>
                  <a:srgbClr val="FFFFFF"/>
                </a:solidFill>
              </a:rPr>
            </a:br>
            <a:r>
              <a:rPr lang="cs-CZ" sz="3100" b="1" dirty="0"/>
              <a:t>Ursula </a:t>
            </a:r>
            <a:br>
              <a:rPr lang="cs-CZ" sz="3100" b="1" dirty="0"/>
            </a:br>
            <a:r>
              <a:rPr lang="cs-CZ" sz="3100" b="1" dirty="0"/>
              <a:t>von der </a:t>
            </a:r>
            <a:r>
              <a:rPr lang="cs-CZ" sz="3100" b="1" dirty="0" err="1"/>
              <a:t>Leyen</a:t>
            </a:r>
            <a:r>
              <a:rPr lang="cs-CZ" sz="3100" b="1" dirty="0"/>
              <a:t> </a:t>
            </a:r>
            <a:br>
              <a:rPr lang="cs-CZ" b="1" dirty="0"/>
            </a:br>
            <a:r>
              <a:rPr lang="cs-CZ" b="1" i="1" dirty="0"/>
              <a:t>(2019-2024)</a:t>
            </a:r>
            <a:br>
              <a:rPr lang="cs-CZ" b="1" i="1" dirty="0"/>
            </a:br>
            <a:r>
              <a:rPr lang="cs-CZ" b="1" i="1" dirty="0"/>
              <a:t>(prosinec 2024-2029)</a:t>
            </a:r>
            <a:br>
              <a:rPr lang="cs-CZ" b="1" i="1" dirty="0"/>
            </a:br>
            <a:br>
              <a:rPr lang="cs-CZ" b="1" i="1" dirty="0"/>
            </a:br>
            <a:br>
              <a:rPr lang="cs-CZ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01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62" y="1517027"/>
            <a:ext cx="3511233" cy="377999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cs-CZ" sz="2000" dirty="0">
                <a:solidFill>
                  <a:srgbClr val="FFFFFF"/>
                </a:solidFill>
              </a:rPr>
              <a:t>vysoká představitelka Unie pro zahraniční věci a bezpečnostní politiku</a:t>
            </a:r>
            <a:br>
              <a:rPr lang="cs-CZ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cs-CZ" sz="2000" dirty="0">
                <a:solidFill>
                  <a:srgbClr val="FFFFFF"/>
                </a:solidFill>
              </a:rPr>
              <a:t>výkonná místo</a:t>
            </a:r>
            <a:r>
              <a:rPr lang="en-US" sz="2000" dirty="0" err="1">
                <a:solidFill>
                  <a:srgbClr val="FFFFFF"/>
                </a:solidFill>
              </a:rPr>
              <a:t>Předsed</a:t>
            </a:r>
            <a:r>
              <a:rPr lang="cs-CZ" sz="2000" dirty="0" err="1">
                <a:solidFill>
                  <a:srgbClr val="FFFFFF"/>
                </a:solidFill>
              </a:rPr>
              <a:t>kyně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Evropské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komise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cs-CZ" sz="2700" b="1" dirty="0" err="1">
                <a:solidFill>
                  <a:srgbClr val="FFFFFF"/>
                </a:solidFill>
              </a:rPr>
              <a:t>kaja</a:t>
            </a:r>
            <a:r>
              <a:rPr lang="cs-CZ" sz="2700" b="1" dirty="0">
                <a:solidFill>
                  <a:srgbClr val="FFFFFF"/>
                </a:solidFill>
              </a:rPr>
              <a:t> </a:t>
            </a:r>
            <a:r>
              <a:rPr lang="cs-CZ" sz="2700" b="1" dirty="0" err="1">
                <a:solidFill>
                  <a:srgbClr val="FFFFFF"/>
                </a:solidFill>
              </a:rPr>
              <a:t>kallasová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i="1" dirty="0">
                <a:solidFill>
                  <a:srgbClr val="FFFFFF"/>
                </a:solidFill>
              </a:rPr>
              <a:t>(20</a:t>
            </a:r>
            <a:r>
              <a:rPr lang="cs-CZ" sz="2000" i="1" dirty="0">
                <a:solidFill>
                  <a:srgbClr val="FFFFFF"/>
                </a:solidFill>
              </a:rPr>
              <a:t>24</a:t>
            </a:r>
            <a:r>
              <a:rPr lang="en-US" sz="2000" i="1" dirty="0">
                <a:solidFill>
                  <a:srgbClr val="FFFFFF"/>
                </a:solidFill>
              </a:rPr>
              <a:t>-202</a:t>
            </a:r>
            <a:r>
              <a:rPr lang="cs-CZ" sz="2000" i="1" dirty="0">
                <a:solidFill>
                  <a:srgbClr val="FFFFFF"/>
                </a:solidFill>
              </a:rPr>
              <a:t>9</a:t>
            </a:r>
            <a:r>
              <a:rPr lang="en-US" sz="2000" i="1" dirty="0">
                <a:solidFill>
                  <a:srgbClr val="FFFFFF"/>
                </a:solidFill>
              </a:rPr>
              <a:t>)</a:t>
            </a:r>
            <a:br>
              <a:rPr lang="en-US" sz="2000" i="1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916A289A-D123-429C-A0F2-0D8893AFC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8212" y="303905"/>
            <a:ext cx="4195963" cy="6293946"/>
          </a:xfrm>
        </p:spPr>
      </p:pic>
    </p:spTree>
    <p:extLst>
      <p:ext uri="{BB962C8B-B14F-4D97-AF65-F5344CB8AC3E}">
        <p14:creationId xmlns:p14="http://schemas.microsoft.com/office/powerpoint/2010/main" val="148610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47B78-D171-CB84-A277-95BBDB41E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Složení evropské komise 2024-2029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04C3DF7-E60B-419C-9B2B-93525AA1E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392" y="2202522"/>
            <a:ext cx="5632990" cy="36782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4A594F1-4898-4942-B9CD-46808ED97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619" y="2202522"/>
            <a:ext cx="5532534" cy="36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22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47B78-D171-CB84-A277-95BBDB41E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Složení evropské komise 2024-2029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1E4A2FE-BDEE-421A-AD62-AD872EE88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023721"/>
            <a:ext cx="5725598" cy="38436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C143E30-6B2B-4354-AB5C-02AB3E9A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3722"/>
            <a:ext cx="5725598" cy="379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13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47B78-D171-CB84-A277-95BBDB41E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Složení evropské komise 2024-2029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8B49CE-D5E4-4734-9F91-047CAC126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19" y="2357208"/>
            <a:ext cx="9573961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47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161" name="Rectangle 616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51" y="836801"/>
            <a:ext cx="3961594" cy="49812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Český eurokomisař</a:t>
            </a:r>
            <a:br>
              <a:rPr lang="en-US" sz="1700" dirty="0">
                <a:solidFill>
                  <a:srgbClr val="FFFFFF"/>
                </a:solidFill>
              </a:rPr>
            </a:br>
            <a:br>
              <a:rPr lang="en-US" sz="1700" dirty="0">
                <a:solidFill>
                  <a:srgbClr val="FFFFFF"/>
                </a:solidFill>
              </a:rPr>
            </a:br>
            <a:br>
              <a:rPr lang="cs-CZ" sz="1700" dirty="0">
                <a:solidFill>
                  <a:srgbClr val="FFFFFF"/>
                </a:solidFill>
              </a:rPr>
            </a:br>
            <a:r>
              <a:rPr lang="cs-CZ" sz="1700" dirty="0">
                <a:solidFill>
                  <a:srgbClr val="FFFFFF"/>
                </a:solidFill>
              </a:rPr>
              <a:t>komisař pro</a:t>
            </a:r>
            <a:br>
              <a:rPr lang="cs-CZ" sz="1700" dirty="0">
                <a:solidFill>
                  <a:srgbClr val="FFFFFF"/>
                </a:solidFill>
              </a:rPr>
            </a:br>
            <a:r>
              <a:rPr lang="cs-CZ" sz="1700" dirty="0">
                <a:solidFill>
                  <a:srgbClr val="FFFFFF"/>
                </a:solidFill>
              </a:rPr>
              <a:t>„mezinárodní partnerství“</a:t>
            </a:r>
            <a:br>
              <a:rPr lang="en-US" sz="1700" dirty="0">
                <a:solidFill>
                  <a:srgbClr val="FFFFFF"/>
                </a:solidFill>
              </a:rPr>
            </a:br>
            <a:br>
              <a:rPr lang="en-US" sz="1700" dirty="0">
                <a:solidFill>
                  <a:srgbClr val="FFFFFF"/>
                </a:solidFill>
              </a:rPr>
            </a:br>
            <a:br>
              <a:rPr lang="en-US" sz="1700" dirty="0">
                <a:solidFill>
                  <a:srgbClr val="FFFFFF"/>
                </a:solidFill>
              </a:rPr>
            </a:br>
            <a:r>
              <a:rPr lang="cs-CZ" sz="2200" b="1" dirty="0">
                <a:solidFill>
                  <a:srgbClr val="FFFFFF"/>
                </a:solidFill>
              </a:rPr>
              <a:t>JOZEF SÍKELA</a:t>
            </a:r>
            <a:br>
              <a:rPr lang="en-US" sz="2200" b="1" dirty="0">
                <a:solidFill>
                  <a:srgbClr val="FFFFFF"/>
                </a:solidFill>
              </a:rPr>
            </a:br>
            <a:r>
              <a:rPr lang="en-US" sz="1700" i="1" dirty="0">
                <a:solidFill>
                  <a:srgbClr val="FFFFFF"/>
                </a:solidFill>
              </a:rPr>
              <a:t>(</a:t>
            </a:r>
            <a:r>
              <a:rPr lang="cs-CZ" sz="1700" i="1" dirty="0">
                <a:solidFill>
                  <a:srgbClr val="FFFFFF"/>
                </a:solidFill>
              </a:rPr>
              <a:t>prosinec </a:t>
            </a:r>
            <a:r>
              <a:rPr lang="en-US" sz="1700" i="1" dirty="0">
                <a:solidFill>
                  <a:srgbClr val="FFFFFF"/>
                </a:solidFill>
              </a:rPr>
              <a:t>20</a:t>
            </a:r>
            <a:r>
              <a:rPr lang="cs-CZ" sz="1700" i="1" dirty="0">
                <a:solidFill>
                  <a:srgbClr val="FFFFFF"/>
                </a:solidFill>
              </a:rPr>
              <a:t>24</a:t>
            </a:r>
            <a:r>
              <a:rPr lang="en-US" sz="1700" i="1" dirty="0">
                <a:solidFill>
                  <a:srgbClr val="FFFFFF"/>
                </a:solidFill>
              </a:rPr>
              <a:t>-202</a:t>
            </a:r>
            <a:r>
              <a:rPr lang="cs-CZ" sz="1700" i="1" dirty="0">
                <a:solidFill>
                  <a:srgbClr val="FFFFFF"/>
                </a:solidFill>
              </a:rPr>
              <a:t>9</a:t>
            </a:r>
            <a:r>
              <a:rPr lang="en-US" sz="1700" i="1" dirty="0">
                <a:solidFill>
                  <a:srgbClr val="FFFFFF"/>
                </a:solidFill>
              </a:rPr>
              <a:t>)</a:t>
            </a:r>
            <a:br>
              <a:rPr lang="en-US" sz="1700" i="1" dirty="0">
                <a:solidFill>
                  <a:srgbClr val="FFFFFF"/>
                </a:solidFill>
              </a:rPr>
            </a:br>
            <a:br>
              <a:rPr lang="en-US" sz="1700" dirty="0">
                <a:solidFill>
                  <a:srgbClr val="FFFFFF"/>
                </a:solidFill>
              </a:rPr>
            </a:br>
            <a:br>
              <a:rPr lang="cs-CZ" sz="1700" dirty="0">
                <a:solidFill>
                  <a:srgbClr val="FFFFFF"/>
                </a:solidFill>
              </a:rPr>
            </a:br>
            <a:r>
              <a:rPr lang="cs-CZ" altLang="cs-CZ" sz="1300" b="1" dirty="0"/>
              <a:t>Čtvrtý český komisař(</a:t>
            </a:r>
            <a:r>
              <a:rPr lang="cs-CZ" altLang="cs-CZ" sz="1300" b="1" dirty="0" err="1"/>
              <a:t>ka</a:t>
            </a:r>
            <a:r>
              <a:rPr lang="cs-CZ" altLang="cs-CZ" sz="1300" b="1" dirty="0"/>
              <a:t>)</a:t>
            </a:r>
            <a:r>
              <a:rPr lang="cs-CZ" altLang="cs-CZ" sz="1300" dirty="0"/>
              <a:t> </a:t>
            </a:r>
            <a:br>
              <a:rPr lang="cs-CZ" altLang="cs-CZ" sz="1300" dirty="0"/>
            </a:br>
            <a:r>
              <a:rPr lang="cs-CZ" altLang="cs-CZ" sz="1300" dirty="0"/>
              <a:t>v minulé </a:t>
            </a:r>
            <a:r>
              <a:rPr lang="cs-CZ" altLang="cs-CZ" sz="1300" dirty="0" err="1"/>
              <a:t>Junckerově</a:t>
            </a:r>
            <a:r>
              <a:rPr lang="cs-CZ" altLang="cs-CZ" sz="1300" dirty="0"/>
              <a:t> komisi (2014-2019)</a:t>
            </a:r>
            <a:br>
              <a:rPr lang="cs-CZ" altLang="cs-CZ" sz="1300" dirty="0"/>
            </a:br>
            <a:r>
              <a:rPr lang="cs-CZ" altLang="cs-CZ" sz="1300" dirty="0"/>
              <a:t>měla na starosti portfolio spravedlnosti, spotřebitelské politiky a rovnosti pohlaví</a:t>
            </a:r>
            <a:br>
              <a:rPr lang="cs-CZ" altLang="cs-CZ" sz="1300" dirty="0"/>
            </a:br>
            <a:endParaRPr lang="en-US" sz="1300" dirty="0"/>
          </a:p>
        </p:txBody>
      </p:sp>
      <p:sp>
        <p:nvSpPr>
          <p:cNvPr id="6163" name="Rectangle 616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67A7CD2-DB64-44CE-8742-A23B4FC8E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5846" y="1306242"/>
            <a:ext cx="7179803" cy="4042410"/>
          </a:xfrm>
        </p:spPr>
      </p:pic>
    </p:spTree>
    <p:extLst>
      <p:ext uri="{BB962C8B-B14F-4D97-AF65-F5344CB8AC3E}">
        <p14:creationId xmlns:p14="http://schemas.microsoft.com/office/powerpoint/2010/main" val="30412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47B78-D171-CB84-A277-95BBDB41E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Historie českých komisařů</a:t>
            </a:r>
          </a:p>
        </p:txBody>
      </p:sp>
      <p:sp>
        <p:nvSpPr>
          <p:cNvPr id="79875" name="Zástupný symbol pro obsah 2">
            <a:extLst>
              <a:ext uri="{FF2B5EF4-FFF2-40B4-BE49-F238E27FC236}">
                <a16:creationId xmlns:a16="http://schemas.microsoft.com/office/drawing/2014/main" id="{7FB4EAAA-3CAF-D365-07C0-EB462F51F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8749" y="2323467"/>
            <a:ext cx="3754437" cy="411889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800" b="1" dirty="0">
                <a:solidFill>
                  <a:schemeClr val="accent3">
                    <a:lumMod val="50000"/>
                  </a:schemeClr>
                </a:solidFill>
              </a:rPr>
              <a:t>Pavel Telička</a:t>
            </a:r>
          </a:p>
          <a:p>
            <a:pPr marL="0" indent="0">
              <a:buNone/>
            </a:pPr>
            <a:endParaRPr lang="cs-CZ" altLang="cs-CZ" sz="28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altLang="cs-CZ" b="1" dirty="0">
                <a:solidFill>
                  <a:srgbClr val="800080"/>
                </a:solidFill>
              </a:rPr>
              <a:t>První český komisař </a:t>
            </a:r>
            <a:r>
              <a:rPr lang="cs-CZ" altLang="cs-CZ" dirty="0"/>
              <a:t>ještě v </a:t>
            </a:r>
            <a:r>
              <a:rPr lang="cs-CZ" altLang="cs-CZ" dirty="0" err="1"/>
              <a:t>Prodiho</a:t>
            </a:r>
            <a:r>
              <a:rPr lang="cs-CZ" altLang="cs-CZ" dirty="0"/>
              <a:t> Komisi (květen až listopad 2004)</a:t>
            </a:r>
          </a:p>
          <a:p>
            <a:r>
              <a:rPr lang="cs-CZ" altLang="cs-CZ" dirty="0"/>
              <a:t>Předtím působil jako hlavní vyjednavač ČR při přistupování ČR do EU</a:t>
            </a:r>
          </a:p>
          <a:p>
            <a:r>
              <a:rPr lang="cs-CZ" altLang="cs-CZ" dirty="0"/>
              <a:t>Později poslanec Evropského parlamentu a jeho místopředseda</a:t>
            </a:r>
          </a:p>
          <a:p>
            <a:pPr>
              <a:buFont typeface="Wingdings 2" panose="05020102010507070707" pitchFamily="18" charset="2"/>
              <a:buNone/>
            </a:pPr>
            <a:endParaRPr lang="cs-CZ" altLang="cs-CZ" dirty="0"/>
          </a:p>
        </p:txBody>
      </p:sp>
      <p:pic>
        <p:nvPicPr>
          <p:cNvPr id="79876" name="Picture 4" descr="http://cdn1.beeffco.com/files/poll-images/normal/pavel-telicka_1538.jpg">
            <a:extLst>
              <a:ext uri="{FF2B5EF4-FFF2-40B4-BE49-F238E27FC236}">
                <a16:creationId xmlns:a16="http://schemas.microsoft.com/office/drawing/2014/main" id="{1B81CFA8-015B-84FF-50F0-608FB3875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99" y="1866699"/>
            <a:ext cx="4392613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713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55052-F791-0D95-2C3E-92C491D53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Historie českých komisařů</a:t>
            </a:r>
          </a:p>
        </p:txBody>
      </p:sp>
      <p:sp>
        <p:nvSpPr>
          <p:cNvPr id="80899" name="Zástupný symbol pro obsah 2">
            <a:extLst>
              <a:ext uri="{FF2B5EF4-FFF2-40B4-BE49-F238E27FC236}">
                <a16:creationId xmlns:a16="http://schemas.microsoft.com/office/drawing/2014/main" id="{5062B973-53D4-FF12-2A88-6800BEDAD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302" y="1981288"/>
            <a:ext cx="3754437" cy="4625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2800" b="1" dirty="0">
                <a:solidFill>
                  <a:schemeClr val="accent3">
                    <a:lumMod val="50000"/>
                  </a:schemeClr>
                </a:solidFill>
              </a:rPr>
              <a:t>Vladimír Špidla</a:t>
            </a:r>
          </a:p>
          <a:p>
            <a:endParaRPr lang="cs-CZ" altLang="cs-CZ" b="1" dirty="0">
              <a:solidFill>
                <a:srgbClr val="003399"/>
              </a:solidFill>
            </a:endParaRPr>
          </a:p>
          <a:p>
            <a:r>
              <a:rPr lang="cs-CZ" altLang="cs-CZ" sz="1900" b="1" dirty="0">
                <a:solidFill>
                  <a:srgbClr val="800080"/>
                </a:solidFill>
              </a:rPr>
              <a:t>Druhý český komisař </a:t>
            </a:r>
            <a:r>
              <a:rPr lang="cs-CZ" altLang="cs-CZ" sz="1900" dirty="0"/>
              <a:t> v první </a:t>
            </a:r>
            <a:r>
              <a:rPr lang="cs-CZ" altLang="cs-CZ" sz="1900" dirty="0" err="1"/>
              <a:t>Barrosově</a:t>
            </a:r>
            <a:r>
              <a:rPr lang="cs-CZ" altLang="cs-CZ" sz="1900" dirty="0"/>
              <a:t> Komisi (listopad 2004 až únor 2010)</a:t>
            </a:r>
          </a:p>
          <a:p>
            <a:r>
              <a:rPr lang="cs-CZ" altLang="cs-CZ" sz="1900" dirty="0"/>
              <a:t>Předtím působil předseda vlády ČR</a:t>
            </a:r>
          </a:p>
          <a:p>
            <a:r>
              <a:rPr lang="cs-CZ" altLang="cs-CZ" sz="1900" dirty="0"/>
              <a:t>Měl na starosti zaměstnanost, sociální záležitosti a rovné příležitosti</a:t>
            </a:r>
          </a:p>
          <a:p>
            <a:pPr>
              <a:buFont typeface="Wingdings 2" panose="05020102010507070707" pitchFamily="18" charset="2"/>
              <a:buNone/>
            </a:pPr>
            <a:endParaRPr lang="cs-CZ" altLang="cs-CZ" dirty="0"/>
          </a:p>
        </p:txBody>
      </p:sp>
      <p:pic>
        <p:nvPicPr>
          <p:cNvPr id="80900" name="Picture 2" descr="http://dvurkralove.europe-direct.cz/data/ImageModRes/big/dk_fotografie/beh_Janky/dsc03281.jpg">
            <a:extLst>
              <a:ext uri="{FF2B5EF4-FFF2-40B4-BE49-F238E27FC236}">
                <a16:creationId xmlns:a16="http://schemas.microsoft.com/office/drawing/2014/main" id="{3A5EA74A-7379-9988-844A-6B2BA3727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5" y="1883093"/>
            <a:ext cx="410368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4" descr="http://t1.gstatic.com/images?q=tbn:l7g9HLJLtnivlM:http://www.profit.cz/Libraries/Profit_200921/spidlajs.sflb&amp;t=1">
            <a:extLst>
              <a:ext uri="{FF2B5EF4-FFF2-40B4-BE49-F238E27FC236}">
                <a16:creationId xmlns:a16="http://schemas.microsoft.com/office/drawing/2014/main" id="{172955F8-8FA8-AA5F-678A-5D5C4B9B9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422" y="4888865"/>
            <a:ext cx="24193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002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5E0EA45-F828-F05F-21D4-D49C667227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7616" y="922431"/>
            <a:ext cx="77724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>
                <a:latin typeface="Bookman Old Style" pitchFamily="18" charset="0"/>
              </a:rPr>
              <a:t>Úvod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ABBCD30-779F-AAC1-C16A-244F628341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7616" y="2044649"/>
            <a:ext cx="11233206" cy="4114800"/>
          </a:xfrm>
        </p:spPr>
        <p:txBody>
          <a:bodyPr/>
          <a:lstStyle/>
          <a:p>
            <a:r>
              <a:rPr lang="cs-CZ" altLang="cs-CZ" dirty="0"/>
              <a:t>Již od počátku bylo zřejmé, že Společenství budou řízena </a:t>
            </a:r>
            <a:r>
              <a:rPr lang="cs-CZ" altLang="cs-CZ" u="sng" dirty="0"/>
              <a:t>nadnárodními institucemi</a:t>
            </a:r>
            <a:r>
              <a:rPr lang="cs-CZ" altLang="cs-CZ" dirty="0">
                <a:cs typeface="Arial" panose="020B0604020202020204" pitchFamily="34" charset="0"/>
              </a:rPr>
              <a:t>=&gt;</a:t>
            </a:r>
            <a:r>
              <a:rPr lang="cs-CZ" altLang="cs-CZ" dirty="0"/>
              <a:t>odlišné od mezinárodních organizací, kde funguje zpravidla pouze sekretariát a mezivládní konference, jež se schází dle potřeby.</a:t>
            </a:r>
          </a:p>
          <a:p>
            <a:r>
              <a:rPr lang="cs-CZ" altLang="cs-CZ" dirty="0"/>
              <a:t>Evropská rada, Rada, Komise, EP, Soudní dvůr EU, ECB, ale celá řada dalších institucí.</a:t>
            </a:r>
          </a:p>
          <a:p>
            <a:r>
              <a:rPr lang="cs-CZ" altLang="cs-CZ" dirty="0"/>
              <a:t>Neuplatňuje se klasická dělba moci (moc soudní, legislativní a exekutivní).</a:t>
            </a:r>
          </a:p>
          <a:p>
            <a:r>
              <a:rPr lang="cs-CZ" altLang="cs-CZ" dirty="0"/>
              <a:t>Oddělena je pouze soudní moc (Soudní dvůr EU).</a:t>
            </a:r>
          </a:p>
          <a:p>
            <a:r>
              <a:rPr lang="cs-CZ" altLang="cs-CZ" dirty="0"/>
              <a:t>Legislativní moc připadá Radě, EP ale i Komisi.</a:t>
            </a:r>
          </a:p>
          <a:p>
            <a:r>
              <a:rPr lang="cs-CZ" altLang="cs-CZ" dirty="0"/>
              <a:t>Exekutivu řídí hlavně Komise, částečně i Rada a Evropská rada.</a:t>
            </a:r>
          </a:p>
          <a:p>
            <a:r>
              <a:rPr lang="cs-CZ" altLang="cs-CZ" dirty="0"/>
              <a:t>Někdy je tento systém dělby moci kritizován jako nelegitimní a nedemokratický. 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89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1DB5B-5691-185E-C3B4-16BDFED4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Historie českých komisařů</a:t>
            </a:r>
          </a:p>
        </p:txBody>
      </p:sp>
      <p:sp>
        <p:nvSpPr>
          <p:cNvPr id="81923" name="Zástupný symbol pro obsah 2">
            <a:extLst>
              <a:ext uri="{FF2B5EF4-FFF2-40B4-BE49-F238E27FC236}">
                <a16:creationId xmlns:a16="http://schemas.microsoft.com/office/drawing/2014/main" id="{90345A95-E70E-1556-0927-3B49A1690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927" y="2090969"/>
            <a:ext cx="3754437" cy="4625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3000" b="1" dirty="0">
                <a:solidFill>
                  <a:schemeClr val="accent3">
                    <a:lumMod val="50000"/>
                  </a:schemeClr>
                </a:solidFill>
              </a:rPr>
              <a:t>Štefan </a:t>
            </a:r>
            <a:r>
              <a:rPr lang="cs-CZ" altLang="cs-CZ" sz="3000" b="1" dirty="0" err="1">
                <a:solidFill>
                  <a:schemeClr val="accent3">
                    <a:lumMod val="50000"/>
                  </a:schemeClr>
                </a:solidFill>
              </a:rPr>
              <a:t>Füle</a:t>
            </a:r>
            <a:endParaRPr lang="cs-CZ" altLang="cs-CZ" sz="30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altLang="cs-CZ" sz="30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altLang="cs-CZ" sz="1900" b="1" dirty="0">
                <a:solidFill>
                  <a:srgbClr val="800080"/>
                </a:solidFill>
              </a:rPr>
              <a:t>Třetí český komisař </a:t>
            </a:r>
            <a:r>
              <a:rPr lang="cs-CZ" altLang="cs-CZ" sz="1900" dirty="0"/>
              <a:t> v druhé </a:t>
            </a:r>
            <a:r>
              <a:rPr lang="cs-CZ" altLang="cs-CZ" sz="1900" dirty="0" err="1"/>
              <a:t>Barrosově</a:t>
            </a:r>
            <a:r>
              <a:rPr lang="cs-CZ" altLang="cs-CZ" sz="1900" dirty="0"/>
              <a:t> Komisi (únor 2010 až listopad 2014)</a:t>
            </a:r>
          </a:p>
          <a:p>
            <a:r>
              <a:rPr lang="cs-CZ" altLang="cs-CZ" sz="1900" dirty="0"/>
              <a:t>Předtím působil jako velvyslanec v Litvě</a:t>
            </a:r>
          </a:p>
          <a:p>
            <a:r>
              <a:rPr lang="cs-CZ" altLang="cs-CZ" sz="1900" dirty="0"/>
              <a:t>Měl na starosti rozšiřování a Evropskou politiku sousedství</a:t>
            </a:r>
          </a:p>
          <a:p>
            <a:pPr>
              <a:buFont typeface="Wingdings 2" panose="05020102010507070707" pitchFamily="18" charset="2"/>
              <a:buNone/>
            </a:pPr>
            <a:endParaRPr lang="cs-CZ" altLang="cs-CZ" dirty="0"/>
          </a:p>
        </p:txBody>
      </p:sp>
      <p:pic>
        <p:nvPicPr>
          <p:cNvPr id="81924" name="Picture 2" descr="File:Stefan Fule by R. D. Ward.jpg">
            <a:hlinkClick r:id="rId2"/>
            <a:extLst>
              <a:ext uri="{FF2B5EF4-FFF2-40B4-BE49-F238E27FC236}">
                <a16:creationId xmlns:a16="http://schemas.microsoft.com/office/drawing/2014/main" id="{24D8D18B-E9A9-4DE1-5529-266C6DB1B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64" y="1916344"/>
            <a:ext cx="30527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033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1DB5B-5691-185E-C3B4-16BDFED4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Historie českých komisařů</a:t>
            </a:r>
          </a:p>
        </p:txBody>
      </p:sp>
      <p:sp>
        <p:nvSpPr>
          <p:cNvPr id="81923" name="Zástupný symbol pro obsah 2">
            <a:extLst>
              <a:ext uri="{FF2B5EF4-FFF2-40B4-BE49-F238E27FC236}">
                <a16:creationId xmlns:a16="http://schemas.microsoft.com/office/drawing/2014/main" id="{90345A95-E70E-1556-0927-3B49A1690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927" y="2090969"/>
            <a:ext cx="5112881" cy="46259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sz="3000" b="1" dirty="0">
                <a:solidFill>
                  <a:schemeClr val="accent3">
                    <a:lumMod val="50000"/>
                  </a:schemeClr>
                </a:solidFill>
              </a:rPr>
              <a:t>Věra Jourová</a:t>
            </a:r>
          </a:p>
          <a:p>
            <a:pPr marL="0" indent="0">
              <a:buNone/>
            </a:pPr>
            <a:endParaRPr lang="cs-CZ" altLang="cs-CZ" sz="30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altLang="cs-CZ" sz="1900" b="1" dirty="0">
                <a:solidFill>
                  <a:srgbClr val="800080"/>
                </a:solidFill>
              </a:rPr>
              <a:t>Čtvrtá česká komisařka                                  </a:t>
            </a:r>
            <a:r>
              <a:rPr lang="cs-CZ" altLang="cs-CZ" sz="1900" dirty="0"/>
              <a:t> v </a:t>
            </a:r>
            <a:r>
              <a:rPr lang="cs-CZ" altLang="cs-CZ" sz="1900" dirty="0" err="1"/>
              <a:t>Junckerově</a:t>
            </a:r>
            <a:r>
              <a:rPr lang="cs-CZ" altLang="cs-CZ" sz="1900" dirty="0"/>
              <a:t> komisi (2014-2019) měla na starosti portfolio spravedlnosti, spotřebitelské politiky a rovnosti pohlaví</a:t>
            </a:r>
          </a:p>
          <a:p>
            <a:r>
              <a:rPr lang="cs-CZ" altLang="cs-CZ" sz="1900" dirty="0"/>
              <a:t>v první komisi </a:t>
            </a:r>
            <a:r>
              <a:rPr lang="de-DE" altLang="cs-CZ" sz="1900" dirty="0" err="1"/>
              <a:t>Ursul</a:t>
            </a:r>
            <a:r>
              <a:rPr lang="cs-CZ" altLang="cs-CZ" sz="1900" dirty="0"/>
              <a:t>y </a:t>
            </a:r>
            <a:r>
              <a:rPr lang="de-DE" altLang="cs-CZ" sz="1900" dirty="0"/>
              <a:t>von der Leyen </a:t>
            </a:r>
            <a:br>
              <a:rPr lang="de-DE" altLang="cs-CZ" sz="1900" dirty="0"/>
            </a:br>
            <a:r>
              <a:rPr lang="de-DE" altLang="cs-CZ" sz="1900" dirty="0"/>
              <a:t>(2019-2024)</a:t>
            </a:r>
            <a:r>
              <a:rPr lang="cs-CZ" altLang="cs-CZ" sz="1900" dirty="0"/>
              <a:t> měla na starosti portfolio „Hodnoty a transparentnost“ a byla místopředsedkyní EK</a:t>
            </a:r>
            <a:br>
              <a:rPr lang="de-DE" altLang="cs-CZ" sz="1900" dirty="0"/>
            </a:br>
            <a:endParaRPr lang="cs-CZ" altLang="cs-CZ" sz="1900" dirty="0"/>
          </a:p>
          <a:p>
            <a:r>
              <a:rPr lang="cs-CZ" altLang="cs-CZ" sz="1900" dirty="0"/>
              <a:t>Předtím působil jako ministryně pro místní rozvoj</a:t>
            </a:r>
          </a:p>
          <a:p>
            <a:pPr>
              <a:buFont typeface="Wingdings 2" panose="05020102010507070707" pitchFamily="18" charset="2"/>
              <a:buNone/>
            </a:pPr>
            <a:endParaRPr lang="cs-CZ" altLang="cs-CZ" dirty="0"/>
          </a:p>
        </p:txBody>
      </p:sp>
      <p:pic>
        <p:nvPicPr>
          <p:cNvPr id="5" name="Picture 2" descr="Věra Jourová">
            <a:extLst>
              <a:ext uri="{FF2B5EF4-FFF2-40B4-BE49-F238E27FC236}">
                <a16:creationId xmlns:a16="http://schemas.microsoft.com/office/drawing/2014/main" id="{F3717122-6E26-4489-AA7F-94FED2721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/>
          <a:stretch/>
        </p:blipFill>
        <p:spPr bwMode="auto">
          <a:xfrm>
            <a:off x="441679" y="2076050"/>
            <a:ext cx="5574242" cy="46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971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fungování Evropské komise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922" y="1879680"/>
            <a:ext cx="11029615" cy="5029200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Každodenní chod Komise zajišťují její zaměstnanci (právníci, ekonomové atd.), kteří jsou rozděleni do oddělení nazývaných generální ředitelství (GŘ), z nichž každé odpovídá za konkrétní oblast politiky.</a:t>
            </a:r>
          </a:p>
          <a:p>
            <a:pPr algn="just"/>
            <a:r>
              <a:rPr lang="cs-CZ" sz="2000" dirty="0">
                <a:solidFill>
                  <a:schemeClr val="tx1"/>
                </a:solidFill>
              </a:rPr>
              <a:t>Ve vztahu k </a:t>
            </a:r>
            <a:r>
              <a:rPr lang="cs-CZ" sz="2000" dirty="0">
                <a:solidFill>
                  <a:schemeClr val="tx1"/>
                </a:solidFill>
                <a:hlinkClick r:id="rId2" tooltip="Evropská komi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Evropské komisi</a:t>
            </a:r>
            <a:r>
              <a:rPr lang="cs-CZ" sz="2000" dirty="0">
                <a:solidFill>
                  <a:schemeClr val="tx1"/>
                </a:solidFill>
              </a:rPr>
              <a:t> odpovídají generální ředitelství zhruba </a:t>
            </a:r>
            <a:r>
              <a:rPr lang="cs-CZ" sz="2000" dirty="0">
                <a:solidFill>
                  <a:schemeClr val="tx1"/>
                </a:solidFill>
                <a:hlinkClick r:id="rId3" tooltip="Ministerstv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ministerstvům</a:t>
            </a:r>
            <a:r>
              <a:rPr lang="cs-CZ" sz="2000" dirty="0">
                <a:solidFill>
                  <a:schemeClr val="tx1"/>
                </a:solidFill>
              </a:rPr>
              <a:t>. Každé z nich přísluší jednomu nebo několika </a:t>
            </a:r>
            <a:r>
              <a:rPr lang="cs-CZ" sz="2000" dirty="0">
                <a:solidFill>
                  <a:schemeClr val="tx1"/>
                </a:solidFill>
                <a:hlinkClick r:id="rId4" tooltip="Evropský komisař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Evropským komisařům</a:t>
            </a:r>
            <a:r>
              <a:rPr lang="cs-CZ" sz="2000" dirty="0">
                <a:solidFill>
                  <a:schemeClr val="tx1"/>
                </a:solidFill>
              </a:rPr>
              <a:t>, naopak každý z komisařů pracuje s jedním nebo několika ředitelstvími.</a:t>
            </a:r>
          </a:p>
          <a:p>
            <a:pPr algn="just"/>
            <a:r>
              <a:rPr lang="cs-CZ" sz="2000" dirty="0"/>
              <a:t>Od reformy v roce 1999 má Evropská komise 36 generálních ředitelství, která se už nečíslují, nýbrž označují zkratkami. V čele každého stojí generální ředitel.</a:t>
            </a:r>
            <a:endParaRPr lang="cs-CZ" sz="2000" dirty="0">
              <a:solidFill>
                <a:schemeClr val="tx1"/>
              </a:solidFill>
            </a:endParaRPr>
          </a:p>
          <a:p>
            <a:r>
              <a:rPr lang="cs-CZ" dirty="0"/>
              <a:t> </a:t>
            </a:r>
            <a:r>
              <a:rPr lang="cs-CZ" sz="2000" dirty="0"/>
              <a:t>Generální ředitelství se označují podle náplně své činnosti jako „Politiky a služby“ a dělí se do čtyř skupin:</a:t>
            </a:r>
          </a:p>
          <a:p>
            <a:pPr lvl="2"/>
            <a:r>
              <a:rPr lang="cs-CZ" sz="1800" dirty="0"/>
              <a:t>Politiky</a:t>
            </a:r>
          </a:p>
          <a:p>
            <a:pPr lvl="2"/>
            <a:r>
              <a:rPr lang="cs-CZ" sz="1800" dirty="0"/>
              <a:t>Vnější vztahy</a:t>
            </a:r>
          </a:p>
          <a:p>
            <a:pPr lvl="2"/>
            <a:r>
              <a:rPr lang="cs-CZ" sz="1800" dirty="0"/>
              <a:t>Obecné služby</a:t>
            </a:r>
          </a:p>
          <a:p>
            <a:pPr lvl="2"/>
            <a:r>
              <a:rPr lang="cs-CZ" sz="1800" dirty="0"/>
              <a:t>Vnitřní služby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8932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Rada (evropské unie)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034988"/>
            <a:ext cx="11029615" cy="5029200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Zastupuje vlády zemí EU. V </a:t>
            </a:r>
            <a:r>
              <a:rPr lang="cs-CZ" sz="2000" dirty="0">
                <a:solidFill>
                  <a:schemeClr val="tx1"/>
                </a:solidFill>
              </a:rPr>
              <a:t>Radě EU</a:t>
            </a:r>
            <a:r>
              <a:rPr lang="cs-CZ" sz="2000" dirty="0"/>
              <a:t> zasedají ministři jednotlivých vlád, kteří přijímají právní předpisy                 a koordinují své politiky. Ministři se scházejí v různých složeních v závislosti na tématu, o němž se má jednat. Rada EU přijímá rozhodnutí o evropských právních předpisech společně s Evropským parlamentem.</a:t>
            </a:r>
          </a:p>
          <a:p>
            <a:pPr algn="just"/>
            <a:r>
              <a:rPr lang="cs-CZ" sz="2000" dirty="0"/>
              <a:t>Zasedání Rady se konají v Bruselu, s výjimkou tří měsíců (duben, červen a říjen), kdy se konají              v Lucemburku.</a:t>
            </a:r>
          </a:p>
          <a:p>
            <a:pPr algn="just"/>
            <a:r>
              <a:rPr lang="cs-CZ" sz="2000" dirty="0"/>
              <a:t>Rada je společně s </a:t>
            </a:r>
            <a:r>
              <a:rPr lang="cs-CZ" sz="2000" dirty="0">
                <a:solidFill>
                  <a:schemeClr val="tx1"/>
                </a:solidFill>
              </a:rPr>
              <a:t>Evropským parlamentem </a:t>
            </a:r>
            <a:r>
              <a:rPr lang="cs-CZ" sz="2000" b="1" dirty="0"/>
              <a:t>hlavním rozhodovacím orgánem</a:t>
            </a:r>
            <a:r>
              <a:rPr lang="cs-CZ" sz="2000" dirty="0"/>
              <a:t> Unie.</a:t>
            </a:r>
          </a:p>
          <a:p>
            <a:r>
              <a:rPr lang="cs-CZ" sz="2000" dirty="0"/>
              <a:t>Úkoly Rady EU:</a:t>
            </a:r>
          </a:p>
          <a:p>
            <a:pPr lvl="2"/>
            <a:r>
              <a:rPr lang="cs-CZ" sz="1600" dirty="0"/>
              <a:t>Na základě návrhů </a:t>
            </a:r>
            <a:r>
              <a:rPr lang="cs-CZ" sz="1600" dirty="0">
                <a:solidFill>
                  <a:schemeClr val="tx1"/>
                </a:solidFill>
              </a:rPr>
              <a:t>Evropské komise </a:t>
            </a:r>
            <a:r>
              <a:rPr lang="cs-CZ" sz="1600" b="1" dirty="0"/>
              <a:t>vyjednává a přijímá zákony EU</a:t>
            </a:r>
            <a:r>
              <a:rPr lang="cs-CZ" sz="1600" dirty="0"/>
              <a:t> společně s </a:t>
            </a:r>
            <a:r>
              <a:rPr lang="cs-CZ" sz="1600" dirty="0">
                <a:solidFill>
                  <a:schemeClr val="tx1"/>
                </a:solidFill>
              </a:rPr>
              <a:t>Evropským parlamentem</a:t>
            </a:r>
            <a:r>
              <a:rPr lang="cs-CZ" sz="1600" dirty="0"/>
              <a:t>.</a:t>
            </a:r>
          </a:p>
          <a:p>
            <a:pPr lvl="2"/>
            <a:r>
              <a:rPr lang="cs-CZ" sz="1600" b="1" dirty="0"/>
              <a:t>Koordinuje</a:t>
            </a:r>
            <a:r>
              <a:rPr lang="cs-CZ" sz="1600" dirty="0"/>
              <a:t> politiky jednotlivých zemí EU.</a:t>
            </a:r>
          </a:p>
          <a:p>
            <a:pPr lvl="2"/>
            <a:r>
              <a:rPr lang="cs-CZ" sz="1600" dirty="0"/>
              <a:t>Na základě pokynů </a:t>
            </a:r>
            <a:r>
              <a:rPr lang="cs-CZ" sz="1600" dirty="0">
                <a:solidFill>
                  <a:schemeClr val="tx1"/>
                </a:solidFill>
              </a:rPr>
              <a:t>Evropské rady</a:t>
            </a:r>
            <a:r>
              <a:rPr lang="cs-CZ" sz="1600" dirty="0"/>
              <a:t> formuje </a:t>
            </a:r>
            <a:r>
              <a:rPr lang="cs-CZ" sz="1600" b="1" dirty="0"/>
              <a:t>zahraniční a bezpečnostní politiku</a:t>
            </a:r>
            <a:r>
              <a:rPr lang="cs-CZ" sz="1600" dirty="0"/>
              <a:t> EU.</a:t>
            </a:r>
          </a:p>
          <a:p>
            <a:pPr lvl="2"/>
            <a:r>
              <a:rPr lang="cs-CZ" sz="1600" dirty="0"/>
              <a:t>Uzavírá </a:t>
            </a:r>
            <a:r>
              <a:rPr lang="cs-CZ" sz="1600" b="1" dirty="0"/>
              <a:t>dohody</a:t>
            </a:r>
            <a:r>
              <a:rPr lang="cs-CZ" sz="1600" dirty="0"/>
              <a:t> mezi EU a dalšími zeměmi nebo mezinárodními organizacemi.</a:t>
            </a:r>
          </a:p>
          <a:p>
            <a:pPr lvl="2"/>
            <a:r>
              <a:rPr lang="cs-CZ" sz="1600" dirty="0"/>
              <a:t>Spolu s Evropským parlamentem přijímá roční </a:t>
            </a:r>
            <a:r>
              <a:rPr lang="cs-CZ" sz="1600" dirty="0">
                <a:solidFill>
                  <a:schemeClr val="tx1"/>
                </a:solidFill>
              </a:rPr>
              <a:t>rozpočet EU</a:t>
            </a:r>
            <a:r>
              <a:rPr lang="cs-CZ" sz="1600" dirty="0"/>
              <a:t>.</a:t>
            </a:r>
          </a:p>
          <a:p>
            <a:pPr algn="just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09704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>
            <a:extLst>
              <a:ext uri="{FF2B5EF4-FFF2-40B4-BE49-F238E27FC236}">
                <a16:creationId xmlns:a16="http://schemas.microsoft.com/office/drawing/2014/main" id="{8F8273D5-A28F-182C-6FAE-2FA4AE021D66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574842" y="538870"/>
            <a:ext cx="11029616" cy="1189554"/>
          </a:xfr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cs-CZ" dirty="0"/>
              <a:t>Místo nejčastějšího zasedání Rady</a:t>
            </a:r>
          </a:p>
        </p:txBody>
      </p:sp>
      <p:pic>
        <p:nvPicPr>
          <p:cNvPr id="40963" name="Picture 7" descr="File:Justus Lipsius tout le nord-est 689 MOD.jpg">
            <a:hlinkClick r:id="rId3"/>
            <a:extLst>
              <a:ext uri="{FF2B5EF4-FFF2-40B4-BE49-F238E27FC236}">
                <a16:creationId xmlns:a16="http://schemas.microsoft.com/office/drawing/2014/main" id="{8DE6AA12-C7C6-2D74-FFA7-3AEDDE24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08" y="2054767"/>
            <a:ext cx="7281141" cy="451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356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28" y="720206"/>
            <a:ext cx="3563332" cy="660821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Rada (evropské unie)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110" y="1531096"/>
            <a:ext cx="3251709" cy="450055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400" dirty="0">
                <a:solidFill>
                  <a:srgbClr val="FFFFFF"/>
                </a:solidFill>
              </a:rPr>
              <a:t>Zasedání Rady EU se </a:t>
            </a:r>
            <a:r>
              <a:rPr lang="cs-CZ" sz="1400" b="1" dirty="0">
                <a:solidFill>
                  <a:srgbClr val="FFFFFF"/>
                </a:solidFill>
              </a:rPr>
              <a:t>neúčastní</a:t>
            </a:r>
            <a:r>
              <a:rPr lang="cs-CZ" sz="1400" dirty="0">
                <a:solidFill>
                  <a:srgbClr val="FFFFFF"/>
                </a:solidFill>
              </a:rPr>
              <a:t> vždy </a:t>
            </a:r>
            <a:r>
              <a:rPr lang="cs-CZ" sz="1400" b="1" dirty="0">
                <a:solidFill>
                  <a:srgbClr val="FFFFFF"/>
                </a:solidFill>
              </a:rPr>
              <a:t>stejní zástupci</a:t>
            </a:r>
            <a:r>
              <a:rPr lang="cs-CZ" sz="1400" dirty="0">
                <a:solidFill>
                  <a:srgbClr val="FFFFFF"/>
                </a:solidFill>
              </a:rPr>
              <a:t> členských států. Rada se schází v 10 různých složeních, z nichž každé odpovídá určité politické oblasti, která má být projednávána. V závislosti na tomto složení pak jednotlivé země vyšlou na zasedání svého ministra, který je za danou oblast odpovědný. Například zasedání Rady ve složení pro hospodářské a finanční věci („ECOFIN“) se účastní ministři financí členských zemí.</a:t>
            </a:r>
          </a:p>
          <a:p>
            <a:pPr>
              <a:lnSpc>
                <a:spcPct val="90000"/>
              </a:lnSpc>
            </a:pPr>
            <a:r>
              <a:rPr lang="cs-CZ" sz="1400" dirty="0">
                <a:solidFill>
                  <a:srgbClr val="FFFFFF"/>
                </a:solidFill>
              </a:rPr>
              <a:t>Svého stálého předsedu má Rada pro zahraniční věci. Je jím vysoký představitel pro společnou zahraniční a bezpečnostní politiku EU. V čele všech dalších zasedání Rady je pak příslušný ministr ze země, která právě zastává rotující předsednictví EU.</a:t>
            </a:r>
          </a:p>
          <a:p>
            <a:pPr>
              <a:lnSpc>
                <a:spcPct val="90000"/>
              </a:lnSpc>
            </a:pPr>
            <a:endParaRPr lang="cs-CZ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cs-CZ" sz="1200" dirty="0">
              <a:solidFill>
                <a:srgbClr val="FFFFFF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090E32-E813-4F6A-886D-A727660BF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595" y="870275"/>
            <a:ext cx="9237109" cy="51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49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Rada (evropské unie)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15988"/>
            <a:ext cx="11029615" cy="50292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2000" b="1" dirty="0"/>
              <a:t>Jednotný přístup</a:t>
            </a:r>
            <a:r>
              <a:rPr lang="cs-CZ" sz="2000" dirty="0"/>
              <a:t> zajišťuje Rada pro obecné záležitosti, které je nápomocen Výbor stálých zástupců (COREPER). Ten je složen ze </a:t>
            </a:r>
            <a:r>
              <a:rPr lang="cs-CZ" sz="2000" dirty="0">
                <a:solidFill>
                  <a:schemeClr val="tx1"/>
                </a:solidFill>
              </a:rPr>
              <a:t>stálých zástupců členských států při EU</a:t>
            </a:r>
            <a:r>
              <a:rPr lang="cs-CZ" sz="2000" dirty="0"/>
              <a:t>, kteří jsou v podstatně velvyslanci jednotlivých zemí u EU.</a:t>
            </a:r>
          </a:p>
          <a:p>
            <a:pPr algn="just"/>
            <a:r>
              <a:rPr lang="cs-CZ" sz="2000" dirty="0"/>
              <a:t>Rolí </a:t>
            </a:r>
            <a:r>
              <a:rPr lang="cs-CZ" sz="2000" dirty="0" err="1"/>
              <a:t>COREPERu</a:t>
            </a:r>
            <a:r>
              <a:rPr lang="cs-CZ" sz="2000" dirty="0"/>
              <a:t> je připravovat agendu pro zasedání Rady ministrů Evropské unie; může také činit procedurální rozhodnutí. Dohlíží na a koordinuje práci přibližně 250 výborů a pracovních skupin, tvořených úředníky z členských států, kteří pracují na technické úrovni na věcech, které bude později diskutovat COREPER a Rada.</a:t>
            </a:r>
          </a:p>
          <a:p>
            <a:pPr algn="just"/>
            <a:r>
              <a:rPr lang="cs-CZ" sz="2000" dirty="0"/>
              <a:t>COREPER je tedy orgánem, skrze nějž mohou členské státy prosazovat své zájmy hned u počátku legislativního procesu evropského práva. Práce COREPER tedy spočívá v neustálém hledání konsensu jednak mezi členskými státy navzájem, jednak mezi Radou a dalšími institucemi a orgány Evropské unie.</a:t>
            </a:r>
          </a:p>
          <a:p>
            <a:pPr algn="just"/>
            <a:r>
              <a:rPr lang="cs-CZ" sz="2000" dirty="0"/>
              <a:t>Jednání </a:t>
            </a:r>
            <a:r>
              <a:rPr lang="cs-CZ" sz="2000" dirty="0" err="1"/>
              <a:t>COREPERu</a:t>
            </a:r>
            <a:r>
              <a:rPr lang="cs-CZ" sz="2000" dirty="0"/>
              <a:t> nemůže být </a:t>
            </a:r>
            <a:r>
              <a:rPr lang="cs-CZ" sz="2000" i="1" dirty="0"/>
              <a:t>de iure</a:t>
            </a:r>
            <a:r>
              <a:rPr lang="cs-CZ" sz="2000" dirty="0"/>
              <a:t> ukončeno žádným konečným rozhodnutím, z tohoto důvodu lze možné výsledky rozdělit do dvou kategorií:</a:t>
            </a:r>
          </a:p>
          <a:p>
            <a:pPr lvl="2" algn="just"/>
            <a:r>
              <a:rPr lang="cs-CZ" sz="1600" dirty="0"/>
              <a:t>shoda v projednávané otázce – je zařazena na pořad jednání Rady jako bod A, což znamená, že by měl být přijat bez rozpravy, na žádost členských států však je možné rozpravu otevřít;</a:t>
            </a:r>
          </a:p>
          <a:p>
            <a:pPr lvl="2" algn="just"/>
            <a:r>
              <a:rPr lang="cs-CZ" sz="1600" dirty="0"/>
              <a:t>nebylo dosaženo dohody kvůli podstatným rozdílům v pohledu na některé aspekty projednávané otázky – zařazena jako bod B k rozhodnutí Rady. V rámci této kategorie je následně klíčové vést další jednání do té doby, než bude agenda zařaditelné do kategorie A.</a:t>
            </a:r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58650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Rada (evropské unie)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1930"/>
            <a:ext cx="11029615" cy="5029200"/>
          </a:xfrm>
        </p:spPr>
        <p:txBody>
          <a:bodyPr>
            <a:normAutofit/>
          </a:bodyPr>
          <a:lstStyle/>
          <a:p>
            <a:r>
              <a:rPr lang="cs-CZ" sz="2000" dirty="0"/>
              <a:t>Zasedání ministrů zemí EU jsou veřejná, pokud se jedná nebo hlasuje o návrzích legislativních aktů.</a:t>
            </a:r>
          </a:p>
          <a:p>
            <a:r>
              <a:rPr lang="cs-CZ" sz="2000" dirty="0"/>
              <a:t>Ke schválení jakéhokoli rozhodnutí je většinou zapotřebí </a:t>
            </a:r>
            <a:r>
              <a:rPr lang="cs-CZ" sz="2000" b="1" u="sng" dirty="0">
                <a:hlinkClick r:id="rId2"/>
              </a:rPr>
              <a:t>kvalifikované většiny</a:t>
            </a:r>
            <a:r>
              <a:rPr lang="cs-CZ" sz="2000" dirty="0"/>
              <a:t>:</a:t>
            </a:r>
          </a:p>
          <a:p>
            <a:pPr lvl="2"/>
            <a:r>
              <a:rPr lang="cs-CZ" sz="1600" dirty="0"/>
              <a:t>55 % zemí (při současných 27 členských států jde o </a:t>
            </a:r>
            <a:r>
              <a:rPr lang="cs-CZ" sz="1600" b="1" dirty="0"/>
              <a:t>15 zemí</a:t>
            </a:r>
            <a:r>
              <a:rPr lang="cs-CZ" sz="1600" dirty="0"/>
              <a:t>),</a:t>
            </a:r>
          </a:p>
          <a:p>
            <a:pPr lvl="2"/>
            <a:r>
              <a:rPr lang="cs-CZ" sz="1600" dirty="0"/>
              <a:t>které dohromady počtem obyvatel reprezentují alespoň 65 % celkového počtu obyvatel EU.</a:t>
            </a:r>
          </a:p>
          <a:p>
            <a:pPr algn="just"/>
            <a:r>
              <a:rPr lang="cs-CZ" sz="2000" u="sng" dirty="0">
                <a:hlinkClick r:id="rId3"/>
              </a:rPr>
              <a:t>Veřejná zasedání Rady můžete sledovat v přímém přenosu</a:t>
            </a:r>
            <a:r>
              <a:rPr lang="cs-CZ" sz="2000" dirty="0"/>
              <a:t> ve všech úředních jazycích EU. Pokud je zasedání Rady veřejné, jsou veřejné i </a:t>
            </a:r>
            <a:r>
              <a:rPr lang="cs-CZ" sz="2000" u="sng" dirty="0">
                <a:hlinkClick r:id="rId4"/>
              </a:rPr>
              <a:t>zápisy z jednání</a:t>
            </a:r>
            <a:r>
              <a:rPr lang="cs-CZ" sz="2000" dirty="0"/>
              <a:t> a </a:t>
            </a:r>
            <a:r>
              <a:rPr lang="cs-CZ" sz="2000" u="sng" dirty="0">
                <a:hlinkClick r:id="rId5"/>
              </a:rPr>
              <a:t>výsledky hlasování</a:t>
            </a:r>
            <a:r>
              <a:rPr lang="cs-CZ" sz="2000" dirty="0"/>
              <a:t>.</a:t>
            </a:r>
          </a:p>
          <a:p>
            <a:pPr algn="just"/>
            <a:r>
              <a:rPr lang="cs-CZ" sz="2000" dirty="0"/>
              <a:t>K </a:t>
            </a:r>
            <a:r>
              <a:rPr lang="cs-CZ" sz="2000" b="1" dirty="0"/>
              <a:t>zablokování rozhodnutí</a:t>
            </a:r>
            <a:r>
              <a:rPr lang="cs-CZ" sz="2000" dirty="0"/>
              <a:t> je zapotřebí nejméně </a:t>
            </a:r>
            <a:r>
              <a:rPr lang="cs-CZ" sz="2000" b="1" dirty="0"/>
              <a:t>4 zemí</a:t>
            </a:r>
            <a:r>
              <a:rPr lang="cs-CZ" sz="2000" dirty="0"/>
              <a:t> (které představují alespoň 35 % celkového počtu obyvatel EU).</a:t>
            </a:r>
          </a:p>
          <a:p>
            <a:pPr algn="just"/>
            <a:r>
              <a:rPr lang="cs-CZ" sz="2000" b="1" dirty="0"/>
              <a:t>Výjimku</a:t>
            </a:r>
            <a:r>
              <a:rPr lang="cs-CZ" sz="2000" dirty="0"/>
              <a:t> představují citlivá témata, jako je např. zahraniční politika či daně: ty vyžadují </a:t>
            </a:r>
            <a:r>
              <a:rPr lang="cs-CZ" sz="2000" b="1" u="sng" dirty="0">
                <a:hlinkClick r:id="rId6"/>
              </a:rPr>
              <a:t>jednomyslné schválení</a:t>
            </a:r>
            <a:r>
              <a:rPr lang="cs-CZ" sz="2000" dirty="0"/>
              <a:t> (všechny státy musí být pro).</a:t>
            </a:r>
          </a:p>
          <a:p>
            <a:pPr algn="just"/>
            <a:r>
              <a:rPr lang="cs-CZ" sz="2000" dirty="0"/>
              <a:t>Procedurální a administrativní otázky vyžadují schválení </a:t>
            </a:r>
            <a:r>
              <a:rPr lang="cs-CZ" sz="2000" b="1" u="sng" dirty="0">
                <a:hlinkClick r:id="rId7"/>
              </a:rPr>
              <a:t>prostou většinou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2012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Rada (evropské unie)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091" y="1909483"/>
            <a:ext cx="11029615" cy="5029200"/>
          </a:xfrm>
        </p:spPr>
        <p:txBody>
          <a:bodyPr>
            <a:normAutofit fontScale="40000" lnSpcReduction="20000"/>
          </a:bodyPr>
          <a:lstStyle/>
          <a:p>
            <a:r>
              <a:rPr lang="cs-CZ" sz="5000" b="1" dirty="0"/>
              <a:t>Posílená kvalifikovaná většina</a:t>
            </a:r>
          </a:p>
          <a:p>
            <a:pPr lvl="1"/>
            <a:r>
              <a:rPr lang="cs-CZ" sz="3800" dirty="0"/>
              <a:t>Rozhoduje-li Rada o návrhu, který nebyl předložen Komisí nebo vysokým představitelem, je návrh přijat, pokud je dosaženo tzv. </a:t>
            </a:r>
            <a:r>
              <a:rPr lang="cs-CZ" sz="3800" b="1" dirty="0"/>
              <a:t>posílené kvalifikované většiny</a:t>
            </a:r>
            <a:r>
              <a:rPr lang="cs-CZ" sz="3800" dirty="0"/>
              <a:t>.</a:t>
            </a:r>
          </a:p>
          <a:p>
            <a:pPr lvl="1"/>
            <a:r>
              <a:rPr lang="cs-CZ" sz="3800" dirty="0"/>
              <a:t>Posílené kvalifikované většiny je dosaženo, jsou-li současně splněny dvě podmínky:</a:t>
            </a:r>
          </a:p>
          <a:p>
            <a:pPr lvl="3"/>
            <a:r>
              <a:rPr lang="cs-CZ" sz="3800" dirty="0"/>
              <a:t>alespoň </a:t>
            </a:r>
            <a:r>
              <a:rPr lang="cs-CZ" sz="3800" b="1" dirty="0"/>
              <a:t>72 % členských států</a:t>
            </a:r>
            <a:r>
              <a:rPr lang="cs-CZ" sz="3800" dirty="0"/>
              <a:t> hlasuje pro návrh – v praxi to znamená nejméně 20 z 27 států,</a:t>
            </a:r>
          </a:p>
          <a:p>
            <a:pPr lvl="3"/>
            <a:r>
              <a:rPr lang="cs-CZ" sz="3800" dirty="0"/>
              <a:t>členské státy, které návrh podporují, zastupují nejméně </a:t>
            </a:r>
            <a:r>
              <a:rPr lang="cs-CZ" sz="3800" b="1" dirty="0"/>
              <a:t>65 % obyvatelstva EU</a:t>
            </a:r>
            <a:r>
              <a:rPr lang="cs-CZ" sz="3800" dirty="0"/>
              <a:t>.</a:t>
            </a:r>
          </a:p>
          <a:p>
            <a:r>
              <a:rPr lang="cs-CZ" sz="4000" b="1" dirty="0"/>
              <a:t>Zvláštní případy</a:t>
            </a:r>
          </a:p>
          <a:p>
            <a:pPr lvl="1"/>
            <a:r>
              <a:rPr lang="cs-CZ" sz="4000" dirty="0"/>
              <a:t>Pokud se hlasování neúčastní všichni členové Rady, například z důvodu výjimky v určitých oblastech politiky, závisí pravidla hlasování na povaze návrhu.</a:t>
            </a:r>
          </a:p>
          <a:p>
            <a:pPr lvl="1"/>
            <a:r>
              <a:rPr lang="cs-CZ" sz="4000" dirty="0"/>
              <a:t>V případech, kdy </a:t>
            </a:r>
            <a:r>
              <a:rPr lang="cs-CZ" sz="4000" b="1" dirty="0"/>
              <a:t>Rada hlasuje o návrhu Komise nebo vysokého představitele</a:t>
            </a:r>
            <a:r>
              <a:rPr lang="cs-CZ" sz="4000" dirty="0"/>
              <a:t> je rozhodnutí přijato, pokud pro návrh hlasuje 55 % zúčastněných členů Rady, kteří zastupují nejméně 65 % obyvatelstva zúčastněných členských států. V tomto případě musí blokační menšina zahrnovat alespoň minimální počet členských států zastupujících více než 35 % obyvatelstva EU a </a:t>
            </a:r>
            <a:r>
              <a:rPr lang="cs-CZ" sz="4000" b="1" dirty="0"/>
              <a:t>jednoho dalšího člena</a:t>
            </a:r>
            <a:r>
              <a:rPr lang="cs-CZ" sz="4000" dirty="0"/>
              <a:t>, jinak se kvalifikovaná většina považuje za dosaženou.</a:t>
            </a:r>
          </a:p>
          <a:p>
            <a:pPr lvl="1"/>
            <a:r>
              <a:rPr lang="cs-CZ" sz="4000" dirty="0"/>
              <a:t>V případech, kdy </a:t>
            </a:r>
            <a:r>
              <a:rPr lang="cs-CZ" sz="4000" b="1" dirty="0"/>
              <a:t>Rada nejedná na návrh</a:t>
            </a:r>
            <a:r>
              <a:rPr lang="cs-CZ" sz="4000" dirty="0"/>
              <a:t> Komise nebo vysokého představitele, je rozhodnutí přijato, pokud pro návrh hlasuje 72 % zúčastněných členů Rady, kteří zastupují nejméně 65 % obyvatelstva zúčastněných členských států.</a:t>
            </a:r>
          </a:p>
          <a:p>
            <a:r>
              <a:rPr lang="cs-CZ" sz="4000" b="1" dirty="0"/>
              <a:t>Zdržení se hlasování</a:t>
            </a:r>
          </a:p>
          <a:p>
            <a:pPr lvl="1"/>
            <a:r>
              <a:rPr lang="cs-CZ" sz="4000" dirty="0"/>
              <a:t>Zdržení se hlasování se při hlasování kvalifikovanou většinou považuje za hlas proti návrhu. Zdržení se hlasování neznamená totéž co neúčast na hlasování. Hlasování se může kdykoli zdržet kterýkoli člen Rady.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75226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instituce Evropské unie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47364"/>
            <a:ext cx="11029615" cy="4594411"/>
          </a:xfrm>
        </p:spPr>
        <p:txBody>
          <a:bodyPr>
            <a:normAutofit/>
          </a:bodyPr>
          <a:lstStyle/>
          <a:p>
            <a:r>
              <a:rPr lang="cs-CZ" sz="2400" dirty="0"/>
              <a:t>Správu EU řídí:</a:t>
            </a:r>
          </a:p>
          <a:p>
            <a:pPr lvl="2"/>
            <a:r>
              <a:rPr lang="cs-CZ" sz="2000" b="1" dirty="0"/>
              <a:t>Evropská rada </a:t>
            </a:r>
            <a:r>
              <a:rPr lang="cs-CZ" sz="2000" dirty="0"/>
              <a:t>(Brusel)</a:t>
            </a:r>
          </a:p>
          <a:p>
            <a:pPr lvl="2"/>
            <a:r>
              <a:rPr lang="cs-CZ" sz="2000" b="1" dirty="0"/>
              <a:t>Evropská komise </a:t>
            </a:r>
            <a:r>
              <a:rPr lang="cs-CZ" sz="2000" dirty="0"/>
              <a:t>(Brusel/Lucemburk/Zastoupení v zemích EU) </a:t>
            </a:r>
          </a:p>
          <a:p>
            <a:pPr lvl="2"/>
            <a:r>
              <a:rPr lang="cs-CZ" sz="2000" b="1" dirty="0"/>
              <a:t>Rada (Evropské unie) </a:t>
            </a:r>
            <a:r>
              <a:rPr lang="cs-CZ" sz="2000" dirty="0"/>
              <a:t>(Brusel/Lucemburk)</a:t>
            </a:r>
          </a:p>
          <a:p>
            <a:pPr lvl="2"/>
            <a:r>
              <a:rPr lang="cs-CZ" sz="2000" b="1" dirty="0"/>
              <a:t>Evropský parlament </a:t>
            </a:r>
            <a:r>
              <a:rPr lang="cs-CZ" sz="2000" dirty="0"/>
              <a:t>(Brusel/Štrasburk/Lucemburk)</a:t>
            </a:r>
          </a:p>
          <a:p>
            <a:pPr lvl="2"/>
            <a:endParaRPr lang="cs-CZ" sz="2000" dirty="0"/>
          </a:p>
          <a:p>
            <a:r>
              <a:rPr lang="cs-CZ" sz="2400" dirty="0"/>
              <a:t>Jejich práci doplňují další orgány a instituce, mezi něž patří:</a:t>
            </a:r>
          </a:p>
          <a:p>
            <a:pPr lvl="2"/>
            <a:r>
              <a:rPr lang="cs-CZ" sz="2000" b="1" dirty="0"/>
              <a:t>Soudní dvůr Evropské unie </a:t>
            </a:r>
            <a:r>
              <a:rPr lang="cs-CZ" sz="2000" dirty="0"/>
              <a:t>(Lucemburk)</a:t>
            </a:r>
            <a:endParaRPr lang="cs-CZ" sz="2000" b="1" dirty="0"/>
          </a:p>
          <a:p>
            <a:pPr lvl="2"/>
            <a:r>
              <a:rPr lang="cs-CZ" sz="2000" b="1" dirty="0"/>
              <a:t>Evropská centrální banka </a:t>
            </a:r>
            <a:r>
              <a:rPr lang="cs-CZ" sz="2000" dirty="0"/>
              <a:t>(Frankfurt nad Mohanem)</a:t>
            </a:r>
            <a:endParaRPr lang="cs-CZ" sz="2000" b="1" dirty="0"/>
          </a:p>
          <a:p>
            <a:pPr lvl="2"/>
            <a:r>
              <a:rPr lang="cs-CZ" sz="2000" b="1" dirty="0"/>
              <a:t>Účetní dvůr </a:t>
            </a:r>
            <a:r>
              <a:rPr lang="cs-CZ" sz="2000" dirty="0"/>
              <a:t>(Lucemburk)</a:t>
            </a:r>
            <a:endParaRPr lang="cs-CZ" sz="2000" b="1" dirty="0"/>
          </a:p>
          <a:p>
            <a:pPr marL="630000" lvl="2" indent="0">
              <a:buNone/>
            </a:pPr>
            <a:endParaRPr lang="cs-CZ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931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Charakteristika institucionálního uspořádání  </a:t>
            </a:r>
            <a:br>
              <a:rPr lang="cs-CZ" dirty="0"/>
            </a:br>
            <a:r>
              <a:rPr lang="cs-CZ" dirty="0"/>
              <a:t>Evropské unie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06706"/>
            <a:ext cx="11029615" cy="433443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sz="2400" dirty="0"/>
              <a:t>Institucionální uspořádání Evropské unie je ojedinělé a její rozhodovací systém se neustále vyvíjí. Po celé Unii je rozmístěno 7 evropských orgánů, 7 institucí EU a více než 30 decentralizovaných agentur, které spolupracují při plnění společných zájmů EU a jejích obyvatel. </a:t>
            </a:r>
          </a:p>
          <a:p>
            <a:pPr algn="just"/>
            <a:r>
              <a:rPr lang="cs-CZ" sz="2400" dirty="0"/>
              <a:t>Pokud jde o administrativu, existuje dalších 20 agentur a organizací EU, jež vykonávají specifické právní funkce, a 4 interinstitucionální služby, které pomáhají orgánům a institucím správně fungovat.</a:t>
            </a:r>
          </a:p>
          <a:p>
            <a:pPr algn="just"/>
            <a:r>
              <a:rPr lang="cs-CZ" sz="2400" dirty="0"/>
              <a:t>Všechny tyto subjekty mají svou zvláštní úlohu – od vypracování právních předpisů a politických opatření EU až po jejich uvádění do praxe a práci ve specializovaných oblastech, jako je zdravotnictví, doprava či životní prostředí.</a:t>
            </a:r>
          </a:p>
          <a:p>
            <a:pPr algn="just"/>
            <a:r>
              <a:rPr lang="cs-CZ" sz="2400" dirty="0"/>
              <a:t>Téměř 450 milionům Evropanů (a nespočtu dalších lidí po celém světě) slouží přibližně 60 000 úředníků a dalších zaměstnanců EU. Ve skutečnosti se jedná o relativně malý počet pracovníků.              Např. francouzské ministerstvo financí má přibližně 140 000 zaměstnanců na pouhých 67 milionů obyvatel.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4534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Evropský parlament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26" y="803890"/>
            <a:ext cx="11029615" cy="50292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  <a:spcAft>
                <a:spcPct val="30000"/>
              </a:spcAft>
            </a:pPr>
            <a:r>
              <a:rPr lang="cs-CZ" altLang="cs-CZ" sz="2000" dirty="0">
                <a:solidFill>
                  <a:schemeClr val="tx1"/>
                </a:solidFill>
              </a:rPr>
              <a:t>Hlavním sídlem Evropského parlamentu je francouzský </a:t>
            </a:r>
            <a:r>
              <a:rPr lang="cs-CZ" altLang="cs-CZ" sz="2000" b="1" dirty="0">
                <a:solidFill>
                  <a:schemeClr val="tx1"/>
                </a:solidFill>
              </a:rPr>
              <a:t>Štrasburk </a:t>
            </a:r>
            <a:r>
              <a:rPr lang="cs-CZ" altLang="cs-CZ" sz="2000" dirty="0">
                <a:solidFill>
                  <a:schemeClr val="tx1"/>
                </a:solidFill>
              </a:rPr>
              <a:t>(ale i Brusel a Lucemburk)</a:t>
            </a:r>
          </a:p>
          <a:p>
            <a:pPr marL="609600" indent="-609600">
              <a:lnSpc>
                <a:spcPct val="80000"/>
              </a:lnSpc>
              <a:spcAft>
                <a:spcPct val="30000"/>
              </a:spcAft>
            </a:pPr>
            <a:r>
              <a:rPr lang="cs-CZ" altLang="cs-CZ" sz="2000" u="sng" dirty="0">
                <a:solidFill>
                  <a:schemeClr val="tx1"/>
                </a:solidFill>
              </a:rPr>
              <a:t>Počet členů </a:t>
            </a:r>
            <a:r>
              <a:rPr lang="cs-CZ" altLang="cs-CZ" sz="2000" dirty="0">
                <a:solidFill>
                  <a:schemeClr val="tx1"/>
                </a:solidFill>
              </a:rPr>
              <a:t>Evropského parlamentu v letech 2014–2019 činil</a:t>
            </a:r>
            <a:r>
              <a:rPr lang="cs-CZ" altLang="cs-CZ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</a:rPr>
              <a:t>751.</a:t>
            </a:r>
            <a:r>
              <a:rPr lang="cs-CZ" altLang="cs-CZ" sz="2000" b="1" dirty="0">
                <a:solidFill>
                  <a:schemeClr val="tx1"/>
                </a:solidFill>
              </a:rPr>
              <a:t> Od února 2020 je 705 europoslanců 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</a:p>
          <a:p>
            <a:pPr marL="609600" indent="-609600">
              <a:lnSpc>
                <a:spcPct val="80000"/>
              </a:lnSpc>
              <a:spcAft>
                <a:spcPct val="30000"/>
              </a:spcAft>
            </a:pPr>
            <a:r>
              <a:rPr lang="cs-CZ" altLang="cs-CZ" sz="2000" dirty="0">
                <a:solidFill>
                  <a:schemeClr val="tx1"/>
                </a:solidFill>
              </a:rPr>
              <a:t>Volen občany Evropské unie, aby zastupoval jejich zájmy.</a:t>
            </a:r>
          </a:p>
          <a:p>
            <a:pPr marL="609600" indent="-609600">
              <a:lnSpc>
                <a:spcPct val="80000"/>
              </a:lnSpc>
              <a:spcAft>
                <a:spcPct val="30000"/>
              </a:spcAft>
            </a:pPr>
            <a:r>
              <a:rPr lang="cs-CZ" altLang="cs-CZ" sz="2000" dirty="0">
                <a:solidFill>
                  <a:schemeClr val="tx1"/>
                </a:solidFill>
              </a:rPr>
              <a:t>Od roku 1979 jsou jeho členové </a:t>
            </a:r>
            <a:r>
              <a:rPr lang="cs-CZ" altLang="cs-CZ" sz="2000" b="1" dirty="0">
                <a:solidFill>
                  <a:schemeClr val="tx1"/>
                </a:solidFill>
              </a:rPr>
              <a:t>voleni přímo.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</a:p>
          <a:p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513" y="3500035"/>
            <a:ext cx="5027128" cy="33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83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Evropského </a:t>
            </a:r>
            <a:br>
              <a:rPr lang="cs-CZ" dirty="0"/>
            </a:br>
            <a:r>
              <a:rPr lang="cs-CZ" dirty="0"/>
              <a:t>parlamentu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770685DB-1B44-FD0A-45BA-70A9F7539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16" y="702155"/>
            <a:ext cx="5797411" cy="605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486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74244"/>
          </a:xfrm>
        </p:spPr>
        <p:txBody>
          <a:bodyPr/>
          <a:lstStyle/>
          <a:p>
            <a:r>
              <a:rPr lang="cs-CZ" dirty="0"/>
              <a:t>Složení Evropského  parlamentu od roku 2024 – 720 křesel </a:t>
            </a:r>
            <a:r>
              <a:rPr lang="cs-CZ" dirty="0">
                <a:solidFill>
                  <a:srgbClr val="FF0000"/>
                </a:solidFill>
              </a:rPr>
              <a:t>(+15 křesel)</a:t>
            </a:r>
            <a:endParaRPr lang="cs-CZ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DC655B4-E513-4DF5-B99A-F5FE7C3BCC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81192" y="2455910"/>
            <a:ext cx="288732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Německo: 96 křesel 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Francie: 81 křesel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(+2)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Itálie: 76 křesel  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Španělsko: 61 křesel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(+2)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Polsko: 53 křesel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(+1)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Rumunsko: 33 křesel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3FEEF68-7B86-438C-A189-81456A9FA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92" y="4132504"/>
            <a:ext cx="312501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Nizozemsko: 31 křesel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(+2)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Belgie: 22 křesel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(+1)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Řecko: 21 křesel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Česká republika: 21 křesel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Švédsko: 21 křesel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Portugalsko: 21 křesel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FAB0B77-895D-4D68-8556-27E234D52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138" y="2413337"/>
            <a:ext cx="287450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Maďarsko: 21 křesel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Rakousko: 20 křesel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(+1)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Bulharsko: 17 křesel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Dánsko: 15 křesel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(+1)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Finsko: 15 křesel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(+1)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Slovensko: 15 křesel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(+1)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2E1762C0-CCA0-477A-8AD6-55AD7946D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138" y="3999250"/>
            <a:ext cx="269571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Irsko: 14 křesel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(+1)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Chorvatsko: 12 křesel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Litva: 11 křesel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Slovinsko: 9 křesel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(+1)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Lotyšsko: 9 křesel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(+1)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Estonsko: 7 křesel 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8639D69D-DD4E-4657-AE3C-2C5ABE8E8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75" y="2409743"/>
            <a:ext cx="47529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Kypr: 6 křesel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Lucembursko: 6 křesel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Malta: 6 křesel </a:t>
            </a:r>
          </a:p>
        </p:txBody>
      </p:sp>
    </p:spTree>
    <p:extLst>
      <p:ext uri="{BB962C8B-B14F-4D97-AF65-F5344CB8AC3E}">
        <p14:creationId xmlns:p14="http://schemas.microsoft.com/office/powerpoint/2010/main" val="1543464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Evropský parlament – politické frakce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25" y="1715956"/>
            <a:ext cx="11029615" cy="5029200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Poslanci a poslankyně Evropského parlamentu tvoří politické skupiny – nejsou organizováni podle státní, ale podle politické příslušnosti. V Evropském parlamentu je v </a:t>
            </a:r>
            <a:r>
              <a:rPr lang="cs-CZ"/>
              <a:t>současnosti 8 </a:t>
            </a:r>
            <a:r>
              <a:rPr lang="cs-CZ" dirty="0"/>
              <a:t>politických skupin.</a:t>
            </a:r>
          </a:p>
          <a:p>
            <a:pPr algn="just"/>
            <a:r>
              <a:rPr lang="cs-CZ" dirty="0"/>
              <a:t>K utvoření politické skupiny je třeba 23 poslanců a poslankyň a musí v ní být zastoupena nejméně čtvrtina členských států. Poslanci a poslankyně nemohou patřit k více než jedné politické skupině.</a:t>
            </a:r>
          </a:p>
          <a:p>
            <a:pPr algn="just"/>
            <a:r>
              <a:rPr lang="cs-CZ" dirty="0"/>
              <a:t>Někteří poslanci a poslankyně nepatří do žádné politické skupiny – jsou tzv. nezařazenými poslanci a poslankyněmi.</a:t>
            </a:r>
          </a:p>
          <a:p>
            <a:r>
              <a:rPr lang="cs-CZ" dirty="0"/>
              <a:t>Každá politická skupina se stará o svou vnitřní organizaci – jmenuje svého předsedu nebo předsedkyni (či dva spolupředsedy nebo spolupředsedkyně, jak tomu je u některých skupin), předsednictvo a sekretariát.</a:t>
            </a:r>
          </a:p>
          <a:p>
            <a:r>
              <a:rPr lang="cs-CZ" dirty="0"/>
              <a:t>V jednacím sále jsou poslancům a poslankyním přidělena místa podle jejich politické příslušnosti, zleva doprava, po dohodě předsedů a předsedkyň skupin.</a:t>
            </a:r>
          </a:p>
          <a:p>
            <a:r>
              <a:rPr lang="cs-CZ" dirty="0"/>
              <a:t>O postoji, který politická skupina zaujme, se rozhoduje dohodou v rámci skupiny. Žádný poslanec ani poslankyně nesmí být nuceni hlasovat určitým způsobem.</a:t>
            </a:r>
          </a:p>
          <a:p>
            <a:r>
              <a:rPr lang="cs-CZ" dirty="0">
                <a:hlinkClick r:id="rId2"/>
              </a:rPr>
              <a:t>Poslanci zvoleni za ČR</a:t>
            </a:r>
            <a:r>
              <a:rPr lang="cs-CZ" dirty="0"/>
              <a:t>: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63761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">
            <a:extLst>
              <a:ext uri="{FF2B5EF4-FFF2-40B4-BE49-F238E27FC236}">
                <a16:creationId xmlns:a16="http://schemas.microsoft.com/office/drawing/2014/main" id="{2BB4A5B0-6398-89AB-457B-4CCF6D03C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252" y="681644"/>
            <a:ext cx="874871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6771" name="Group 147">
            <a:extLst>
              <a:ext uri="{FF2B5EF4-FFF2-40B4-BE49-F238E27FC236}">
                <a16:creationId xmlns:a16="http://schemas.microsoft.com/office/drawing/2014/main" id="{D3DBE824-F917-6364-7CF4-99F56D65B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945923"/>
              </p:ext>
            </p:extLst>
          </p:nvPr>
        </p:nvGraphicFramePr>
        <p:xfrm>
          <a:off x="95250" y="1825915"/>
          <a:ext cx="12001500" cy="5087692"/>
        </p:xfrm>
        <a:graphic>
          <a:graphicData uri="http://schemas.openxmlformats.org/drawingml/2006/table">
            <a:tbl>
              <a:tblPr/>
              <a:tblGrid>
                <a:gridCol w="6169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1489567911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Politická frakce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Zkratka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Počet křesel 2020-24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Počet křesel 2024-29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Skupina Evropské lidové strany (Křesťanských demokratů)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EPP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177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188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Skupina progresivní aliance socialistů a demokratů v Evropském parlamentu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S&amp;D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143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136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Skupina Patrioti pro Evropu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Patriots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84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82098"/>
                  </a:ext>
                </a:extLst>
              </a:tr>
              <a:tr h="2698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Obnova Evropy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Renew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77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Skupina Zelených/Evropské svobodné aliance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Greens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/EFA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72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53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Identita a demokracie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60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Evropská konzervativní a reformní skupina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ECR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66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78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Skupina konfederace Evropské sjednocené levice a Severské zelené levice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GUE/ NGL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37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46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Skupina Evropa suverénních národů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309639"/>
                  </a:ext>
                </a:extLst>
              </a:tr>
              <a:tr h="2698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Nezařazení poslanci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49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Celkem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705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720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506125" y="1216029"/>
            <a:ext cx="4695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Politické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sz="2800" dirty="0">
                <a:solidFill>
                  <a:schemeClr val="bg1"/>
                </a:solidFill>
              </a:rPr>
              <a:t>frakce od roku 2020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10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6E111AD-A7B7-F586-B892-F42F8F7B13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Předsedové EP ve volebním období 2019-2024</a:t>
            </a:r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B3E590FE-8FCF-FC55-E664-C00357546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03" name="Rectangle 7">
            <a:extLst>
              <a:ext uri="{FF2B5EF4-FFF2-40B4-BE49-F238E27FC236}">
                <a16:creationId xmlns:a16="http://schemas.microsoft.com/office/drawing/2014/main" id="{694876BC-C1A3-D422-0154-2388CE60A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24" y="2213727"/>
            <a:ext cx="5562167" cy="71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cs-CZ" altLang="cs-CZ" sz="1800" dirty="0"/>
              <a:t>Od července 2019 do prosince 2021byl předsedou Evropského parlamentu Ital </a:t>
            </a:r>
            <a:r>
              <a:rPr lang="cs-CZ" altLang="cs-CZ" sz="1800" b="1" dirty="0">
                <a:solidFill>
                  <a:schemeClr val="accent3">
                    <a:lumMod val="50000"/>
                  </a:schemeClr>
                </a:solidFill>
              </a:rPr>
              <a:t>David Maria </a:t>
            </a:r>
            <a:r>
              <a:rPr lang="cs-CZ" altLang="cs-CZ" sz="1800" b="1" dirty="0" err="1">
                <a:solidFill>
                  <a:schemeClr val="accent3">
                    <a:lumMod val="50000"/>
                  </a:schemeClr>
                </a:solidFill>
              </a:rPr>
              <a:t>Sassoli</a:t>
            </a:r>
            <a:r>
              <a:rPr lang="cs-CZ" altLang="cs-CZ" sz="1800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US" altLang="cs-CZ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6501" name="Obrázek 1">
            <a:extLst>
              <a:ext uri="{FF2B5EF4-FFF2-40B4-BE49-F238E27FC236}">
                <a16:creationId xmlns:a16="http://schemas.microsoft.com/office/drawing/2014/main" id="{20121495-2E4F-5B71-4E31-619C79CE3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05" y="3055102"/>
            <a:ext cx="2447925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047" y="3028593"/>
            <a:ext cx="2307097" cy="3299934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694876BC-C1A3-D422-0154-2388CE60A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030" y="2197767"/>
            <a:ext cx="5562167" cy="71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cs-CZ" altLang="cs-CZ" sz="1800" dirty="0"/>
              <a:t>Od ledna 2022 je předsedkyní Evropského parlamentu Malťanka </a:t>
            </a:r>
            <a:r>
              <a:rPr lang="cs-CZ" altLang="cs-CZ" sz="1800" b="1" dirty="0">
                <a:solidFill>
                  <a:schemeClr val="accent3">
                    <a:lumMod val="50000"/>
                  </a:schemeClr>
                </a:solidFill>
              </a:rPr>
              <a:t>Roberta </a:t>
            </a:r>
            <a:r>
              <a:rPr lang="cs-CZ" altLang="cs-CZ" sz="1800" b="1" dirty="0" err="1">
                <a:solidFill>
                  <a:schemeClr val="accent3">
                    <a:lumMod val="50000"/>
                  </a:schemeClr>
                </a:solidFill>
              </a:rPr>
              <a:t>Metsola</a:t>
            </a:r>
            <a:r>
              <a:rPr lang="cs-CZ" altLang="cs-CZ" sz="1800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US" altLang="cs-CZ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5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utoUpdateAnimBg="0"/>
      <p:bldP spid="29703" grpId="0" autoUpdateAnimBg="0"/>
      <p:bldP spid="7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6E111AD-A7B7-F586-B892-F42F8F7B13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Předsedové EP ve volebním období 2024-2029</a:t>
            </a:r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B3E590FE-8FCF-FC55-E664-C00357546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03" name="Rectangle 7">
            <a:extLst>
              <a:ext uri="{FF2B5EF4-FFF2-40B4-BE49-F238E27FC236}">
                <a16:creationId xmlns:a16="http://schemas.microsoft.com/office/drawing/2014/main" id="{694876BC-C1A3-D422-0154-2388CE60A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24" y="2213727"/>
            <a:ext cx="5562167" cy="71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endParaRPr lang="en-US" altLang="cs-CZ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151" y="3028593"/>
            <a:ext cx="2307097" cy="3299934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694876BC-C1A3-D422-0154-2388CE60A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2725" y="2232386"/>
            <a:ext cx="6848475" cy="71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cs-CZ" altLang="cs-CZ" sz="1800" dirty="0"/>
              <a:t>Od července 2024 do ledna 2027 je předsedkyní Evropského parlamentu znovu zvolena Malťanka </a:t>
            </a:r>
            <a:r>
              <a:rPr lang="cs-CZ" altLang="cs-CZ" sz="1800" b="1" dirty="0">
                <a:solidFill>
                  <a:schemeClr val="accent3">
                    <a:lumMod val="50000"/>
                  </a:schemeClr>
                </a:solidFill>
              </a:rPr>
              <a:t>Roberta </a:t>
            </a:r>
            <a:r>
              <a:rPr lang="cs-CZ" altLang="cs-CZ" sz="1800" b="1" dirty="0" err="1">
                <a:solidFill>
                  <a:schemeClr val="accent3">
                    <a:lumMod val="50000"/>
                  </a:schemeClr>
                </a:solidFill>
              </a:rPr>
              <a:t>Metsola</a:t>
            </a:r>
            <a:r>
              <a:rPr lang="cs-CZ" altLang="cs-CZ" sz="1800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US" altLang="cs-CZ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0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utoUpdateAnimBg="0"/>
      <p:bldP spid="29703" grpId="0" autoUpdateAnimBg="0"/>
      <p:bldP spid="7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Pravomoci Evropského parlamentu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431" y="2527068"/>
            <a:ext cx="11029615" cy="5486402"/>
          </a:xfrm>
        </p:spPr>
        <p:txBody>
          <a:bodyPr>
            <a:normAutofit/>
          </a:bodyPr>
          <a:lstStyle/>
          <a:p>
            <a:r>
              <a:rPr lang="cs-CZ" sz="2000" b="1" dirty="0"/>
              <a:t>Legislativní pravomoc:</a:t>
            </a:r>
          </a:p>
          <a:p>
            <a:pPr lvl="2" algn="just"/>
            <a:r>
              <a:rPr lang="cs-CZ" sz="1600" b="1" dirty="0"/>
              <a:t>Řádný legislativní postup</a:t>
            </a:r>
            <a:r>
              <a:rPr lang="cs-CZ" sz="1600" dirty="0"/>
              <a:t> – původně nazýván postup </a:t>
            </a:r>
            <a:r>
              <a:rPr lang="cs-CZ" sz="1600" dirty="0">
                <a:hlinkClick r:id="rId2"/>
              </a:rPr>
              <a:t>spolurozhodování</a:t>
            </a:r>
            <a:r>
              <a:rPr lang="cs-CZ" sz="1600" dirty="0"/>
              <a:t>. Při spolurozhodování se Evropský parlament podílí na přijímání legislativy rovným dílem s Radou v až dvou čteních. V případě, že není nalezena shoda, schází se dohadovací výbor složený ze stejného počtu členů obou institucí. Nedojde-li k dohodě, návrh bude odmítnut, což se ovšem v praxi stává jenom výjimečně. V rámci řádného legislativního postupu je přijímána drtivá většina evropských právních předpisů. </a:t>
            </a:r>
          </a:p>
          <a:p>
            <a:pPr lvl="2"/>
            <a:r>
              <a:rPr lang="cs-CZ" sz="1600" b="1" dirty="0"/>
              <a:t>Zvláštní legislativní postup</a:t>
            </a:r>
            <a:endParaRPr lang="cs-CZ" sz="1600" dirty="0"/>
          </a:p>
          <a:p>
            <a:pPr lvl="3"/>
            <a:r>
              <a:rPr lang="cs-CZ" dirty="0"/>
              <a:t>Konzultační procedura – jedná se o nezávazné vyjádření názoru Parlamentu. Ten je vyžadován předtím, než Rada schválí návrh Komise. Konzultační procedura se využívá pouze v případech, kdy to primární právo výslovně stanoví (např. pro právní předpisy upravující hospodářskou soutěž, uzavírání mezinárodních dohod v rámci SZBP). </a:t>
            </a:r>
          </a:p>
          <a:p>
            <a:pPr lvl="3"/>
            <a:r>
              <a:rPr lang="cs-CZ" dirty="0"/>
              <a:t>Procedura souhlasu – zavedl ji Jednotný evropský akt. Využívá se pro důležité mezinárodní smlouvy, rozšíření EU a pro některá významná rozhodnutí v rámci Unie, například rozhodování o občanských právech, o Evropské centrální bance nebo strukturálních a kohezních fondech. </a:t>
            </a:r>
            <a:endParaRPr lang="cs-CZ" sz="1600" b="1" dirty="0"/>
          </a:p>
          <a:p>
            <a:r>
              <a:rPr lang="cs-CZ" sz="2000" b="1" dirty="0"/>
              <a:t>Rozpočtová pravomoc:</a:t>
            </a:r>
          </a:p>
          <a:p>
            <a:pPr lvl="2"/>
            <a:r>
              <a:rPr lang="cs-CZ" sz="1600" dirty="0"/>
              <a:t>Evropský parlament sdílí společně s Radou pravomoc nad finančními prostředky. Schválení rozpočtu vyžaduje souhlas EP, jehož se dosahuje podle zvláštní procedury. Před vstupem v platnost Lisabonské smlouvy měla Rada konečné slovo u povinných výdajů vytvářených na základě Smlouvy o ES (tzv. povinné výdaje), zatímco Evropský parlament u nepovinných výdajů, které nebyly závazně předepsány v evropském právu. Lisabonská smlouva toto rozdělení zrušila a postavila Parlament při schvalování evropského rozpočtu na roveň Radě.</a:t>
            </a:r>
            <a:endParaRPr lang="cs-CZ" sz="1600" b="1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238867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Pravomoci Evropského parlamentu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91" y="1209056"/>
            <a:ext cx="11029615" cy="5486402"/>
          </a:xfrm>
        </p:spPr>
        <p:txBody>
          <a:bodyPr>
            <a:normAutofit/>
          </a:bodyPr>
          <a:lstStyle/>
          <a:p>
            <a:r>
              <a:rPr lang="cs-CZ" sz="2000" b="1" dirty="0"/>
              <a:t>Kontrolní pravomoc:</a:t>
            </a:r>
          </a:p>
          <a:p>
            <a:pPr lvl="2"/>
            <a:r>
              <a:rPr lang="cs-CZ" sz="1500" dirty="0"/>
              <a:t>Evropský parlament má dohled nad aktivitami Unie, činností Komise a dalších orgánů. Pro výkon své kontrolní pravomoci může mj. zřídit dočasné vyšetřovací výbory.</a:t>
            </a:r>
          </a:p>
          <a:p>
            <a:pPr lvl="2"/>
            <a:r>
              <a:rPr lang="cs-CZ" sz="1500" dirty="0"/>
              <a:t>Ve vztahu ke Komisi má Parlament pravomoc schvalovat jmenovaného předsedu Evropské komise. Parlament také vyslovuje důvěru nové Komisi jako celku. </a:t>
            </a:r>
          </a:p>
          <a:p>
            <a:pPr lvl="2"/>
            <a:r>
              <a:rPr lang="cs-CZ" sz="1500" dirty="0"/>
              <a:t>Evropský parlament (respektive parlamentní výbor či politická frakce) může interpelovat Radu a Komisi.</a:t>
            </a:r>
          </a:p>
          <a:p>
            <a:endParaRPr lang="cs-CZ" sz="1500" b="1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683030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Soudní dvůr evropské unie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3271"/>
            <a:ext cx="11029615" cy="5029200"/>
          </a:xfrm>
        </p:spPr>
        <p:txBody>
          <a:bodyPr>
            <a:normAutofit/>
          </a:bodyPr>
          <a:lstStyle/>
          <a:p>
            <a:r>
              <a:rPr lang="cs-CZ" sz="2400" dirty="0"/>
              <a:t>Soudní dvůr Evropské unie provádí výklad práva EU, aby bylo </a:t>
            </a:r>
            <a:r>
              <a:rPr lang="cs-CZ" sz="2400" b="1" dirty="0"/>
              <a:t>uplatňováno stejným způsobem</a:t>
            </a:r>
            <a:r>
              <a:rPr lang="cs-CZ" sz="2400" dirty="0"/>
              <a:t> ve všech státech EU, dále urovnává</a:t>
            </a:r>
            <a:r>
              <a:rPr lang="cs-CZ" sz="2400" b="1" dirty="0"/>
              <a:t> právní spory</a:t>
            </a:r>
            <a:r>
              <a:rPr lang="cs-CZ" sz="2400" dirty="0"/>
              <a:t> mezi jednotlivými státy a orgány EU.</a:t>
            </a:r>
          </a:p>
          <a:p>
            <a:pPr algn="just"/>
            <a:r>
              <a:rPr lang="cs-CZ" sz="2400" dirty="0"/>
              <a:t>Soudní dvůr EU rozhoduje ve věcech, které mu byly předloženy. Nejčastější typy případů jsou tyto:</a:t>
            </a:r>
          </a:p>
          <a:p>
            <a:pPr lvl="2"/>
            <a:r>
              <a:rPr lang="cs-CZ" sz="2000" b="1" dirty="0"/>
              <a:t>výklad práva </a:t>
            </a:r>
            <a:r>
              <a:rPr lang="cs-CZ" sz="2000" dirty="0"/>
              <a:t>(rozhodnutí o předběžné otázce)</a:t>
            </a:r>
          </a:p>
          <a:p>
            <a:pPr lvl="2"/>
            <a:r>
              <a:rPr lang="cs-CZ" sz="2000" b="1" dirty="0"/>
              <a:t>vymáhání práva </a:t>
            </a:r>
            <a:r>
              <a:rPr lang="cs-CZ" sz="2000" dirty="0"/>
              <a:t>(žaloba pro nesplnění povinnosti)</a:t>
            </a:r>
          </a:p>
          <a:p>
            <a:pPr lvl="2"/>
            <a:r>
              <a:rPr lang="cs-CZ" sz="2000" b="1" dirty="0"/>
              <a:t>zrušení právního předpisu EU</a:t>
            </a:r>
            <a:r>
              <a:rPr lang="cs-CZ" sz="2000" dirty="0"/>
              <a:t> (žaloba na neplatnost)</a:t>
            </a:r>
          </a:p>
          <a:p>
            <a:pPr lvl="2"/>
            <a:r>
              <a:rPr lang="cs-CZ" sz="2000" b="1" dirty="0"/>
              <a:t>zajištění toho, že orgány EU nebudou nečinné </a:t>
            </a:r>
            <a:r>
              <a:rPr lang="cs-CZ" sz="2000" dirty="0"/>
              <a:t>(žaloba na nečinnost)</a:t>
            </a:r>
          </a:p>
          <a:p>
            <a:pPr lvl="2"/>
            <a:r>
              <a:rPr lang="cs-CZ" sz="2000" b="1" dirty="0"/>
              <a:t>postihy orgánů EU</a:t>
            </a:r>
            <a:r>
              <a:rPr lang="cs-CZ" sz="2000" dirty="0"/>
              <a:t> (žaloby o náhradu škody)</a:t>
            </a:r>
          </a:p>
          <a:p>
            <a:pPr lvl="2"/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8872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instituce Evropské unie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47364"/>
            <a:ext cx="11029615" cy="4594411"/>
          </a:xfrm>
        </p:spPr>
        <p:txBody>
          <a:bodyPr>
            <a:normAutofit/>
          </a:bodyPr>
          <a:lstStyle/>
          <a:p>
            <a:r>
              <a:rPr lang="cs-CZ" sz="2400" dirty="0"/>
              <a:t>Správu EU řídí:</a:t>
            </a:r>
          </a:p>
          <a:p>
            <a:pPr lvl="2"/>
            <a:r>
              <a:rPr lang="cs-CZ" sz="2000" b="1" dirty="0"/>
              <a:t>Evropská rada </a:t>
            </a:r>
            <a:r>
              <a:rPr lang="cs-CZ" sz="2000" dirty="0"/>
              <a:t>(Brusel)</a:t>
            </a:r>
          </a:p>
          <a:p>
            <a:pPr lvl="2"/>
            <a:r>
              <a:rPr lang="cs-CZ" sz="2000" b="1" dirty="0"/>
              <a:t>Evropská komise </a:t>
            </a:r>
            <a:r>
              <a:rPr lang="cs-CZ" sz="2000" dirty="0"/>
              <a:t>(Brusel/Lucemburk/Zastoupení v zemích EU) </a:t>
            </a:r>
          </a:p>
          <a:p>
            <a:pPr lvl="2"/>
            <a:r>
              <a:rPr lang="cs-CZ" sz="2000" b="1" dirty="0"/>
              <a:t>Rada (Evropské unie) </a:t>
            </a:r>
            <a:r>
              <a:rPr lang="cs-CZ" sz="2000" dirty="0"/>
              <a:t>(Brusel/Lucemburk)</a:t>
            </a:r>
          </a:p>
          <a:p>
            <a:pPr lvl="2"/>
            <a:r>
              <a:rPr lang="cs-CZ" sz="2000" b="1" dirty="0"/>
              <a:t>Evropský parlament </a:t>
            </a:r>
            <a:r>
              <a:rPr lang="cs-CZ" sz="2000" dirty="0"/>
              <a:t>(Brusel/Štrasburk/Lucemburk)</a:t>
            </a:r>
          </a:p>
          <a:p>
            <a:pPr lvl="2"/>
            <a:endParaRPr lang="cs-CZ" sz="2000" dirty="0"/>
          </a:p>
          <a:p>
            <a:r>
              <a:rPr lang="cs-CZ" sz="2400" dirty="0"/>
              <a:t>Jejich práci doplňují další orgány a instituce, mezi něž patří:</a:t>
            </a:r>
          </a:p>
          <a:p>
            <a:pPr lvl="2"/>
            <a:r>
              <a:rPr lang="cs-CZ" sz="2000" b="1" dirty="0"/>
              <a:t>Soudní dvůr Evropské unie </a:t>
            </a:r>
            <a:r>
              <a:rPr lang="cs-CZ" sz="2000" dirty="0"/>
              <a:t>(Lucemburk)</a:t>
            </a:r>
            <a:endParaRPr lang="cs-CZ" sz="2000" b="1" dirty="0"/>
          </a:p>
          <a:p>
            <a:pPr lvl="2"/>
            <a:r>
              <a:rPr lang="cs-CZ" sz="2000" b="1" dirty="0"/>
              <a:t>Evropská centrální banka </a:t>
            </a:r>
            <a:r>
              <a:rPr lang="cs-CZ" sz="2000" dirty="0"/>
              <a:t>(Frankfurt nad Mohanem)</a:t>
            </a:r>
            <a:endParaRPr lang="cs-CZ" sz="2000" b="1" dirty="0"/>
          </a:p>
          <a:p>
            <a:pPr lvl="2"/>
            <a:r>
              <a:rPr lang="cs-CZ" sz="2000" b="1" dirty="0"/>
              <a:t>Účetní dvůr </a:t>
            </a:r>
            <a:r>
              <a:rPr lang="cs-CZ" sz="2000" dirty="0"/>
              <a:t>(Lucemburk)</a:t>
            </a:r>
            <a:endParaRPr lang="cs-CZ" sz="2000" b="1" dirty="0"/>
          </a:p>
          <a:p>
            <a:pPr marL="630000" lvl="2" indent="0">
              <a:buNone/>
            </a:pPr>
            <a:endParaRPr lang="cs-CZ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0774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81" y="1670045"/>
            <a:ext cx="3171905" cy="1013800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Soudní dvůr evropské unie</a:t>
            </a:r>
            <a:br>
              <a:rPr lang="cs-CZ" sz="2400" dirty="0">
                <a:solidFill>
                  <a:srgbClr val="FFFFFF"/>
                </a:solidFill>
              </a:rPr>
            </a:br>
            <a:br>
              <a:rPr lang="cs-CZ" sz="2400" dirty="0">
                <a:solidFill>
                  <a:srgbClr val="FFFFFF"/>
                </a:solidFill>
              </a:rPr>
            </a:br>
            <a:br>
              <a:rPr lang="cs-CZ" sz="2400" dirty="0">
                <a:solidFill>
                  <a:srgbClr val="FFFFFF"/>
                </a:solidFill>
              </a:rPr>
            </a:br>
            <a:endParaRPr lang="cs-CZ" sz="2400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54" y="2052084"/>
            <a:ext cx="3171905" cy="3856229"/>
          </a:xfrm>
        </p:spPr>
        <p:txBody>
          <a:bodyPr anchor="t">
            <a:normAutofit/>
          </a:bodyPr>
          <a:lstStyle/>
          <a:p>
            <a:pPr lvl="2"/>
            <a:endParaRPr lang="cs-CZ" sz="1600" dirty="0">
              <a:solidFill>
                <a:srgbClr val="FFFFFF"/>
              </a:solidFill>
            </a:endParaRPr>
          </a:p>
          <a:p>
            <a:r>
              <a:rPr lang="cs-CZ" sz="2000" b="1" dirty="0">
                <a:solidFill>
                  <a:srgbClr val="FFFFFF"/>
                </a:solidFill>
              </a:rPr>
              <a:t>Sídlo: Lucemburk</a:t>
            </a:r>
          </a:p>
          <a:p>
            <a:r>
              <a:rPr lang="cs-CZ" sz="2000" b="1" dirty="0"/>
              <a:t>Členové</a:t>
            </a:r>
            <a:r>
              <a:rPr lang="cs-CZ" sz="2000" dirty="0"/>
              <a:t>:</a:t>
            </a:r>
          </a:p>
          <a:p>
            <a:pPr lvl="1"/>
            <a:r>
              <a:rPr lang="cs-CZ" sz="2000" dirty="0"/>
              <a:t>Soudní dvůr: </a:t>
            </a:r>
            <a:r>
              <a:rPr lang="cs-CZ" sz="2000" u="sng" dirty="0"/>
              <a:t>1</a:t>
            </a:r>
            <a:r>
              <a:rPr lang="cs-CZ" sz="20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2000"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soudce za každý stát EU</a:t>
            </a:r>
            <a:r>
              <a:rPr lang="cs-CZ" sz="2000" dirty="0">
                <a:solidFill>
                  <a:schemeClr val="tx1"/>
                </a:solidFill>
              </a:rPr>
              <a:t> a 11 generálních advokátů</a:t>
            </a:r>
          </a:p>
          <a:p>
            <a:pPr lvl="1"/>
            <a:r>
              <a:rPr lang="cs-CZ" sz="2000" dirty="0">
                <a:solidFill>
                  <a:schemeClr val="tx1"/>
                </a:solidFill>
              </a:rPr>
              <a:t>Tribunál: </a:t>
            </a:r>
            <a:r>
              <a:rPr lang="cs-CZ" sz="20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 soudci               za každý stát EU</a:t>
            </a:r>
            <a:endParaRPr lang="cs-CZ" sz="2000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rgbClr val="FFFFFF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9C3168-5933-49E6-99BB-73E05CF2D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800" y="1136667"/>
            <a:ext cx="6866506" cy="458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28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/>
              <a:t>Složení Soudního dvora evropské unie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87962"/>
            <a:ext cx="11029615" cy="5029200"/>
          </a:xfrm>
        </p:spPr>
        <p:txBody>
          <a:bodyPr>
            <a:normAutofit/>
          </a:bodyPr>
          <a:lstStyle/>
          <a:p>
            <a:r>
              <a:rPr lang="cs-CZ" sz="2400" dirty="0"/>
              <a:t>Je tvořen:</a:t>
            </a:r>
          </a:p>
          <a:p>
            <a:pPr lvl="2" algn="just"/>
            <a:r>
              <a:rPr lang="cs-CZ" sz="20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Soudní dvůr</a:t>
            </a:r>
            <a:r>
              <a:rPr lang="cs-CZ" sz="2000" dirty="0"/>
              <a:t> – zabývá se žádostmi o rozhodnutí v předběžné otázce, které mu zasílají vnitrostátní soudy, dále pak některými žalobami na neplatnost a odvoláními.</a:t>
            </a:r>
          </a:p>
          <a:p>
            <a:pPr lvl="2" algn="just"/>
            <a:r>
              <a:rPr lang="cs-CZ" sz="20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Tribunál</a:t>
            </a:r>
            <a:r>
              <a:rPr lang="cs-CZ" sz="2000" dirty="0"/>
              <a:t> – rozhoduje o žalobách na neplatnost podaných jednotlivci, podniky a v některých případech vládami států EU. V praxi to znamená, že tento soud projednává především případy v oblasti hospodářské soutěže, státní pomoci, obchodu, zemědělství a ochranných známek.</a:t>
            </a:r>
          </a:p>
          <a:p>
            <a:pPr lvl="2" algn="just"/>
            <a:r>
              <a:rPr lang="cs-CZ" altLang="cs-CZ" sz="2000" i="1" dirty="0">
                <a:solidFill>
                  <a:srgbClr val="C00000"/>
                </a:solidFill>
              </a:rPr>
              <a:t>Specializované soudy </a:t>
            </a:r>
            <a:r>
              <a:rPr lang="cs-CZ" altLang="cs-CZ" sz="2000" dirty="0"/>
              <a:t>(Soud pro veřejnou službu  - tzv. Soudní komora)</a:t>
            </a:r>
          </a:p>
          <a:p>
            <a:pPr marL="630000" lvl="2" indent="0" algn="just">
              <a:buNone/>
            </a:pPr>
            <a:endParaRPr lang="cs-CZ" sz="2000" dirty="0"/>
          </a:p>
          <a:p>
            <a:r>
              <a:rPr lang="cs-CZ" sz="2400" dirty="0"/>
              <a:t>Každý </a:t>
            </a:r>
            <a:r>
              <a:rPr lang="cs-CZ" sz="2400" b="1" dirty="0"/>
              <a:t>soudce a generální advokát</a:t>
            </a:r>
            <a:r>
              <a:rPr lang="cs-CZ" sz="2400" dirty="0"/>
              <a:t> je jmenován společně členskými státy na funkční období 6 let s možností prodloužení. V každém z orgánů (tj. soudů) Soudního dvora Evropské unie soudci vybírají </a:t>
            </a:r>
            <a:r>
              <a:rPr lang="cs-CZ" sz="2400" b="1" dirty="0"/>
              <a:t>předsedu</a:t>
            </a:r>
            <a:r>
              <a:rPr lang="cs-CZ" sz="2400" dirty="0"/>
              <a:t> na funkční období 3 let s možností prodloužení.</a:t>
            </a:r>
          </a:p>
          <a:p>
            <a:pPr lvl="2"/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3346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Vybraní soudci</a:t>
            </a:r>
          </a:p>
        </p:txBody>
      </p:sp>
      <p:pic>
        <p:nvPicPr>
          <p:cNvPr id="1026" name="Picture 2" descr="Koen Lenaerts">
            <a:extLst>
              <a:ext uri="{FF2B5EF4-FFF2-40B4-BE49-F238E27FC236}">
                <a16:creationId xmlns:a16="http://schemas.microsoft.com/office/drawing/2014/main" id="{0466E399-C0AD-4408-951A-748179E89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1" y="2255184"/>
            <a:ext cx="2347632" cy="234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FED03D92-1767-4718-9D6B-07BC147E448F}"/>
              </a:ext>
            </a:extLst>
          </p:cNvPr>
          <p:cNvSpPr txBox="1">
            <a:spLocks/>
          </p:cNvSpPr>
          <p:nvPr/>
        </p:nvSpPr>
        <p:spPr>
          <a:xfrm>
            <a:off x="79564" y="4962909"/>
            <a:ext cx="2935941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dirty="0">
                <a:solidFill>
                  <a:schemeClr val="tx2"/>
                </a:solidFill>
              </a:rPr>
              <a:t>        </a:t>
            </a:r>
            <a:r>
              <a:rPr lang="cs-CZ" b="1" dirty="0" err="1">
                <a:solidFill>
                  <a:schemeClr val="tx2"/>
                </a:solidFill>
              </a:rPr>
              <a:t>Koen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Lenaerts</a:t>
            </a:r>
            <a:endParaRPr lang="cs-CZ" b="1" dirty="0">
              <a:solidFill>
                <a:schemeClr val="tx2"/>
              </a:solidFill>
            </a:endParaRPr>
          </a:p>
          <a:p>
            <a:r>
              <a:rPr lang="cs-CZ" dirty="0">
                <a:solidFill>
                  <a:schemeClr val="tx2"/>
                </a:solidFill>
              </a:rPr>
              <a:t>                  (BEL)</a:t>
            </a:r>
          </a:p>
          <a:p>
            <a:r>
              <a:rPr lang="cs-CZ" dirty="0">
                <a:solidFill>
                  <a:schemeClr val="tx2"/>
                </a:solidFill>
              </a:rPr>
              <a:t>             Předseda</a:t>
            </a:r>
          </a:p>
          <a:p>
            <a:endParaRPr lang="cs-CZ" sz="4400" dirty="0">
              <a:solidFill>
                <a:schemeClr val="tx2"/>
              </a:solidFill>
            </a:endParaRPr>
          </a:p>
        </p:txBody>
      </p:sp>
      <p:pic>
        <p:nvPicPr>
          <p:cNvPr id="1028" name="Picture 4" descr="Maciej Szpunar">
            <a:extLst>
              <a:ext uri="{FF2B5EF4-FFF2-40B4-BE49-F238E27FC236}">
                <a16:creationId xmlns:a16="http://schemas.microsoft.com/office/drawing/2014/main" id="{46EB19A2-8DDC-41AC-9F13-9887C2F33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765" y="2255184"/>
            <a:ext cx="2347631" cy="234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D0D72B6-C038-4FD5-AD0D-26995396E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6428369"/>
            <a:ext cx="11029615" cy="22974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br>
              <a:rPr lang="cs-CZ" dirty="0"/>
            </a:br>
            <a:r>
              <a:rPr lang="cs-CZ" dirty="0"/>
              <a:t>                                                                                         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         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br>
              <a:rPr lang="cs-CZ" dirty="0"/>
            </a:br>
            <a:endParaRPr lang="cs-CZ" sz="1900" dirty="0"/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8EE0FAD5-4E97-42B8-9571-75D1AE0DB8CB}"/>
              </a:ext>
            </a:extLst>
          </p:cNvPr>
          <p:cNvSpPr txBox="1">
            <a:spLocks/>
          </p:cNvSpPr>
          <p:nvPr/>
        </p:nvSpPr>
        <p:spPr>
          <a:xfrm>
            <a:off x="5688579" y="4962909"/>
            <a:ext cx="4149261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1800" b="1" dirty="0">
                <a:solidFill>
                  <a:schemeClr val="tx2"/>
                </a:solidFill>
              </a:rPr>
              <a:t>       </a:t>
            </a:r>
          </a:p>
          <a:p>
            <a:endParaRPr lang="cs-CZ" sz="1800" b="1" dirty="0">
              <a:solidFill>
                <a:schemeClr val="tx2"/>
              </a:solidFill>
            </a:endParaRPr>
          </a:p>
          <a:p>
            <a:endParaRPr lang="cs-CZ" sz="1800" b="1" dirty="0">
              <a:solidFill>
                <a:schemeClr val="tx2"/>
              </a:solidFill>
            </a:endParaRPr>
          </a:p>
          <a:p>
            <a:r>
              <a:rPr lang="cs-CZ" sz="1800" b="1" dirty="0">
                <a:solidFill>
                  <a:schemeClr val="tx2"/>
                </a:solidFill>
              </a:rPr>
              <a:t>          MACIEJ SZPUNAR</a:t>
            </a:r>
          </a:p>
          <a:p>
            <a:r>
              <a:rPr lang="cs-CZ" sz="1800" dirty="0">
                <a:solidFill>
                  <a:schemeClr val="tx2"/>
                </a:solidFill>
              </a:rPr>
              <a:t>                      (</a:t>
            </a:r>
            <a:r>
              <a:rPr lang="cs-CZ" sz="1800" dirty="0" err="1">
                <a:solidFill>
                  <a:schemeClr val="tx2"/>
                </a:solidFill>
              </a:rPr>
              <a:t>pol</a:t>
            </a:r>
            <a:r>
              <a:rPr lang="cs-CZ" sz="1800" dirty="0">
                <a:solidFill>
                  <a:schemeClr val="tx2"/>
                </a:solidFill>
              </a:rPr>
              <a:t>)</a:t>
            </a:r>
          </a:p>
          <a:p>
            <a:r>
              <a:rPr lang="cs-CZ" sz="1800" dirty="0">
                <a:solidFill>
                  <a:schemeClr val="tx2"/>
                </a:solidFill>
              </a:rPr>
              <a:t>   PRVNÍ GENERÁLNÍ ADVOKÁT</a:t>
            </a:r>
          </a:p>
          <a:p>
            <a:endParaRPr lang="cs-CZ" sz="1800" dirty="0">
              <a:solidFill>
                <a:schemeClr val="tx2"/>
              </a:solidFill>
            </a:endParaRPr>
          </a:p>
        </p:txBody>
      </p:sp>
      <p:pic>
        <p:nvPicPr>
          <p:cNvPr id="1032" name="Picture 8" descr="Jan Passer">
            <a:extLst>
              <a:ext uri="{FF2B5EF4-FFF2-40B4-BE49-F238E27FC236}">
                <a16:creationId xmlns:a16="http://schemas.microsoft.com/office/drawing/2014/main" id="{7EC68C18-49CB-4DC5-AD60-9A0DC4F2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278" y="2263291"/>
            <a:ext cx="2385742" cy="238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FE95A68-182F-4E27-AABA-3CE8AC98FBBF}"/>
              </a:ext>
            </a:extLst>
          </p:cNvPr>
          <p:cNvSpPr/>
          <p:nvPr/>
        </p:nvSpPr>
        <p:spPr>
          <a:xfrm>
            <a:off x="9654042" y="4817544"/>
            <a:ext cx="2678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JAN PASSER</a:t>
            </a:r>
          </a:p>
          <a:p>
            <a:r>
              <a:rPr lang="cs-CZ" dirty="0">
                <a:solidFill>
                  <a:schemeClr val="tx2"/>
                </a:solidFill>
              </a:rPr>
              <a:t>    (CZE)</a:t>
            </a:r>
          </a:p>
          <a:p>
            <a:r>
              <a:rPr lang="cs-CZ" dirty="0">
                <a:solidFill>
                  <a:schemeClr val="tx2"/>
                </a:solidFill>
              </a:rPr>
              <a:t> SOUDCE</a:t>
            </a:r>
            <a:endParaRPr lang="cs-CZ" dirty="0"/>
          </a:p>
        </p:txBody>
      </p:sp>
      <p:pic>
        <p:nvPicPr>
          <p:cNvPr id="1034" name="Picture 10" descr="Lars Bay Larsen">
            <a:extLst>
              <a:ext uri="{FF2B5EF4-FFF2-40B4-BE49-F238E27FC236}">
                <a16:creationId xmlns:a16="http://schemas.microsoft.com/office/drawing/2014/main" id="{E1A3398A-C438-44A6-8662-72D6DA814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15" y="2255183"/>
            <a:ext cx="2347631" cy="234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6ECFB1B0-DCBC-4722-8BC8-DC25B72C7143}"/>
              </a:ext>
            </a:extLst>
          </p:cNvPr>
          <p:cNvSpPr txBox="1">
            <a:spLocks/>
          </p:cNvSpPr>
          <p:nvPr/>
        </p:nvSpPr>
        <p:spPr>
          <a:xfrm>
            <a:off x="2860505" y="4967673"/>
            <a:ext cx="2935941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dirty="0">
                <a:solidFill>
                  <a:schemeClr val="tx2"/>
                </a:solidFill>
              </a:rPr>
              <a:t>        LARS BAY LARSEN</a:t>
            </a:r>
          </a:p>
          <a:p>
            <a:r>
              <a:rPr lang="cs-CZ" dirty="0">
                <a:solidFill>
                  <a:schemeClr val="tx2"/>
                </a:solidFill>
              </a:rPr>
              <a:t>                  (DEN)</a:t>
            </a:r>
          </a:p>
          <a:p>
            <a:r>
              <a:rPr lang="cs-CZ" dirty="0">
                <a:solidFill>
                  <a:schemeClr val="tx2"/>
                </a:solidFill>
              </a:rPr>
              <a:t>          </a:t>
            </a:r>
            <a:r>
              <a:rPr lang="cs-CZ" dirty="0" err="1">
                <a:solidFill>
                  <a:schemeClr val="tx2"/>
                </a:solidFill>
              </a:rPr>
              <a:t>mÍSTOPředseda</a:t>
            </a:r>
            <a:endParaRPr lang="cs-CZ" dirty="0">
              <a:solidFill>
                <a:schemeClr val="tx2"/>
              </a:solidFill>
            </a:endParaRPr>
          </a:p>
          <a:p>
            <a:endParaRPr lang="cs-CZ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90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CC57F80-6B74-4D05-B643-0F82CB11B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440" y="1128064"/>
            <a:ext cx="7146334" cy="50917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</a:rPr>
              <a:t>STASTIKA ČINNOSTI SOUDNÍHO DVORA</a:t>
            </a:r>
          </a:p>
        </p:txBody>
      </p:sp>
    </p:spTree>
    <p:extLst>
      <p:ext uri="{BB962C8B-B14F-4D97-AF65-F5344CB8AC3E}">
        <p14:creationId xmlns:p14="http://schemas.microsoft.com/office/powerpoint/2010/main" val="2730957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83F1FFD-1AA8-4EC2-97B9-FEC7564F4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0C2A4F8-EF7C-4D34-B7ED-0745C4C19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62" r="2" b="2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F0F8A7-C9E3-49D9-A67E-09FF582C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</a:rPr>
              <a:t>STASTIKA ČINNOSTI SOUDNÍHO DVORA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274C20-A98B-4AC3-B16A-B7F41CB58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ECC69B-2243-424A-8237-CF490F8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D2EA3B9-3D17-4510-8464-E74F67267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5DFA43-F31D-4C31-8826-6B40A21C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6470882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9E29B8EA-183E-4B13-8354-AA4873BC2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938" y="977093"/>
            <a:ext cx="7458271" cy="524273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</a:rPr>
              <a:t>STASTIKA ČINNOSTI SOUDNÍHO DVORA</a:t>
            </a:r>
          </a:p>
        </p:txBody>
      </p:sp>
    </p:spTree>
    <p:extLst>
      <p:ext uri="{BB962C8B-B14F-4D97-AF65-F5344CB8AC3E}">
        <p14:creationId xmlns:p14="http://schemas.microsoft.com/office/powerpoint/2010/main" val="3178742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8919FDF-64E1-42B2-A77A-E3FF1CFD7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88297"/>
            <a:ext cx="8199359" cy="52475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</a:rPr>
              <a:t>STASTIKA ČINNOSTI SOUDNÍHO DVORA</a:t>
            </a:r>
          </a:p>
        </p:txBody>
      </p:sp>
    </p:spTree>
    <p:extLst>
      <p:ext uri="{BB962C8B-B14F-4D97-AF65-F5344CB8AC3E}">
        <p14:creationId xmlns:p14="http://schemas.microsoft.com/office/powerpoint/2010/main" val="2832721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560996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21" y="960723"/>
            <a:ext cx="4968489" cy="10138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Evropská centrální banka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560581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318" y="457200"/>
            <a:ext cx="5600007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121" y="1330276"/>
            <a:ext cx="4947221" cy="365034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Evropská centrální banka (ECB) spravuje </a:t>
            </a:r>
            <a:r>
              <a:rPr lang="cs-CZ" u="sng" dirty="0">
                <a:solidFill>
                  <a:srgbClr val="FF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</a:t>
            </a:r>
            <a:r>
              <a:rPr lang="cs-CZ" dirty="0">
                <a:solidFill>
                  <a:srgbClr val="FFFFFF"/>
                </a:solidFill>
              </a:rPr>
              <a:t> a koncipuje </a:t>
            </a:r>
            <a:r>
              <a:rPr lang="cs-CZ" u="sng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hospodářskou a měnovou politiku EU</a:t>
            </a:r>
            <a:r>
              <a:rPr lang="cs-CZ" dirty="0">
                <a:solidFill>
                  <a:srgbClr val="FFFFFF"/>
                </a:solidFill>
              </a:rPr>
              <a:t>, kterou také provádí. Jejím hlavním cílem je </a:t>
            </a:r>
            <a:r>
              <a:rPr lang="cs-CZ" b="1" dirty="0">
                <a:solidFill>
                  <a:srgbClr val="FFFFFF"/>
                </a:solidFill>
              </a:rPr>
              <a:t>udržovat stabilní ceny </a:t>
            </a:r>
            <a:r>
              <a:rPr lang="cs-CZ" dirty="0">
                <a:solidFill>
                  <a:srgbClr val="FFFFFF"/>
                </a:solidFill>
              </a:rPr>
              <a:t>a podporovat tak hospodářský růst a vytváření pracovních míst.</a:t>
            </a:r>
          </a:p>
          <a:p>
            <a:r>
              <a:rPr lang="cs-CZ" dirty="0">
                <a:solidFill>
                  <a:srgbClr val="FFFFFF"/>
                </a:solidFill>
              </a:rPr>
              <a:t>Eurozónu nyní tvoří 20 zemí Evropské unie</a:t>
            </a:r>
          </a:p>
          <a:p>
            <a:endParaRPr lang="cs-CZ" dirty="0">
              <a:solidFill>
                <a:srgbClr val="FFFFFF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E0614D-FCD2-40E5-A133-34693A459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527" y="661703"/>
            <a:ext cx="5609966" cy="57390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DB48E92-0503-470F-8714-DA8C1FE17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269" y="3884165"/>
            <a:ext cx="2946923" cy="23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12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58" y="567578"/>
            <a:ext cx="11233336" cy="114916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>
                <a:solidFill>
                  <a:srgbClr val="FFFFFF"/>
                </a:solidFill>
              </a:rPr>
              <a:t>Eurozóna, </a:t>
            </a:r>
            <a:r>
              <a:rPr lang="cs-CZ" sz="3600" dirty="0" err="1">
                <a:solidFill>
                  <a:srgbClr val="FFFFFF"/>
                </a:solidFill>
              </a:rPr>
              <a:t>eurosystém</a:t>
            </a:r>
            <a:r>
              <a:rPr lang="cs-CZ" sz="3600" dirty="0">
                <a:solidFill>
                  <a:srgbClr val="FFFFFF"/>
                </a:solidFill>
              </a:rPr>
              <a:t>, evropský systém centrálních banka (ESCB)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A2EC0E5-CB33-46B0-83D7-55714634C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314433"/>
          </a:xfrm>
        </p:spPr>
        <p:txBody>
          <a:bodyPr>
            <a:noAutofit/>
          </a:bodyPr>
          <a:lstStyle/>
          <a:p>
            <a:r>
              <a:rPr lang="cs-CZ" sz="2400" dirty="0"/>
              <a:t>Eurozóna se skládá ze zemí, které zavedly euro.  Vznikla, když v jedenácti členských státech EU byla v lednu 1999 převedena odpovědnost za měnovou politiku z národních centrálních bank na ECB. Řecko se k eurozóně připojilo v roce 2001, Slovinsko v roce 2007, Kypr s Maltou v roce 2008, Slovensko v roce 2009, Estonsko v roce 2011, Lotyšsko v roce 2014, Litva v roce 2015 a Chorvatsko v roce 2023. </a:t>
            </a:r>
          </a:p>
          <a:p>
            <a:r>
              <a:rPr lang="cs-CZ" sz="2400" dirty="0" err="1"/>
              <a:t>Eurosystém</a:t>
            </a:r>
            <a:r>
              <a:rPr lang="cs-CZ" sz="2400" dirty="0"/>
              <a:t> se skládá z ECB a národních centrálních bank zemí, které zavedly euro. </a:t>
            </a:r>
            <a:r>
              <a:rPr lang="cs-CZ" sz="2400" dirty="0" err="1"/>
              <a:t>Eurosystém</a:t>
            </a:r>
            <a:r>
              <a:rPr lang="cs-CZ" sz="2400" dirty="0"/>
              <a:t> a ESCB budou souběžně fungovat, dokud se všechny členské státy EU nestanou členy eurozóny.</a:t>
            </a:r>
          </a:p>
          <a:p>
            <a:r>
              <a:rPr lang="cs-CZ" sz="2400" dirty="0"/>
              <a:t>ESCB se skládá z ECB a národních centrálních bank (NCB) </a:t>
            </a:r>
            <a:r>
              <a:rPr lang="cs-CZ" sz="2400" i="1" dirty="0"/>
              <a:t>všech</a:t>
            </a:r>
            <a:r>
              <a:rPr lang="cs-CZ" sz="2400" dirty="0"/>
              <a:t> členských států EU bez ohledu na to, zda zavedly, nebo nezavedly euro.</a:t>
            </a:r>
          </a:p>
        </p:txBody>
      </p:sp>
    </p:spTree>
    <p:extLst>
      <p:ext uri="{BB962C8B-B14F-4D97-AF65-F5344CB8AC3E}">
        <p14:creationId xmlns:p14="http://schemas.microsoft.com/office/powerpoint/2010/main" val="1152976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18" y="863695"/>
            <a:ext cx="4208929" cy="55371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</a:rPr>
              <a:t>Evropsk</a:t>
            </a:r>
            <a:r>
              <a:rPr lang="cs-CZ" sz="3600" b="1" dirty="0">
                <a:solidFill>
                  <a:srgbClr val="FFFFFF"/>
                </a:solidFill>
              </a:rPr>
              <a:t>á</a:t>
            </a:r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3600" b="1" dirty="0" err="1">
                <a:solidFill>
                  <a:srgbClr val="FFFFFF"/>
                </a:solidFill>
              </a:rPr>
              <a:t>centrální</a:t>
            </a:r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3600" b="1" dirty="0" err="1">
                <a:solidFill>
                  <a:srgbClr val="FFFFFF"/>
                </a:solidFill>
              </a:rPr>
              <a:t>banka</a:t>
            </a:r>
            <a:br>
              <a:rPr lang="cs-CZ" sz="3600" b="1" dirty="0">
                <a:solidFill>
                  <a:srgbClr val="FFFFFF"/>
                </a:solidFill>
              </a:rPr>
            </a:br>
            <a:br>
              <a:rPr lang="cs-CZ" sz="3600" b="1" dirty="0">
                <a:solidFill>
                  <a:srgbClr val="FFFFFF"/>
                </a:solidFill>
              </a:rPr>
            </a:br>
            <a:r>
              <a:rPr lang="cs-CZ" sz="3600" b="1" dirty="0" err="1">
                <a:solidFill>
                  <a:srgbClr val="FFFFFF"/>
                </a:solidFill>
              </a:rPr>
              <a:t>Franfurkt</a:t>
            </a:r>
            <a:r>
              <a:rPr lang="cs-CZ" sz="3600" b="1" dirty="0">
                <a:solidFill>
                  <a:srgbClr val="FFFFFF"/>
                </a:solidFill>
              </a:rPr>
              <a:t> nad Mohanem</a:t>
            </a:r>
            <a:br>
              <a:rPr lang="cs-CZ" sz="3600" b="1" dirty="0">
                <a:solidFill>
                  <a:srgbClr val="FFFFFF"/>
                </a:solidFill>
              </a:rPr>
            </a:br>
            <a:br>
              <a:rPr lang="cs-CZ" sz="3600" b="1" dirty="0">
                <a:solidFill>
                  <a:srgbClr val="FFFFFF"/>
                </a:solidFill>
              </a:rPr>
            </a:br>
            <a:r>
              <a:rPr lang="cs-CZ" sz="3600" b="1" dirty="0">
                <a:solidFill>
                  <a:srgbClr val="FFFFFF"/>
                </a:solidFill>
              </a:rPr>
              <a:t>zřízena 1998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evropská centrální banka, frankfurt nad mohanem, německo - evropské centrální banka - stock snímky, obrázky a fotky">
            <a:extLst>
              <a:ext uri="{FF2B5EF4-FFF2-40B4-BE49-F238E27FC236}">
                <a16:creationId xmlns:a16="http://schemas.microsoft.com/office/drawing/2014/main" id="{77C9C210-D05A-4511-A707-5FE2C017D4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r="10491"/>
          <a:stretch/>
        </p:blipFill>
        <p:spPr bwMode="auto">
          <a:xfrm>
            <a:off x="4654295" y="457200"/>
            <a:ext cx="7086151" cy="589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91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rada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3271"/>
            <a:ext cx="11029615" cy="502920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Evropská rada vymezuje obecné politické směry a priority EU a stanovuje její politickou agendu. Evropská rada obvykle během svých zasedání přijímá závěry, v nichž jsou určeny záležitosti, jež jsou pro EU důležité, a opatření, která je třeba přijmout. Nevyjednává ani nepřijímá právní předpisy EU.</a:t>
            </a:r>
          </a:p>
          <a:p>
            <a:r>
              <a:rPr lang="cs-CZ" dirty="0"/>
              <a:t>Evropská rada plní důležitou úlohu v rámci některých postupů jmenování do </a:t>
            </a:r>
            <a:r>
              <a:rPr lang="cs-CZ" b="1" dirty="0"/>
              <a:t>významných funkcí EU</a:t>
            </a:r>
            <a:r>
              <a:rPr lang="cs-CZ" dirty="0"/>
              <a:t>. Konkrétně odpovídá za:</a:t>
            </a:r>
          </a:p>
          <a:p>
            <a:pPr lvl="2"/>
            <a:r>
              <a:rPr lang="cs-CZ" sz="1700" dirty="0"/>
              <a:t>volbu předsedy Evropské rady,</a:t>
            </a:r>
          </a:p>
          <a:p>
            <a:pPr lvl="2"/>
            <a:r>
              <a:rPr lang="cs-CZ" sz="1700" dirty="0"/>
              <a:t>návrh na jmenování předsedy Evropské komise,</a:t>
            </a:r>
          </a:p>
          <a:p>
            <a:pPr lvl="2"/>
            <a:r>
              <a:rPr lang="cs-CZ" sz="1700" dirty="0"/>
              <a:t>jmenování vysokého představitele Unie pro zahraniční věci a bezpečnostní politiku,</a:t>
            </a:r>
          </a:p>
          <a:p>
            <a:pPr lvl="2"/>
            <a:r>
              <a:rPr lang="cs-CZ" sz="1700" dirty="0"/>
              <a:t>oficiální jmenování Komise jako sboru,</a:t>
            </a:r>
          </a:p>
          <a:p>
            <a:pPr lvl="2"/>
            <a:r>
              <a:rPr lang="cs-CZ" sz="1700" dirty="0"/>
              <a:t>jmenování Výkonné rady Evropské centrální banky (ECB) včetně prezidenta ECB.</a:t>
            </a:r>
          </a:p>
          <a:p>
            <a:pPr marL="630000" lvl="2" indent="0">
              <a:buNone/>
            </a:pPr>
            <a:endParaRPr lang="cs-CZ" dirty="0"/>
          </a:p>
          <a:p>
            <a:r>
              <a:rPr lang="cs-CZ" dirty="0">
                <a:hlinkClick r:id="rId2"/>
              </a:rPr>
              <a:t>Členové Evropské rady </a:t>
            </a:r>
            <a:r>
              <a:rPr lang="cs-CZ" dirty="0"/>
              <a:t>– 27 nejvyšších představitelů členských zemí (prezidenti či předsedové vlád), předseda Evropské rady, předseda Evropské komise </a:t>
            </a:r>
          </a:p>
          <a:p>
            <a:r>
              <a:rPr lang="cs-CZ" dirty="0"/>
              <a:t>Rada se obvykle schází </a:t>
            </a:r>
            <a:r>
              <a:rPr lang="cs-CZ" b="1" dirty="0"/>
              <a:t>4krát ročně</a:t>
            </a:r>
            <a:r>
              <a:rPr lang="cs-CZ" dirty="0"/>
              <a:t> – její předseda však může svolat zvláštní zasedání, je-li třeba projednat naléhavé otázky.</a:t>
            </a:r>
          </a:p>
          <a:p>
            <a:r>
              <a:rPr lang="cs-CZ" dirty="0"/>
              <a:t>Zpravidla rozhoduje na základě </a:t>
            </a:r>
            <a:r>
              <a:rPr lang="cs-CZ" b="1" dirty="0"/>
              <a:t>konsensu</a:t>
            </a:r>
            <a:r>
              <a:rPr lang="cs-CZ" dirty="0"/>
              <a:t> – v některých případech je ale vyžadována jednomyslnost nebo kvalifikovaná většina. Hlasovat mohou pouze hlavy států a předsedové vlád.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4775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Úkoly Evropské centrální banky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3271"/>
            <a:ext cx="11029615" cy="5029200"/>
          </a:xfrm>
        </p:spPr>
        <p:txBody>
          <a:bodyPr>
            <a:normAutofit/>
          </a:bodyPr>
          <a:lstStyle/>
          <a:p>
            <a:pPr algn="just"/>
            <a:r>
              <a:rPr lang="cs-CZ" sz="2400" dirty="0"/>
              <a:t>stanovovat </a:t>
            </a:r>
            <a:r>
              <a:rPr lang="cs-CZ" sz="24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úrokové sazby</a:t>
            </a:r>
            <a:r>
              <a:rPr lang="cs-CZ" sz="2400" dirty="0"/>
              <a:t>, za které </a:t>
            </a:r>
            <a:r>
              <a:rPr lang="cs-CZ" sz="2400" b="1" dirty="0"/>
              <a:t>půjčuje komerčním bankám</a:t>
            </a:r>
            <a:r>
              <a:rPr lang="cs-CZ" sz="2400" dirty="0"/>
              <a:t> v </a:t>
            </a:r>
            <a:r>
              <a:rPr lang="cs-CZ" sz="24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eurozóně</a:t>
            </a:r>
            <a:r>
              <a:rPr lang="cs-CZ" sz="2400" dirty="0"/>
              <a:t>, a tím reguluje peněžní zásobu a inflaci</a:t>
            </a:r>
          </a:p>
          <a:p>
            <a:pPr algn="just"/>
            <a:r>
              <a:rPr lang="cs-CZ" sz="2400" dirty="0"/>
              <a:t>spravovat </a:t>
            </a:r>
            <a:r>
              <a:rPr lang="cs-CZ" sz="2400" b="1" dirty="0"/>
              <a:t>devizové rezervy</a:t>
            </a:r>
            <a:r>
              <a:rPr lang="cs-CZ" sz="2400" dirty="0"/>
              <a:t> eurozóny a řídit nákup či prodej měn k udržení stability směnných kurzů</a:t>
            </a:r>
          </a:p>
          <a:p>
            <a:pPr algn="just"/>
            <a:r>
              <a:rPr lang="cs-CZ" sz="2400" dirty="0"/>
              <a:t>starat se o to, aby orgány členských států dohlížely nad </a:t>
            </a:r>
            <a:r>
              <a:rPr lang="cs-CZ" sz="2400" b="1" dirty="0"/>
              <a:t>finančními trhy a institucemi</a:t>
            </a:r>
            <a:r>
              <a:rPr lang="cs-CZ" sz="2400" dirty="0"/>
              <a:t> a aby platební styk hladce fungoval</a:t>
            </a:r>
          </a:p>
          <a:p>
            <a:pPr algn="just"/>
            <a:r>
              <a:rPr lang="cs-CZ" sz="2400" dirty="0"/>
              <a:t>zajišťovat bezpečnost a pečovat o dobrý stav evropského bankovního systému</a:t>
            </a:r>
          </a:p>
          <a:p>
            <a:pPr algn="just"/>
            <a:r>
              <a:rPr lang="cs-CZ" sz="2400" dirty="0"/>
              <a:t>udělovat zemím eurozóny povolení </a:t>
            </a:r>
            <a:r>
              <a:rPr lang="cs-CZ" sz="2400" b="1" dirty="0"/>
              <a:t>tisknout eurobankovky</a:t>
            </a:r>
            <a:endParaRPr lang="cs-CZ" sz="2400" dirty="0"/>
          </a:p>
          <a:p>
            <a:pPr algn="just"/>
            <a:r>
              <a:rPr lang="cs-CZ" sz="2400" dirty="0"/>
              <a:t>sledovat </a:t>
            </a:r>
            <a:r>
              <a:rPr lang="cs-CZ" sz="2400" b="1" dirty="0"/>
              <a:t>vývoj cen</a:t>
            </a:r>
            <a:r>
              <a:rPr lang="cs-CZ" sz="2400" dirty="0"/>
              <a:t> a vyhodnocovat rizika ohrožující </a:t>
            </a:r>
            <a:r>
              <a:rPr lang="cs-CZ" sz="2400" b="1" dirty="0"/>
              <a:t>cenovou stabilitu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55062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Evropská centrální banka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3271"/>
            <a:ext cx="11029615" cy="5029200"/>
          </a:xfrm>
        </p:spPr>
        <p:txBody>
          <a:bodyPr>
            <a:normAutofit/>
          </a:bodyPr>
          <a:lstStyle/>
          <a:p>
            <a:r>
              <a:rPr lang="cs-CZ" sz="2400" dirty="0"/>
              <a:t>ECB spolupracuje s národními centrálními bankami všech zemí EU. Společně tvoří </a:t>
            </a:r>
            <a:r>
              <a:rPr lang="cs-CZ" sz="24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Evropský systém centrálních bank</a:t>
            </a:r>
            <a:r>
              <a:rPr lang="cs-CZ" sz="2400" dirty="0"/>
              <a:t>.</a:t>
            </a:r>
          </a:p>
          <a:p>
            <a:r>
              <a:rPr lang="cs-CZ" sz="2400" dirty="0"/>
              <a:t>Stojí v čele spolupráce mezi centrálními bankami v eurozóně. Tato spolupráce je označována termínem </a:t>
            </a:r>
            <a:r>
              <a:rPr lang="cs-CZ" sz="2400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Eurosystém</a:t>
            </a:r>
            <a:r>
              <a:rPr lang="cs-CZ" sz="2400" dirty="0"/>
              <a:t>.</a:t>
            </a:r>
          </a:p>
          <a:p>
            <a:r>
              <a:rPr lang="cs-CZ" sz="2400" dirty="0"/>
              <a:t>Činnost řídicích orgánů:</a:t>
            </a:r>
          </a:p>
          <a:p>
            <a:pPr lvl="2"/>
            <a:r>
              <a:rPr lang="cs-CZ" sz="2000" b="1" dirty="0"/>
              <a:t>Rada guvernérů</a:t>
            </a:r>
            <a:r>
              <a:rPr lang="cs-CZ" sz="2000" dirty="0"/>
              <a:t> vyhodnocuje vývoj hospodářské a měnové situace, určuje měnovou politiku eurozóny a stanoví úrokové sazby, za něž si mohou komerční banky od ECB půjčovat.</a:t>
            </a:r>
          </a:p>
          <a:p>
            <a:pPr lvl="2"/>
            <a:r>
              <a:rPr lang="cs-CZ" sz="2000" b="1" dirty="0"/>
              <a:t>Výkonná rada</a:t>
            </a:r>
            <a:r>
              <a:rPr lang="cs-CZ" sz="2000" dirty="0"/>
              <a:t> provádí měnovou politiku, řídí každodenní operace, připravuje zasedání Rady guvernérů a vykonává pravomoci, které ji Rada guvernérů svěřila.</a:t>
            </a:r>
          </a:p>
          <a:p>
            <a:pPr lvl="2"/>
            <a:r>
              <a:rPr lang="cs-CZ" sz="2000" b="1" dirty="0"/>
              <a:t>Generální rada</a:t>
            </a:r>
            <a:r>
              <a:rPr lang="cs-CZ" sz="2000" dirty="0"/>
              <a:t> přispívá k poradní a koordinační činnosti a pomáhá novým zemím při jejich přípravě na vstup do eurozóny.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61661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Rada Guvernérů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3271"/>
            <a:ext cx="11029615" cy="5029200"/>
          </a:xfrm>
        </p:spPr>
        <p:txBody>
          <a:bodyPr>
            <a:normAutofit/>
          </a:bodyPr>
          <a:lstStyle/>
          <a:p>
            <a:r>
              <a:rPr lang="cs-CZ" sz="2400" dirty="0"/>
              <a:t>ECB spolupracuje s národními centrálními bankami všech zemí EU. Společně tvoří </a:t>
            </a:r>
            <a:r>
              <a:rPr lang="cs-CZ" sz="24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Evropský systém centrálních bank</a:t>
            </a:r>
            <a:r>
              <a:rPr lang="cs-CZ" sz="2400" dirty="0"/>
              <a:t>.</a:t>
            </a:r>
          </a:p>
          <a:p>
            <a:r>
              <a:rPr lang="cs-CZ" sz="2400" dirty="0"/>
              <a:t>Stojí v čele spolupráce mezi centrálními bankami v eurozóně. Tato spolupráce je označována termínem </a:t>
            </a:r>
            <a:r>
              <a:rPr lang="cs-CZ" sz="2400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Eurosystém</a:t>
            </a:r>
            <a:r>
              <a:rPr lang="cs-CZ" sz="2400" dirty="0"/>
              <a:t>.</a:t>
            </a:r>
          </a:p>
          <a:p>
            <a:r>
              <a:rPr lang="cs-CZ" sz="2400" dirty="0"/>
              <a:t>Činnost řídicích orgánů:</a:t>
            </a:r>
          </a:p>
          <a:p>
            <a:pPr lvl="2"/>
            <a:r>
              <a:rPr lang="cs-CZ" sz="2000" b="1" dirty="0"/>
              <a:t>Rada guvernérů</a:t>
            </a:r>
            <a:r>
              <a:rPr lang="cs-CZ" sz="2000" dirty="0"/>
              <a:t> vyhodnocuje vývoj hospodářské a měnové situace, určuje měnovou politiku eurozóny a stanoví úrokové sazby, za něž si mohou komerční banky od ECB půjčovat.</a:t>
            </a:r>
          </a:p>
          <a:p>
            <a:pPr lvl="2"/>
            <a:r>
              <a:rPr lang="cs-CZ" sz="2000" b="1" dirty="0"/>
              <a:t>Výkonná rada</a:t>
            </a:r>
            <a:r>
              <a:rPr lang="cs-CZ" sz="2000" dirty="0"/>
              <a:t> provádí měnovou politiku, řídí každodenní operace, připravuje zasedání Rady guvernérů a vykonává pravomoci, které ji Rada guvernérů svěřila.</a:t>
            </a:r>
          </a:p>
          <a:p>
            <a:pPr lvl="2"/>
            <a:r>
              <a:rPr lang="cs-CZ" sz="2000" b="1" dirty="0"/>
              <a:t>Generální rada</a:t>
            </a:r>
            <a:r>
              <a:rPr lang="cs-CZ" sz="2000" dirty="0"/>
              <a:t> přispívá k poradní a koordinační činnosti a pomáhá novým zemím při jejich přípravě na vstup do eurozóny.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745BB5-9C9E-4224-B745-4D47FF6CC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26" y="2016334"/>
            <a:ext cx="11166049" cy="52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96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83F1FFD-1AA8-4EC2-97B9-FEC7564F4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4348356-EFD4-4609-9FEB-0678F76F9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80" b="25830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F0F8A7-C9E3-49D9-A67E-09FF582C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2146" y="1419225"/>
            <a:ext cx="3703319" cy="356515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cs-CZ" sz="3300" dirty="0">
                <a:solidFill>
                  <a:srgbClr val="FFFFFF"/>
                </a:solidFill>
              </a:rPr>
            </a:br>
            <a:br>
              <a:rPr lang="cs-CZ" sz="3300" dirty="0">
                <a:solidFill>
                  <a:srgbClr val="FFFFFF"/>
                </a:solidFill>
              </a:rPr>
            </a:br>
            <a:r>
              <a:rPr lang="cs-CZ" sz="4000" b="1" dirty="0"/>
              <a:t>Christine </a:t>
            </a:r>
            <a:r>
              <a:rPr lang="cs-CZ" sz="4000" b="1" dirty="0" err="1"/>
              <a:t>Lagardeová</a:t>
            </a:r>
            <a:br>
              <a:rPr lang="cs-CZ" dirty="0"/>
            </a:br>
            <a:r>
              <a:rPr lang="cs-CZ" dirty="0"/>
              <a:t>(Francie)</a:t>
            </a:r>
            <a:br>
              <a:rPr lang="cs-CZ" dirty="0"/>
            </a:br>
            <a:br>
              <a:rPr lang="cs-CZ" dirty="0"/>
            </a:br>
            <a:r>
              <a:rPr lang="en-US" sz="3300" dirty="0" err="1">
                <a:solidFill>
                  <a:srgbClr val="FFFFFF"/>
                </a:solidFill>
              </a:rPr>
              <a:t>Prezidentka</a:t>
            </a:r>
            <a:r>
              <a:rPr lang="en-US" sz="3300" dirty="0">
                <a:solidFill>
                  <a:srgbClr val="FFFFFF"/>
                </a:solidFill>
              </a:rPr>
              <a:t> ECB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274C20-A98B-4AC3-B16A-B7F41CB58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ECC69B-2243-424A-8237-CF490F8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2EA3B9-3D17-4510-8464-E74F67267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5DFA43-F31D-4C31-8826-6B40A21C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7293568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Výkonná rada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3271"/>
            <a:ext cx="11029615" cy="5029200"/>
          </a:xfrm>
        </p:spPr>
        <p:txBody>
          <a:bodyPr>
            <a:normAutofit/>
          </a:bodyPr>
          <a:lstStyle/>
          <a:p>
            <a:pPr fontAlgn="base"/>
            <a:r>
              <a:rPr lang="cs-CZ" sz="2400" dirty="0"/>
              <a:t>Výkonná rada sestává z prezidenta ECB, viceprezidenta a dalších čtyř členů.</a:t>
            </a:r>
          </a:p>
          <a:p>
            <a:pPr fontAlgn="base"/>
            <a:r>
              <a:rPr lang="cs-CZ" sz="2400" dirty="0"/>
              <a:t>Všechny členy jmenuje Evropská rada, která o jejich jmenování rozhoduje kvalifikovanou většinou.</a:t>
            </a:r>
          </a:p>
          <a:p>
            <a:pPr fontAlgn="base"/>
            <a:r>
              <a:rPr lang="cs-CZ" sz="2400" b="1" dirty="0"/>
              <a:t>Oblasti odpovědnosti:</a:t>
            </a:r>
          </a:p>
          <a:p>
            <a:pPr lvl="2" fontAlgn="base"/>
            <a:r>
              <a:rPr lang="cs-CZ" sz="2000" dirty="0"/>
              <a:t>příprava zasedání Rady guvernérů,</a:t>
            </a:r>
          </a:p>
          <a:p>
            <a:pPr lvl="2" fontAlgn="base"/>
            <a:r>
              <a:rPr lang="cs-CZ" sz="2000" dirty="0"/>
              <a:t>provádění měnové politiky v eurozóně na základě rozhodnutí a obecných zásad přijatých Radou guvernérů. Při tom dává Výkonná rada nezbytné pokyny národním centrálním bankám států eurozóny,</a:t>
            </a:r>
          </a:p>
          <a:p>
            <a:pPr lvl="2" fontAlgn="base"/>
            <a:r>
              <a:rPr lang="cs-CZ" sz="2000" dirty="0"/>
              <a:t>řízení běžné činnosti ECB,</a:t>
            </a:r>
          </a:p>
          <a:p>
            <a:pPr lvl="2" fontAlgn="base"/>
            <a:r>
              <a:rPr lang="cs-CZ" sz="2000" dirty="0"/>
              <a:t>vykonávání určitých pravomocí, které jí svěřila Rada guvernérů.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0653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Generální rada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3271"/>
            <a:ext cx="11029615" cy="5029200"/>
          </a:xfrm>
        </p:spPr>
        <p:txBody>
          <a:bodyPr>
            <a:normAutofit fontScale="92500"/>
          </a:bodyPr>
          <a:lstStyle/>
          <a:p>
            <a:pPr fontAlgn="base"/>
            <a:r>
              <a:rPr lang="cs-CZ" dirty="0"/>
              <a:t>Generální rada sestává z prezidenta a viceprezidenta ECB a guvernérů národních centrálních bank (NCB) členských států EU.</a:t>
            </a:r>
          </a:p>
          <a:p>
            <a:pPr fontAlgn="base"/>
            <a:r>
              <a:rPr lang="cs-CZ" dirty="0"/>
              <a:t>Jinými slovy, Generální rada zahrnuje zástupce všech zemí eurozóny a všech zemí EU mimo eurozónu.</a:t>
            </a:r>
          </a:p>
          <a:p>
            <a:pPr fontAlgn="base"/>
            <a:r>
              <a:rPr lang="cs-CZ" dirty="0"/>
              <a:t>Zasedání Generální rady se mohou účastnit další členové Výkonné rady ECB, předseda Rady EU a jeden člen Evropské komise. Nemají však právo hlasovat.</a:t>
            </a:r>
          </a:p>
          <a:p>
            <a:pPr fontAlgn="base"/>
            <a:r>
              <a:rPr lang="cs-CZ" dirty="0"/>
              <a:t>Generální rada se také podílí na:</a:t>
            </a:r>
          </a:p>
          <a:p>
            <a:pPr lvl="2" fontAlgn="base"/>
            <a:r>
              <a:rPr lang="cs-CZ" dirty="0"/>
              <a:t>poradní funkci ECB,</a:t>
            </a:r>
          </a:p>
          <a:p>
            <a:pPr lvl="2" fontAlgn="base"/>
            <a:r>
              <a:rPr lang="cs-CZ" dirty="0"/>
              <a:t>shromažďování statistických informací,</a:t>
            </a:r>
          </a:p>
          <a:p>
            <a:pPr lvl="2" fontAlgn="base"/>
            <a:r>
              <a:rPr lang="cs-CZ" dirty="0"/>
              <a:t>sestavování výroční zprávy ECB,</a:t>
            </a:r>
          </a:p>
          <a:p>
            <a:pPr lvl="2" fontAlgn="base"/>
            <a:r>
              <a:rPr lang="cs-CZ" dirty="0"/>
              <a:t>stanovení pravidel potřebných pro standardizaci účtování a vykazování operací národních centrálních bank,</a:t>
            </a:r>
          </a:p>
          <a:p>
            <a:pPr lvl="2" fontAlgn="base"/>
            <a:r>
              <a:rPr lang="cs-CZ" dirty="0"/>
              <a:t>přijímání těch opatření týkajících se stanovení klíče pro upisování základního kapitálu ECB, která nejsou uvedena ve Smlouvě,</a:t>
            </a:r>
          </a:p>
          <a:p>
            <a:pPr lvl="2" fontAlgn="base"/>
            <a:r>
              <a:rPr lang="cs-CZ" dirty="0"/>
              <a:t>přijímání pracovního řádu pro zaměstnance ECB a</a:t>
            </a:r>
          </a:p>
          <a:p>
            <a:pPr lvl="2" fontAlgn="base"/>
            <a:r>
              <a:rPr lang="cs-CZ" dirty="0"/>
              <a:t>přípravách nezbytných pro neodvolatelné stanovení směnných kurzů měn členských států EU, na které se vztahuje výjimka pro zavedení eura.</a:t>
            </a:r>
          </a:p>
          <a:p>
            <a:pPr fontAlgn="base"/>
            <a:r>
              <a:rPr lang="cs-CZ" dirty="0"/>
              <a:t>V souladu se statutem Evropského systému centrálních bank a Evropské centrální banky bude Generální rada zrušena, jakmile všechny členské státy EU zavedou jednotnou měnu.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75961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eca.europa.eu/en/PublishingImages/organisationchart/MURPHY-Tony.JPG">
            <a:extLst>
              <a:ext uri="{FF2B5EF4-FFF2-40B4-BE49-F238E27FC236}">
                <a16:creationId xmlns:a16="http://schemas.microsoft.com/office/drawing/2014/main" id="{C4981A5F-0828-4724-A2AC-4E80BD418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-3" b="-3"/>
          <a:stretch/>
        </p:blipFill>
        <p:spPr bwMode="auto">
          <a:xfrm>
            <a:off x="-11" y="10"/>
            <a:ext cx="4578272" cy="260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CD6976D5-0916-4CA0-926A-5FC254F0D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06" y="0"/>
            <a:ext cx="7571045" cy="6858000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874" y="-460"/>
            <a:ext cx="6400367" cy="1431399"/>
          </a:xfrm>
        </p:spPr>
        <p:txBody>
          <a:bodyPr anchor="ctr">
            <a:normAutofit/>
          </a:bodyPr>
          <a:lstStyle/>
          <a:p>
            <a:r>
              <a:rPr lang="cs-CZ" sz="3600" b="1" dirty="0">
                <a:solidFill>
                  <a:srgbClr val="FFFFFF"/>
                </a:solidFill>
              </a:rPr>
              <a:t>Evropský účetní dvůr</a:t>
            </a:r>
          </a:p>
        </p:txBody>
      </p:sp>
      <p:pic>
        <p:nvPicPr>
          <p:cNvPr id="3076" name="Picture 4" descr="https://www.eca.europa.eu/en/PublishingImages/organisationchart/GREGOR-Jan.jpg">
            <a:extLst>
              <a:ext uri="{FF2B5EF4-FFF2-40B4-BE49-F238E27FC236}">
                <a16:creationId xmlns:a16="http://schemas.microsoft.com/office/drawing/2014/main" id="{9E4952C5-520F-4411-8E5C-5ADDB1B1B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r="15442" b="2"/>
          <a:stretch/>
        </p:blipFill>
        <p:spPr bwMode="auto">
          <a:xfrm>
            <a:off x="11" y="2608956"/>
            <a:ext cx="4560199" cy="424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913A77A6-9F45-4FCF-921A-EE086155D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27A30D73-0B22-4FA7-B27B-C5C45FE2F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874" y="1430939"/>
            <a:ext cx="6397545" cy="5766133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Evropský účetní dvůr je </a:t>
            </a:r>
            <a:r>
              <a:rPr lang="cs-CZ" sz="2000" b="1" dirty="0">
                <a:solidFill>
                  <a:srgbClr val="FFFFFF"/>
                </a:solidFill>
              </a:rPr>
              <a:t>nezávislým externím auditorem</a:t>
            </a:r>
            <a:r>
              <a:rPr lang="cs-CZ" sz="2000" dirty="0">
                <a:solidFill>
                  <a:srgbClr val="FFFFFF"/>
                </a:solidFill>
              </a:rPr>
              <a:t> EU a v této funkci chrání zájmy daňových poplatníků Unie. Ačkoli nemá zákonem dané pravomoci, snaží se zlepšit způsob, jakým </a:t>
            </a:r>
            <a:r>
              <a:rPr lang="cs-CZ" sz="2000" u="sng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Evropská komise</a:t>
            </a:r>
            <a:r>
              <a:rPr lang="cs-CZ" sz="2000" dirty="0">
                <a:solidFill>
                  <a:srgbClr val="FFFFFF"/>
                </a:solidFill>
              </a:rPr>
              <a:t> spravuje unijní rozpočet. O využívání finančních prostředků EU podává pravidelné zprávy.</a:t>
            </a:r>
          </a:p>
          <a:p>
            <a:r>
              <a:rPr lang="cs-CZ" sz="2000" u="sng" dirty="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Členy Účetního dvora</a:t>
            </a:r>
            <a:r>
              <a:rPr lang="cs-CZ" sz="2000" u="sng" dirty="0">
                <a:solidFill>
                  <a:srgbClr val="FFFFFF"/>
                </a:solidFill>
              </a:rPr>
              <a:t> </a:t>
            </a:r>
            <a:r>
              <a:rPr lang="cs-CZ" sz="2000" b="1" dirty="0">
                <a:solidFill>
                  <a:srgbClr val="FFFFFF"/>
                </a:solidFill>
              </a:rPr>
              <a:t>jmenuje Rada</a:t>
            </a:r>
            <a:r>
              <a:rPr lang="cs-CZ" sz="2000" dirty="0">
                <a:solidFill>
                  <a:srgbClr val="FFFFFF"/>
                </a:solidFill>
              </a:rPr>
              <a:t> po konzultaci s Evropským parlamentem na </a:t>
            </a:r>
            <a:r>
              <a:rPr lang="cs-CZ" sz="2000" b="1" dirty="0">
                <a:solidFill>
                  <a:srgbClr val="FFFFFF"/>
                </a:solidFill>
              </a:rPr>
              <a:t>funkční období šesti let</a:t>
            </a:r>
            <a:r>
              <a:rPr lang="cs-CZ" sz="2000" dirty="0">
                <a:solidFill>
                  <a:srgbClr val="FFFFFF"/>
                </a:solidFill>
              </a:rPr>
              <a:t> s možností prodloužení. Členové si ze svého středu volí předsedu na funkční období 3 let (s možností opakovaného zvolení).</a:t>
            </a:r>
          </a:p>
          <a:p>
            <a:r>
              <a:rPr lang="cs-CZ" sz="2000" dirty="0">
                <a:solidFill>
                  <a:srgbClr val="FFFFFF"/>
                </a:solidFill>
              </a:rPr>
              <a:t>PŘEDSEDA: TONY MURPHY (IRL)</a:t>
            </a:r>
          </a:p>
          <a:p>
            <a:r>
              <a:rPr lang="cs-CZ" sz="2000" dirty="0">
                <a:solidFill>
                  <a:srgbClr val="FFFFFF"/>
                </a:solidFill>
              </a:rPr>
              <a:t>PŘEDSEDAJÍCÍ SENÁTU A ČLEN ODPOVĚDNÝ ZA VÝROČNÍ ZPRÁVU: JAN GREGOR (CZE)</a:t>
            </a:r>
          </a:p>
          <a:p>
            <a:endParaRPr lang="cs-CZ" dirty="0">
              <a:solidFill>
                <a:srgbClr val="FFFFFF"/>
              </a:solidFill>
            </a:endParaRPr>
          </a:p>
          <a:p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65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ÚKOLY EVROPSKÉHO ÚČETNÍHO DVORA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3271"/>
            <a:ext cx="11029615" cy="5029200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provádí audit </a:t>
            </a:r>
            <a:r>
              <a:rPr lang="cs-CZ" sz="2000" b="1" dirty="0"/>
              <a:t>příjmů a výdajů EU</a:t>
            </a:r>
            <a:r>
              <a:rPr lang="cs-CZ" sz="2000" dirty="0"/>
              <a:t> – kontroluje, zda jsou finanční prostředky EU správně vybírány a vynakládány, investovány způsobem, který přináší přidanou hodnotu, a správně zaúčtovány</a:t>
            </a:r>
          </a:p>
          <a:p>
            <a:pPr algn="just"/>
            <a:r>
              <a:rPr lang="cs-CZ" sz="2000" dirty="0"/>
              <a:t>prověřuje </a:t>
            </a:r>
            <a:r>
              <a:rPr lang="cs-CZ" sz="2000" b="1" dirty="0"/>
              <a:t>osoby a organizace, které s prostředky EU hospodaří</a:t>
            </a:r>
            <a:r>
              <a:rPr lang="cs-CZ" sz="2000" dirty="0"/>
              <a:t> a provádí namátkové kontroly v orgánech Unie (zejména v Komisi), členských zemích EU a státech, které čerpají pomoc z EU</a:t>
            </a:r>
          </a:p>
          <a:p>
            <a:pPr algn="just"/>
            <a:r>
              <a:rPr lang="cs-CZ" sz="2000" dirty="0"/>
              <a:t>vydává zjištění a doporučení ve formě auditních </a:t>
            </a:r>
            <a:r>
              <a:rPr lang="cs-CZ" sz="2000" b="1" dirty="0"/>
              <a:t>zpráv</a:t>
            </a:r>
            <a:r>
              <a:rPr lang="cs-CZ" sz="2000" dirty="0"/>
              <a:t> a tyto zprávy pak předkládá Evropské komisi a vládám jednotlivých států</a:t>
            </a:r>
          </a:p>
          <a:p>
            <a:pPr algn="just"/>
            <a:r>
              <a:rPr lang="cs-CZ" sz="2000" dirty="0"/>
              <a:t>nahlašuje podezření ze </a:t>
            </a:r>
            <a:r>
              <a:rPr lang="cs-CZ" sz="2000" b="1" dirty="0"/>
              <a:t>spáchání podvodu, korupce nebo jiné nezákonné činnosti </a:t>
            </a:r>
            <a:r>
              <a:rPr lang="cs-CZ" sz="20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Evropskému úřadu pro boj proti podvodům</a:t>
            </a:r>
            <a:r>
              <a:rPr lang="cs-CZ" sz="2000" dirty="0"/>
              <a:t> (OLAF)</a:t>
            </a:r>
          </a:p>
          <a:p>
            <a:pPr algn="just"/>
            <a:r>
              <a:rPr lang="cs-CZ" sz="2000" dirty="0"/>
              <a:t>předkládá </a:t>
            </a:r>
            <a:r>
              <a:rPr lang="cs-CZ" sz="20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výroční </a:t>
            </a:r>
            <a:r>
              <a:rPr lang="cs-CZ" sz="2000" u="sng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zprávu</a:t>
            </a:r>
            <a:r>
              <a:rPr lang="cs-CZ" sz="2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Evropskému</a:t>
            </a:r>
            <a:r>
              <a:rPr lang="cs-CZ" sz="2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parlamentu</a:t>
            </a:r>
            <a:r>
              <a:rPr lang="cs-CZ" sz="2000" dirty="0"/>
              <a:t> a </a:t>
            </a:r>
            <a:r>
              <a:rPr lang="cs-CZ" sz="2000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Radě EU</a:t>
            </a:r>
            <a:r>
              <a:rPr lang="cs-CZ" sz="2000" dirty="0"/>
              <a:t>, na jejímž základě Evropský parlament rozhoduje, zda udělí Komisi rozpočtové absolutorium</a:t>
            </a:r>
          </a:p>
          <a:p>
            <a:pPr algn="just"/>
            <a:r>
              <a:rPr lang="cs-CZ" sz="2000" dirty="0"/>
              <a:t>vydává </a:t>
            </a:r>
            <a:r>
              <a:rPr lang="cs-CZ" sz="2000" b="1" dirty="0"/>
              <a:t>odborná stanoviska</a:t>
            </a:r>
            <a:r>
              <a:rPr lang="cs-CZ" sz="2000" dirty="0"/>
              <a:t>, která tvůrcům politik pomáhají při rozhodování o tom, jak lépe a transparentně hospodařit s finančními prostředky EU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7225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87CD52B-0A9F-0271-ABEF-7B6301007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6458" y="374073"/>
            <a:ext cx="8471591" cy="12527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600" dirty="0">
                <a:latin typeface="Bookman Old Style" pitchFamily="18" charset="0"/>
              </a:rPr>
              <a:t>Poradní orgány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07D734B-0715-201D-CD39-D07192125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6458" y="1844676"/>
            <a:ext cx="10972800" cy="4625975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altLang="cs-CZ" sz="2400" dirty="0"/>
              <a:t>Jejich posláním je poskytovat konzultační servis a zajistit reprezentaci veřejných, profesních a obchodních zájmů občanů a organizací na území společného trhu v legislativním procesu </a:t>
            </a:r>
          </a:p>
          <a:p>
            <a:pPr algn="just">
              <a:lnSpc>
                <a:spcPct val="90000"/>
              </a:lnSpc>
            </a:pPr>
            <a:r>
              <a:rPr lang="cs-CZ" altLang="cs-CZ" sz="2400" dirty="0"/>
              <a:t>Evropský hospodářský a sociální výbor</a:t>
            </a:r>
          </a:p>
          <a:p>
            <a:pPr algn="just">
              <a:lnSpc>
                <a:spcPct val="90000"/>
              </a:lnSpc>
            </a:pPr>
            <a:r>
              <a:rPr lang="cs-CZ" altLang="cs-CZ" sz="2400" dirty="0"/>
              <a:t>Výbor regionů</a:t>
            </a:r>
          </a:p>
        </p:txBody>
      </p:sp>
    </p:spTree>
    <p:extLst>
      <p:ext uri="{BB962C8B-B14F-4D97-AF65-F5344CB8AC3E}">
        <p14:creationId xmlns:p14="http://schemas.microsoft.com/office/powerpoint/2010/main" val="265646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/>
              <a:t>Evropský hospodářský a sociální výbor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3271"/>
            <a:ext cx="11029615" cy="502920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2400" dirty="0"/>
              <a:t>Evropský hospodářský a sociální výbor (EHSV) je </a:t>
            </a:r>
            <a:r>
              <a:rPr lang="cs-CZ" sz="2400" b="1" dirty="0"/>
              <a:t>poradní orgán</a:t>
            </a:r>
            <a:r>
              <a:rPr lang="cs-CZ" sz="2400" dirty="0"/>
              <a:t> EU složený ze zástupců </a:t>
            </a:r>
            <a:r>
              <a:rPr lang="cs-CZ" sz="2400" b="1" dirty="0"/>
              <a:t>organizací pracovníků a zaměstnavatelských organizací a dalších zájmových skupin</a:t>
            </a:r>
            <a:r>
              <a:rPr lang="cs-CZ" sz="2400" dirty="0"/>
              <a:t>. Poskytuje svá stanoviska Evropské komisi, Radě EU a Evropskému parlamentu a působí tedy jako spojovací článek mezi institucemi EU s rozhodovací pravomocí a evropskými občany.</a:t>
            </a:r>
          </a:p>
          <a:p>
            <a:pPr algn="just"/>
            <a:r>
              <a:rPr lang="cs-CZ" sz="2400" dirty="0"/>
              <a:t>Umožňuje zájmovým skupinám vyjadřovat se oficiálně k legislativním návrhům EU. Plní </a:t>
            </a:r>
            <a:r>
              <a:rPr lang="cs-CZ" sz="2400" b="1" dirty="0"/>
              <a:t>3 hlavní funkce</a:t>
            </a:r>
            <a:r>
              <a:rPr lang="cs-CZ" sz="2400" dirty="0"/>
              <a:t>:</a:t>
            </a:r>
          </a:p>
          <a:p>
            <a:pPr lvl="2" algn="just"/>
            <a:r>
              <a:rPr lang="cs-CZ" sz="2000" dirty="0"/>
              <a:t>zajišťuje, aby politika a právní předpisy EU respektovaly </a:t>
            </a:r>
            <a:r>
              <a:rPr lang="cs-CZ" sz="2000" b="1" dirty="0"/>
              <a:t>ekonomickou a sociální situaci</a:t>
            </a:r>
            <a:r>
              <a:rPr lang="cs-CZ" sz="2000" dirty="0"/>
              <a:t> a hledá obecně prospěšný konsensus</a:t>
            </a:r>
          </a:p>
          <a:p>
            <a:pPr lvl="2" algn="just"/>
            <a:r>
              <a:rPr lang="cs-CZ" sz="2000" dirty="0"/>
              <a:t>podporuje </a:t>
            </a:r>
            <a:r>
              <a:rPr lang="cs-CZ" sz="2000" b="1" dirty="0"/>
              <a:t>participativní aspekt EU</a:t>
            </a:r>
            <a:r>
              <a:rPr lang="cs-CZ" sz="2000" dirty="0"/>
              <a:t> organizacím pracovníků a zaměstnavatelským organizacím a dalším zájmovým skupinám umožňuje účast v dialogu</a:t>
            </a:r>
          </a:p>
          <a:p>
            <a:pPr lvl="2" algn="just"/>
            <a:r>
              <a:rPr lang="cs-CZ" sz="2000" dirty="0"/>
              <a:t>podporuje </a:t>
            </a:r>
            <a:r>
              <a:rPr lang="cs-CZ" sz="2000" b="1" dirty="0"/>
              <a:t>hodnoty spojené s evropskou integrací</a:t>
            </a:r>
            <a:r>
              <a:rPr lang="cs-CZ" sz="2000" dirty="0"/>
              <a:t> a propaguje participativní demokracii a organizace občanské společnosti.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649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6C39A36-29AE-0971-6C6C-DC1A4BA50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3702" y="233160"/>
            <a:ext cx="10144298" cy="18002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dirty="0">
                <a:latin typeface="Bookman Old Style" pitchFamily="18" charset="0"/>
              </a:rPr>
              <a:t>Brusel, ulice 175 </a:t>
            </a:r>
            <a:r>
              <a:rPr lang="cs-CZ" sz="2400" dirty="0" err="1">
                <a:latin typeface="Bookman Old Style" pitchFamily="18" charset="0"/>
              </a:rPr>
              <a:t>Rue</a:t>
            </a:r>
            <a:r>
              <a:rPr lang="cs-CZ" sz="2400" dirty="0">
                <a:latin typeface="Bookman Old Style" pitchFamily="18" charset="0"/>
              </a:rPr>
              <a:t> de la </a:t>
            </a:r>
            <a:r>
              <a:rPr lang="cs-CZ" sz="2400" dirty="0" err="1">
                <a:latin typeface="Bookman Old Style" pitchFamily="18" charset="0"/>
              </a:rPr>
              <a:t>Loi</a:t>
            </a:r>
            <a:r>
              <a:rPr lang="cs-CZ" sz="2400" dirty="0">
                <a:latin typeface="Bookman Old Style" pitchFamily="18" charset="0"/>
              </a:rPr>
              <a:t> budova </a:t>
            </a:r>
            <a:r>
              <a:rPr lang="cs-CZ" sz="2400" dirty="0" err="1">
                <a:latin typeface="Bookman Old Style" pitchFamily="18" charset="0"/>
              </a:rPr>
              <a:t>Justus</a:t>
            </a:r>
            <a:r>
              <a:rPr lang="cs-CZ" sz="2400" dirty="0">
                <a:latin typeface="Bookman Old Style" pitchFamily="18" charset="0"/>
              </a:rPr>
              <a:t> </a:t>
            </a:r>
            <a:r>
              <a:rPr lang="cs-CZ" sz="2400" dirty="0" err="1">
                <a:latin typeface="Bookman Old Style" pitchFamily="18" charset="0"/>
              </a:rPr>
              <a:t>Lipsius</a:t>
            </a:r>
            <a:r>
              <a:rPr lang="cs-CZ" sz="2400" dirty="0">
                <a:latin typeface="Bookman Old Style" pitchFamily="18" charset="0"/>
              </a:rPr>
              <a:t>, kde se ER nejčastěji schází </a:t>
            </a:r>
            <a:br>
              <a:rPr lang="cs-CZ" sz="2400" dirty="0">
                <a:latin typeface="Bookman Old Style" pitchFamily="18" charset="0"/>
              </a:rPr>
            </a:br>
            <a:endParaRPr lang="cs-CZ" sz="2400" dirty="0">
              <a:latin typeface="Bookman Old Style" pitchFamily="18" charset="0"/>
            </a:endParaRPr>
          </a:p>
        </p:txBody>
      </p:sp>
      <p:pic>
        <p:nvPicPr>
          <p:cNvPr id="11272" name="Picture 8" descr="Bez názvu">
            <a:extLst>
              <a:ext uri="{FF2B5EF4-FFF2-40B4-BE49-F238E27FC236}">
                <a16:creationId xmlns:a16="http://schemas.microsoft.com/office/drawing/2014/main" id="{C0AE901B-6731-50D2-E8D1-0DC91ACEF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87" y="2033385"/>
            <a:ext cx="74676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13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/>
              <a:t>Evropský hospodářský a sociální výbor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3271"/>
            <a:ext cx="11029615" cy="5029200"/>
          </a:xfrm>
        </p:spPr>
        <p:txBody>
          <a:bodyPr>
            <a:normAutofit/>
          </a:bodyPr>
          <a:lstStyle/>
          <a:p>
            <a:pPr algn="just"/>
            <a:r>
              <a:rPr lang="cs-CZ" sz="24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Členové EHSV</a:t>
            </a:r>
            <a:r>
              <a:rPr lang="cs-CZ" sz="2400" dirty="0"/>
              <a:t> (329) zastupují různé subjekty občanské společnosti z celé Evropy, včetně podniků, odborů a dalších organizací. Jsou nominováni vládami členských států a jmenováni </a:t>
            </a:r>
            <a:r>
              <a:rPr lang="cs-CZ" sz="24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Radou EU</a:t>
            </a:r>
            <a:r>
              <a:rPr lang="cs-CZ" sz="2400" dirty="0"/>
              <a:t> na 5leté funkční období s možností opětovného zvolení. Počet členů </a:t>
            </a:r>
            <a:r>
              <a:rPr lang="cs-CZ" sz="24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 jednotlivé země</a:t>
            </a:r>
            <a:r>
              <a:rPr lang="cs-CZ" sz="2400" dirty="0"/>
              <a:t> závisí na počtu jejich obyvatel.</a:t>
            </a:r>
          </a:p>
          <a:p>
            <a:r>
              <a:rPr lang="cs-CZ" sz="2400" dirty="0"/>
              <a:t>Výbor je v celé řadě témat konzultován </a:t>
            </a:r>
            <a:r>
              <a:rPr lang="cs-CZ" sz="2400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Evropským parlamentem</a:t>
            </a:r>
            <a:r>
              <a:rPr lang="cs-CZ" sz="2400" dirty="0"/>
              <a:t>, Radou EU a </a:t>
            </a:r>
            <a:r>
              <a:rPr lang="cs-CZ" sz="240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Evropskou komisí</a:t>
            </a:r>
            <a:r>
              <a:rPr lang="cs-CZ" sz="2400" dirty="0"/>
              <a:t>. Také vydává </a:t>
            </a:r>
            <a:r>
              <a:rPr lang="cs-CZ" sz="2400" b="1" dirty="0"/>
              <a:t>stanoviska</a:t>
            </a:r>
            <a:r>
              <a:rPr lang="cs-CZ" sz="2400" dirty="0"/>
              <a:t> z vlastní iniciativy.</a:t>
            </a:r>
          </a:p>
          <a:p>
            <a:r>
              <a:rPr lang="cs-CZ" sz="2400" dirty="0"/>
              <a:t>Členové Výboru jsou </a:t>
            </a:r>
            <a:r>
              <a:rPr lang="cs-CZ" sz="2400" b="1" dirty="0"/>
              <a:t>zaměstnanci EU</a:t>
            </a:r>
            <a:r>
              <a:rPr lang="cs-CZ" sz="2400" dirty="0"/>
              <a:t> a jsou tedy nezávislí na vládách domovských států. K jednání se scházejí 9krát ročně. Stanoviska se přijímají prostou většinou hlasů.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91607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4227"/>
            <a:ext cx="11029616" cy="1013800"/>
          </a:xfrm>
        </p:spPr>
        <p:txBody>
          <a:bodyPr>
            <a:normAutofit/>
          </a:bodyPr>
          <a:lstStyle/>
          <a:p>
            <a:r>
              <a:rPr lang="cs-CZ" sz="4400" dirty="0"/>
              <a:t>Evropský Výbor regionů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69460"/>
            <a:ext cx="11029615" cy="5029200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Evropský výbor regionů je </a:t>
            </a:r>
            <a:r>
              <a:rPr lang="cs-CZ" sz="2000" b="1" dirty="0"/>
              <a:t>poradní orgán</a:t>
            </a:r>
            <a:r>
              <a:rPr lang="cs-CZ" sz="2000" dirty="0"/>
              <a:t> složený ze zástupců zvolených na místní a regionální úrovni pocházejících ze všech 27 členských států. Ti se jeho prostřednictvím mohou vyjadřovat k právním předpisům EU, které mají přímý dopad na regiony a města.</a:t>
            </a:r>
          </a:p>
          <a:p>
            <a:r>
              <a:rPr lang="cs-CZ" sz="2000" dirty="0"/>
              <a:t>Evropský výbor regionů poskytuje regionům a městům možnost vyjádřit se k návrhům právních předpisů EU a zajistit tak, aby byly respektovány postoje a potřeby místních a regionálních orgánů.</a:t>
            </a:r>
          </a:p>
          <a:p>
            <a:r>
              <a:rPr lang="cs-CZ" sz="20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Evropská komise</a:t>
            </a:r>
            <a:r>
              <a:rPr lang="cs-CZ" sz="2000" dirty="0"/>
              <a:t>, </a:t>
            </a:r>
            <a:r>
              <a:rPr lang="cs-CZ" sz="20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Rada EU</a:t>
            </a:r>
            <a:r>
              <a:rPr lang="cs-CZ" sz="2000" dirty="0"/>
              <a:t> a </a:t>
            </a:r>
            <a:r>
              <a:rPr lang="cs-CZ" sz="2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Evropský parlament</a:t>
            </a:r>
            <a:r>
              <a:rPr lang="cs-CZ" sz="2000" dirty="0"/>
              <a:t> musejí Evropský výbor regionů konzultovat, pokud předkládají návrh právního předpisu v oblasti, která se týká </a:t>
            </a:r>
            <a:r>
              <a:rPr lang="cs-CZ" sz="2000" b="1" dirty="0"/>
              <a:t>místních a regionálních samospráv</a:t>
            </a:r>
            <a:r>
              <a:rPr lang="cs-CZ" sz="2000" dirty="0"/>
              <a:t>. Jedná se zejména o zdravotnictví, školství, zaměstnanost, sociální politiku, hospodářskou a sociální soudržnost, dopravu, energetiku, změnu klimatu.</a:t>
            </a:r>
          </a:p>
          <a:p>
            <a:r>
              <a:rPr lang="cs-CZ" sz="2000" dirty="0"/>
              <a:t>Pokud tak neučiní, může se Evropský výbor regionů obrátit na </a:t>
            </a:r>
            <a:r>
              <a:rPr lang="cs-CZ" sz="2000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Soudní dvůr</a:t>
            </a:r>
            <a:r>
              <a:rPr lang="cs-CZ" sz="2000" dirty="0"/>
              <a:t>.</a:t>
            </a:r>
          </a:p>
          <a:p>
            <a:r>
              <a:rPr lang="cs-CZ" sz="2000" dirty="0"/>
              <a:t>Jakmile výbor obdrží </a:t>
            </a:r>
            <a:r>
              <a:rPr lang="cs-CZ" sz="2000" b="1" dirty="0"/>
              <a:t>návrh právního předpisu</a:t>
            </a:r>
            <a:r>
              <a:rPr lang="cs-CZ" sz="2000" dirty="0"/>
              <a:t>, připraví a přijme </a:t>
            </a:r>
            <a:r>
              <a:rPr lang="cs-CZ" sz="200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stanovisko</a:t>
            </a:r>
            <a:r>
              <a:rPr lang="cs-CZ" sz="2000" dirty="0"/>
              <a:t>, které zašle příslušným orgánům EU.</a:t>
            </a:r>
          </a:p>
          <a:p>
            <a:r>
              <a:rPr lang="cs-CZ" sz="2000" dirty="0"/>
              <a:t>Evropský výbor regionů také vydává </a:t>
            </a:r>
            <a:r>
              <a:rPr lang="cs-CZ" sz="2000" b="1" dirty="0"/>
              <a:t>stanoviska z vlastního podnětu</a:t>
            </a:r>
            <a:r>
              <a:rPr lang="cs-CZ" sz="2000" dirty="0"/>
              <a:t>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40832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98" y="684227"/>
            <a:ext cx="11346873" cy="1013800"/>
          </a:xfrm>
        </p:spPr>
        <p:txBody>
          <a:bodyPr>
            <a:noAutofit/>
          </a:bodyPr>
          <a:lstStyle/>
          <a:p>
            <a:r>
              <a:rPr lang="cs-CZ" sz="3600" dirty="0"/>
              <a:t>Evropský veřejný ochránce práv (ombudsman)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69460"/>
            <a:ext cx="11029615" cy="5029200"/>
          </a:xfrm>
        </p:spPr>
        <p:txBody>
          <a:bodyPr>
            <a:normAutofit/>
          </a:bodyPr>
          <a:lstStyle/>
          <a:p>
            <a:pPr algn="just"/>
            <a:endParaRPr lang="cs-CZ" dirty="0"/>
          </a:p>
          <a:p>
            <a:pPr algn="just"/>
            <a:endParaRPr lang="cs-CZ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 txBox="1">
            <a:spLocks/>
          </p:cNvSpPr>
          <p:nvPr/>
        </p:nvSpPr>
        <p:spPr>
          <a:xfrm>
            <a:off x="858284" y="1191127"/>
            <a:ext cx="11029615" cy="502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/>
          </a:p>
          <a:p>
            <a:r>
              <a:rPr lang="cs-CZ" altLang="cs-CZ" sz="2400" dirty="0"/>
              <a:t>Instituce zřízena Maastrichtskou smlouvou (1993)</a:t>
            </a:r>
          </a:p>
          <a:p>
            <a:r>
              <a:rPr lang="cs-CZ" altLang="cs-CZ" sz="2400" dirty="0"/>
              <a:t>Původem ze Skandinávie</a:t>
            </a:r>
          </a:p>
          <a:p>
            <a:r>
              <a:rPr lang="cs-CZ" altLang="cs-CZ" sz="2400" dirty="0"/>
              <a:t>Řeší stížnosti občanů na postup evropských institucí</a:t>
            </a:r>
          </a:p>
          <a:p>
            <a:r>
              <a:rPr lang="cs-CZ" altLang="cs-CZ" sz="2400" dirty="0"/>
              <a:t>Je propojen s Evropským parlamentem (v podstatě doplňuje jeho kontrolní pravomoci)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98800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98" y="684227"/>
            <a:ext cx="11346873" cy="1013800"/>
          </a:xfrm>
        </p:spPr>
        <p:txBody>
          <a:bodyPr>
            <a:noAutofit/>
          </a:bodyPr>
          <a:lstStyle/>
          <a:p>
            <a:r>
              <a:rPr lang="cs-CZ" sz="3600" dirty="0"/>
              <a:t>Evropský veřejný ochránce práv (ombudsman)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69460"/>
            <a:ext cx="11029615" cy="5029200"/>
          </a:xfrm>
        </p:spPr>
        <p:txBody>
          <a:bodyPr>
            <a:normAutofit/>
          </a:bodyPr>
          <a:lstStyle/>
          <a:p>
            <a:pPr algn="just"/>
            <a:endParaRPr lang="cs-CZ" dirty="0"/>
          </a:p>
          <a:p>
            <a:pPr algn="just"/>
            <a:endParaRPr lang="cs-CZ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 txBox="1">
            <a:spLocks/>
          </p:cNvSpPr>
          <p:nvPr/>
        </p:nvSpPr>
        <p:spPr>
          <a:xfrm>
            <a:off x="858284" y="1191127"/>
            <a:ext cx="11029615" cy="502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cs-CZ" altLang="cs-CZ" sz="2000" dirty="0"/>
              <a:t>Funkční období 5 let (možnost znovu jmenování) – jmenuje Evropský parlament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cs-CZ" altLang="cs-CZ" sz="2000" dirty="0"/>
              <a:t>Odvolán může být Soudním dvorem na základě návrhu Evropského parlamentu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cs-CZ" altLang="cs-CZ" sz="2000" dirty="0"/>
              <a:t>Při výkonu funkce je zcela nezávislý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cs-CZ" altLang="cs-CZ" sz="2000" dirty="0"/>
              <a:t>Celý institut Evropského ombudsmana čítá okolo 60 zaměstnanců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cs-CZ" altLang="cs-CZ" sz="2000" dirty="0"/>
              <a:t>Sídlí, stejně jako Evropský parlament, ve Štrasburku</a:t>
            </a:r>
          </a:p>
          <a:p>
            <a:pPr algn="just"/>
            <a:r>
              <a:rPr lang="cs-CZ" dirty="0">
                <a:solidFill>
                  <a:schemeClr val="tx1"/>
                </a:solidFill>
                <a:latin typeface="Bookman Old Style" pitchFamily="18" charset="0"/>
              </a:rPr>
              <a:t>Prvním ombudsmanem byl řek P. </a:t>
            </a:r>
            <a:r>
              <a:rPr lang="cs-CZ" dirty="0" err="1">
                <a:solidFill>
                  <a:schemeClr val="tx1"/>
                </a:solidFill>
                <a:latin typeface="Bookman Old Style" pitchFamily="18" charset="0"/>
              </a:rPr>
              <a:t>Nikiforos</a:t>
            </a:r>
            <a:r>
              <a:rPr lang="cs-CZ" dirty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Bookman Old Style" pitchFamily="18" charset="0"/>
              </a:rPr>
              <a:t>Diamandouros</a:t>
            </a:r>
            <a:r>
              <a:rPr lang="cs-CZ" dirty="0">
                <a:solidFill>
                  <a:schemeClr val="tx1"/>
                </a:solidFill>
                <a:latin typeface="Bookman Old Style" pitchFamily="18" charset="0"/>
              </a:rPr>
              <a:t> (2003-2013)</a:t>
            </a:r>
            <a:endParaRPr lang="cs-CZ" dirty="0">
              <a:solidFill>
                <a:schemeClr val="tx1"/>
              </a:solidFill>
            </a:endParaRPr>
          </a:p>
          <a:p>
            <a:pPr algn="just"/>
            <a:endParaRPr lang="cs-CZ" dirty="0"/>
          </a:p>
        </p:txBody>
      </p:sp>
      <p:pic>
        <p:nvPicPr>
          <p:cNvPr id="6" name="Picture 3" descr="P. Nikiforos Diamandouros">
            <a:extLst>
              <a:ext uri="{FF2B5EF4-FFF2-40B4-BE49-F238E27FC236}">
                <a16:creationId xmlns:a16="http://schemas.microsoft.com/office/drawing/2014/main" id="{8F6143D7-592E-1C56-503E-24A3D5B32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488" y="4845569"/>
            <a:ext cx="2957512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62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98" y="684227"/>
            <a:ext cx="11346873" cy="1013800"/>
          </a:xfrm>
        </p:spPr>
        <p:txBody>
          <a:bodyPr>
            <a:noAutofit/>
          </a:bodyPr>
          <a:lstStyle/>
          <a:p>
            <a:r>
              <a:rPr lang="cs-CZ" sz="3600" dirty="0"/>
              <a:t>Evropský veřejný ochránce práv (ombudsman)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69460"/>
            <a:ext cx="11029615" cy="5029200"/>
          </a:xfrm>
        </p:spPr>
        <p:txBody>
          <a:bodyPr>
            <a:normAutofit/>
          </a:bodyPr>
          <a:lstStyle/>
          <a:p>
            <a:pPr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67" y="2169459"/>
            <a:ext cx="5854880" cy="435603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175327" y="2379811"/>
            <a:ext cx="42629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>
                <a:solidFill>
                  <a:schemeClr val="accent2"/>
                </a:solidFill>
              </a:rPr>
              <a:t>Emily </a:t>
            </a:r>
            <a:r>
              <a:rPr lang="cs-CZ" sz="4000" b="1" dirty="0" err="1">
                <a:solidFill>
                  <a:schemeClr val="accent2"/>
                </a:solidFill>
              </a:rPr>
              <a:t>O'Reilly</a:t>
            </a:r>
            <a:r>
              <a:rPr lang="cs-CZ" sz="4000" b="1" dirty="0">
                <a:solidFill>
                  <a:schemeClr val="accent2"/>
                </a:solidFill>
              </a:rPr>
              <a:t> </a:t>
            </a:r>
            <a:r>
              <a:rPr lang="cs-CZ" b="1" dirty="0">
                <a:solidFill>
                  <a:schemeClr val="accent2"/>
                </a:solidFill>
              </a:rPr>
              <a:t>(IRL)</a:t>
            </a:r>
          </a:p>
          <a:p>
            <a:endParaRPr lang="cs-CZ" b="1" dirty="0">
              <a:solidFill>
                <a:schemeClr val="accent2"/>
              </a:solidFill>
            </a:endParaRPr>
          </a:p>
          <a:p>
            <a:endParaRPr lang="cs-CZ" b="1" dirty="0">
              <a:solidFill>
                <a:schemeClr val="accent2"/>
              </a:solidFill>
            </a:endParaRPr>
          </a:p>
          <a:p>
            <a:endParaRPr lang="cs-CZ" b="1" dirty="0">
              <a:solidFill>
                <a:schemeClr val="accent2"/>
              </a:solidFill>
            </a:endParaRPr>
          </a:p>
          <a:p>
            <a:endParaRPr lang="cs-CZ" b="1" dirty="0">
              <a:solidFill>
                <a:schemeClr val="accent2"/>
              </a:solidFill>
            </a:endParaRPr>
          </a:p>
          <a:p>
            <a:r>
              <a:rPr lang="cs-CZ" b="1" dirty="0" err="1">
                <a:solidFill>
                  <a:schemeClr val="accent2"/>
                </a:solidFill>
              </a:rPr>
              <a:t>Ombudsmankou</a:t>
            </a:r>
            <a:r>
              <a:rPr lang="cs-CZ" b="1" dirty="0">
                <a:solidFill>
                  <a:schemeClr val="accent2"/>
                </a:solidFill>
              </a:rPr>
              <a:t> od roku 2013</a:t>
            </a:r>
          </a:p>
        </p:txBody>
      </p:sp>
    </p:spTree>
    <p:extLst>
      <p:ext uri="{BB962C8B-B14F-4D97-AF65-F5344CB8AC3E}">
        <p14:creationId xmlns:p14="http://schemas.microsoft.com/office/powerpoint/2010/main" val="19928888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4227"/>
            <a:ext cx="11029616" cy="1013800"/>
          </a:xfrm>
        </p:spPr>
        <p:txBody>
          <a:bodyPr>
            <a:normAutofit/>
          </a:bodyPr>
          <a:lstStyle/>
          <a:p>
            <a:r>
              <a:rPr lang="cs-CZ" sz="3200" dirty="0"/>
              <a:t>Evropský veřejný ochránce práv (ombudsman)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510282"/>
            <a:ext cx="11029615" cy="5029200"/>
          </a:xfrm>
        </p:spPr>
        <p:txBody>
          <a:bodyPr>
            <a:normAutofit/>
          </a:bodyPr>
          <a:lstStyle/>
          <a:p>
            <a:pPr algn="just"/>
            <a:r>
              <a:rPr lang="cs-CZ" altLang="cs-CZ" sz="2400" dirty="0"/>
              <a:t>Zasahuje v případě </a:t>
            </a:r>
            <a:r>
              <a:rPr lang="cs-CZ" altLang="cs-CZ" sz="2400" b="1" dirty="0">
                <a:solidFill>
                  <a:srgbClr val="C00000"/>
                </a:solidFill>
              </a:rPr>
              <a:t>„nesprávného úředního postupu“</a:t>
            </a:r>
            <a:r>
              <a:rPr lang="cs-CZ" altLang="cs-CZ" sz="2400" dirty="0">
                <a:solidFill>
                  <a:srgbClr val="C00000"/>
                </a:solidFill>
              </a:rPr>
              <a:t> </a:t>
            </a:r>
            <a:r>
              <a:rPr lang="cs-CZ" altLang="cs-CZ" sz="2400" dirty="0"/>
              <a:t>= veřejný orgán nejedná v souladu s pravidlem nebo zásadou, které jsou pro něj závazné, tj. </a:t>
            </a:r>
            <a:r>
              <a:rPr lang="cs-CZ" altLang="cs-CZ" sz="2400" dirty="0">
                <a:cs typeface="Arial" panose="020B0604020202020204" pitchFamily="34" charset="0"/>
              </a:rPr>
              <a:t>nepostupuje podle zákona nebo nerespektuje zásady správného úředního postupu nebo poruší lidská práva</a:t>
            </a:r>
            <a:endParaRPr lang="cs-CZ" altLang="cs-CZ" sz="2400" dirty="0"/>
          </a:p>
          <a:p>
            <a:pPr algn="just"/>
            <a:r>
              <a:rPr lang="cs-CZ" altLang="cs-CZ" sz="2400" dirty="0"/>
              <a:t>Nejen protiprávní postup, ale i porušení formálních či neformálních zásad</a:t>
            </a:r>
          </a:p>
          <a:p>
            <a:pPr algn="just"/>
            <a:r>
              <a:rPr lang="cs-CZ" altLang="cs-CZ" sz="2400" dirty="0"/>
              <a:t>Případy šetří buď z vlastní iniciativy, nebo na základě stížnosti, která může být podána skrz Evropský parlament, ale přímo i občanem EU či FO nebo PO se sídlem či bydlištěm v EU a to i přes internetový formulář</a:t>
            </a:r>
          </a:p>
          <a:p>
            <a:pPr algn="just">
              <a:spcAft>
                <a:spcPts val="1200"/>
              </a:spcAft>
            </a:pPr>
            <a:r>
              <a:rPr lang="cs-CZ" altLang="cs-CZ" sz="2400" b="1" dirty="0">
                <a:cs typeface="Arial" panose="020B0604020202020204" pitchFamily="34" charset="0"/>
              </a:rPr>
              <a:t>Příklady nesprávného úředního postupu: </a:t>
            </a:r>
            <a:r>
              <a:rPr lang="cs-CZ" altLang="cs-CZ" sz="2400" dirty="0">
                <a:cs typeface="Arial" panose="020B0604020202020204" pitchFamily="34" charset="0"/>
              </a:rPr>
              <a:t>nespravedlnost, diskriminaci, zneužití úřední pravomoci, nedostatek informací nebo neposkytnutí informací, zbytečné průtahy, nesprávné postupy</a:t>
            </a:r>
          </a:p>
          <a:p>
            <a:endParaRPr lang="cs-CZ" altLang="cs-CZ" sz="2000" dirty="0"/>
          </a:p>
          <a:p>
            <a:endParaRPr lang="cs-CZ" altLang="cs-CZ" sz="2000" dirty="0"/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57109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4227"/>
            <a:ext cx="11029616" cy="1013800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Evropský veřejný ochránce práv (ombudsman) –několik statistik o jeho činnosti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94560"/>
            <a:ext cx="11029615" cy="534492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altLang="cs-CZ" sz="2400" dirty="0"/>
              <a:t>Každý rok na 3 – 4 tis. stížností:</a:t>
            </a:r>
          </a:p>
          <a:p>
            <a:pPr lvl="2">
              <a:spcAft>
                <a:spcPts val="1200"/>
              </a:spcAft>
            </a:pPr>
            <a:r>
              <a:rPr lang="cs-CZ" altLang="cs-CZ" sz="2000" dirty="0"/>
              <a:t>Cca 60-70% souvisejí s činností Komise</a:t>
            </a:r>
          </a:p>
          <a:p>
            <a:pPr lvl="2">
              <a:spcAft>
                <a:spcPts val="1200"/>
              </a:spcAft>
            </a:pPr>
            <a:r>
              <a:rPr lang="cs-CZ" altLang="cs-CZ" sz="2000" dirty="0"/>
              <a:t>Cca 12%  souvisejí s Evropským parlamentem</a:t>
            </a:r>
          </a:p>
          <a:p>
            <a:pPr lvl="2">
              <a:spcAft>
                <a:spcPts val="1200"/>
              </a:spcAft>
            </a:pPr>
            <a:r>
              <a:rPr lang="cs-CZ" altLang="cs-CZ" sz="2000" dirty="0"/>
              <a:t>Cca 10%  souvisejí s Evropským úřadem pro výběr zaměstnanců</a:t>
            </a:r>
          </a:p>
          <a:p>
            <a:pPr>
              <a:spcAft>
                <a:spcPts val="1200"/>
              </a:spcAft>
            </a:pPr>
            <a:r>
              <a:rPr lang="cs-CZ" altLang="cs-CZ" sz="2400" dirty="0"/>
              <a:t>Ombudsman ale nemůže prověřovat Soudní dvůr EU</a:t>
            </a:r>
          </a:p>
          <a:p>
            <a:endParaRPr lang="cs-CZ" altLang="cs-CZ" sz="2000" dirty="0"/>
          </a:p>
          <a:p>
            <a:endParaRPr lang="cs-CZ" altLang="cs-CZ" sz="2000" dirty="0"/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0459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560996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21" y="960723"/>
            <a:ext cx="4968489" cy="1013800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chemeClr val="tx1"/>
                </a:solidFill>
              </a:rPr>
              <a:t>Charles Michel </a:t>
            </a:r>
            <a:br>
              <a:rPr lang="cs-CZ" dirty="0"/>
            </a:br>
            <a:r>
              <a:rPr lang="cs-CZ" dirty="0"/>
              <a:t>  </a:t>
            </a:r>
            <a:r>
              <a:rPr lang="cs-CZ" dirty="0">
                <a:solidFill>
                  <a:srgbClr val="FFFFFF"/>
                </a:solidFill>
              </a:rPr>
              <a:t>Předseda Evropské rady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560581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318" y="457200"/>
            <a:ext cx="5600007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404" y="2425817"/>
            <a:ext cx="4947221" cy="366570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>
                <a:solidFill>
                  <a:srgbClr val="FFFFFF"/>
                </a:solidFill>
              </a:rPr>
              <a:t>Evropská rada volí svého předsedu kvalifikovanou většinou. Předseda je volen na funkční období délce </a:t>
            </a:r>
            <a:r>
              <a:rPr lang="cs-CZ" b="1" dirty="0">
                <a:solidFill>
                  <a:srgbClr val="FFFFFF"/>
                </a:solidFill>
              </a:rPr>
              <a:t>2,5 roku</a:t>
            </a:r>
            <a:r>
              <a:rPr lang="cs-CZ" dirty="0">
                <a:solidFill>
                  <a:srgbClr val="FFFFFF"/>
                </a:solidFill>
              </a:rPr>
              <a:t> a může být zvolen dvakrát po sobě.</a:t>
            </a:r>
          </a:p>
          <a:p>
            <a:pPr algn="just"/>
            <a:r>
              <a:rPr lang="cs-CZ" dirty="0"/>
              <a:t>Předseda řídí zasedání Evropské rady a poskytuje impulsy pro její práci. Zastupuje také EU navenek v záležitostech týkajících se společné zahraniční a bezpečnostní politiky EU.</a:t>
            </a:r>
            <a:endParaRPr lang="cs-CZ" dirty="0">
              <a:solidFill>
                <a:srgbClr val="FFFFFF"/>
              </a:solidFill>
            </a:endParaRPr>
          </a:p>
          <a:p>
            <a:pPr algn="just"/>
            <a:r>
              <a:rPr lang="cs-CZ" dirty="0"/>
              <a:t>Charles Michel (1975, BEL.) – poprvé ve funkci předsedy od 1. prosince 2019, podruhé od 1. června 2022. Jeho mandát končí 30. listopadu 2024</a:t>
            </a:r>
            <a:endParaRPr lang="cs-CZ" dirty="0">
              <a:solidFill>
                <a:srgbClr val="FFFFFF"/>
              </a:solidFill>
            </a:endParaRPr>
          </a:p>
          <a:p>
            <a:endParaRPr lang="cs-CZ" dirty="0">
              <a:solidFill>
                <a:srgbClr val="FFFFFF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38A645-40F5-4EA6-A329-0FA7E2323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493" y="960723"/>
            <a:ext cx="4945656" cy="49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47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1" y="1254336"/>
            <a:ext cx="4548433" cy="43493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</a:rPr>
              <a:t>Bývalí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předsedové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Evropské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rady</a:t>
            </a:r>
            <a:br>
              <a:rPr lang="cs-CZ" sz="3600" dirty="0">
                <a:solidFill>
                  <a:srgbClr val="FFFFFF"/>
                </a:solidFill>
              </a:rPr>
            </a:br>
            <a:br>
              <a:rPr lang="cs-CZ" sz="3600" dirty="0">
                <a:solidFill>
                  <a:srgbClr val="FFFFFF"/>
                </a:solidFill>
              </a:rPr>
            </a:br>
            <a:br>
              <a:rPr lang="cs-CZ" sz="3600" dirty="0">
                <a:solidFill>
                  <a:srgbClr val="FFFFFF"/>
                </a:solidFill>
              </a:rPr>
            </a:br>
            <a:r>
              <a:rPr lang="cs-CZ" dirty="0"/>
              <a:t>Herman Van </a:t>
            </a:r>
            <a:r>
              <a:rPr lang="cs-CZ" dirty="0" err="1"/>
              <a:t>Rompuy</a:t>
            </a:r>
            <a:r>
              <a:rPr lang="cs-CZ" dirty="0"/>
              <a:t> (BEL.)</a:t>
            </a:r>
            <a:br>
              <a:rPr lang="cs-CZ" dirty="0"/>
            </a:br>
            <a:r>
              <a:rPr lang="cs-CZ" dirty="0"/>
              <a:t>(2009–2014)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Donald </a:t>
            </a:r>
            <a:r>
              <a:rPr lang="cs-CZ" dirty="0" err="1"/>
              <a:t>Tusk</a:t>
            </a:r>
            <a:r>
              <a:rPr lang="cs-CZ" dirty="0"/>
              <a:t> (POL.)</a:t>
            </a:r>
            <a:br>
              <a:rPr lang="cs-CZ" dirty="0"/>
            </a:br>
            <a:r>
              <a:rPr lang="cs-CZ" dirty="0"/>
              <a:t>(2014–2019)</a:t>
            </a:r>
            <a:br>
              <a:rPr lang="cs-CZ" dirty="0"/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98E5CCA-7760-4EB4-940F-7D21307ED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84" r="12541"/>
          <a:stretch/>
        </p:blipFill>
        <p:spPr>
          <a:xfrm>
            <a:off x="4835951" y="457200"/>
            <a:ext cx="6904495" cy="58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2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768A-5559-4EED-90E7-94E9368B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komise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7CC29-0F42-4F9F-B2FE-3A2435D8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236694"/>
            <a:ext cx="11029615" cy="5029200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Evropská komise je </a:t>
            </a:r>
            <a:r>
              <a:rPr lang="cs-CZ" b="1" dirty="0"/>
              <a:t>politicky nezávislá výkonná složka</a:t>
            </a:r>
            <a:r>
              <a:rPr lang="cs-CZ" dirty="0"/>
              <a:t> Evropské unie.</a:t>
            </a:r>
          </a:p>
          <a:p>
            <a:pPr algn="just"/>
            <a:r>
              <a:rPr lang="cs-CZ" dirty="0"/>
              <a:t>Zastupuje společné zájmy Evropské unie a je hlavním výkonným orgánem EU. Využívá svého „práva podnětu“ k předkládání návrhů nových právních předpisů, které pak pečlivě zkoumá a přijímá Evropský parlament a Rada Evropské unie. </a:t>
            </a:r>
          </a:p>
          <a:p>
            <a:pPr algn="just"/>
            <a:r>
              <a:rPr lang="cs-CZ" dirty="0"/>
              <a:t>Komise rovněž řídí politická opatření EU (s výjimkou společné zahraniční a bezpečnostní politiky, jež provádí vysoký představitel pro SZBP, který je zároveň místopředsedou Evropské komise), spravuje rozpočet EU a zajišťuje, že země Unie správně uplatňují právní předpisy EU. </a:t>
            </a:r>
          </a:p>
          <a:p>
            <a:r>
              <a:rPr lang="cs-CZ" dirty="0"/>
              <a:t>Vystupuje jménem všech zemí EU v mezinárodních orgánech, zejména v oblasti obchodní politiky a humanitární pomoci, vyjednává mezinárodní dohody jménem EU.</a:t>
            </a:r>
          </a:p>
          <a:p>
            <a:r>
              <a:rPr lang="cs-CZ" dirty="0"/>
              <a:t>Společně se Soudním dvorem zajišťuje, aby byly právní předpisy EU řádně uplatňovány ve všech členských státech.</a:t>
            </a:r>
          </a:p>
          <a:p>
            <a:pPr algn="just"/>
            <a:r>
              <a:rPr lang="cs-CZ" dirty="0"/>
              <a:t>V každé zemi Unie má Evropská komise své Zastoupení, které monitoruje a analyzuje veřejné mínění v hostitelské zemi, poskytuje veřejnosti informace o politických opatřeních a způsobu fungování EU a usnadňuje spolupráci Komise s hostitelskou zemí.</a:t>
            </a:r>
          </a:p>
          <a:p>
            <a:pPr algn="just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686763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5614</Words>
  <Application>Microsoft Office PowerPoint</Application>
  <PresentationFormat>Širokoúhlá obrazovka</PresentationFormat>
  <Paragraphs>444</Paragraphs>
  <Slides>66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4" baseType="lpstr">
      <vt:lpstr>Arial</vt:lpstr>
      <vt:lpstr>Bookman Old Style</vt:lpstr>
      <vt:lpstr>Calibri</vt:lpstr>
      <vt:lpstr>Gill Sans MT</vt:lpstr>
      <vt:lpstr>Times New Roman</vt:lpstr>
      <vt:lpstr>Wingdings</vt:lpstr>
      <vt:lpstr>Wingdings 2</vt:lpstr>
      <vt:lpstr>Dividenda</vt:lpstr>
      <vt:lpstr>Institucionální uspořádání Evropské unie</vt:lpstr>
      <vt:lpstr>Úvod</vt:lpstr>
      <vt:lpstr>Charakteristika institucionálního uspořádání   Evropské unie</vt:lpstr>
      <vt:lpstr>Hlavní instituce Evropské unie</vt:lpstr>
      <vt:lpstr>Evropská rada</vt:lpstr>
      <vt:lpstr>Brusel, ulice 175 Rue de la Loi budova Justus Lipsius, kde se ER nejčastěji schází  </vt:lpstr>
      <vt:lpstr>Charles Michel    Předseda Evropské rady</vt:lpstr>
      <vt:lpstr>Bývalí předsedové Evropské rady   Herman Van Rompuy (BEL.) (2009–2014)   Donald Tusk (POL.) (2014–2019) </vt:lpstr>
      <vt:lpstr>Evropská komise</vt:lpstr>
      <vt:lpstr> Budova Berlaymont, sídlo Komise, adresa:Rue de la Loi/Wetstraat, Brusel, budova dokončena v roce 1969</vt:lpstr>
      <vt:lpstr>Složení Evropské komise</vt:lpstr>
      <vt:lpstr>   Předseda Evropské komise   Ursula  von der Leyen  (2019-2024) (prosinec 2024-2029)   </vt:lpstr>
      <vt:lpstr>  vysoká představitelka Unie pro zahraniční věci a bezpečnostní politiku  výkonná místoPředsedkyně Evropské komise   kaja kallasová (2024-2029)  </vt:lpstr>
      <vt:lpstr>Složení evropské komise 2024-2029</vt:lpstr>
      <vt:lpstr>Složení evropské komise 2024-2029</vt:lpstr>
      <vt:lpstr>Složení evropské komise 2024-2029</vt:lpstr>
      <vt:lpstr>Český eurokomisař   komisař pro „mezinárodní partnerství“   JOZEF SÍKELA (prosinec 2024-2029)   Čtvrtý český komisař(ka)  v minulé Junckerově komisi (2014-2019) měla na starosti portfolio spravedlnosti, spotřebitelské politiky a rovnosti pohlaví </vt:lpstr>
      <vt:lpstr>Historie českých komisařů</vt:lpstr>
      <vt:lpstr>Historie českých komisařů</vt:lpstr>
      <vt:lpstr>Historie českých komisařů</vt:lpstr>
      <vt:lpstr>Historie českých komisařů</vt:lpstr>
      <vt:lpstr>fungování Evropské komise</vt:lpstr>
      <vt:lpstr>Rada (evropské unie)</vt:lpstr>
      <vt:lpstr>Místo nejčastějšího zasedání Rady</vt:lpstr>
      <vt:lpstr>Rada (evropské unie)</vt:lpstr>
      <vt:lpstr>Rada (evropské unie)</vt:lpstr>
      <vt:lpstr>Rada (evropské unie)</vt:lpstr>
      <vt:lpstr>Rada (evropské unie)</vt:lpstr>
      <vt:lpstr>Hlavní instituce Evropské unie</vt:lpstr>
      <vt:lpstr>Evropský parlament</vt:lpstr>
      <vt:lpstr>Složení Evropského  parlamentu</vt:lpstr>
      <vt:lpstr>Složení Evropského  parlamentu od roku 2024 – 720 křesel (+15 křesel)</vt:lpstr>
      <vt:lpstr>Evropský parlament – politické frakce</vt:lpstr>
      <vt:lpstr>Prezentace aplikace PowerPoint</vt:lpstr>
      <vt:lpstr>Předsedové EP ve volebním období 2019-2024</vt:lpstr>
      <vt:lpstr>Předsedové EP ve volebním období 2024-2029</vt:lpstr>
      <vt:lpstr>Pravomoci Evropského parlamentu</vt:lpstr>
      <vt:lpstr>Pravomoci Evropského parlamentu</vt:lpstr>
      <vt:lpstr>Soudní dvůr evropské unie</vt:lpstr>
      <vt:lpstr>Soudní dvůr evropské unie   </vt:lpstr>
      <vt:lpstr>Složení Soudního dvora evropské unie</vt:lpstr>
      <vt:lpstr>Vybraní soudci</vt:lpstr>
      <vt:lpstr>STASTIKA ČINNOSTI SOUDNÍHO DVORA</vt:lpstr>
      <vt:lpstr>STASTIKA ČINNOSTI SOUDNÍHO DVORA</vt:lpstr>
      <vt:lpstr>STASTIKA ČINNOSTI SOUDNÍHO DVORA</vt:lpstr>
      <vt:lpstr>STASTIKA ČINNOSTI SOUDNÍHO DVORA</vt:lpstr>
      <vt:lpstr>Evropská centrální banka</vt:lpstr>
      <vt:lpstr>Eurozóna, eurosystém, evropský systém centrálních banka (ESCB)</vt:lpstr>
      <vt:lpstr>Evropská centrální banka  Franfurkt nad Mohanem  zřízena 1998</vt:lpstr>
      <vt:lpstr>Úkoly Evropské centrální banky</vt:lpstr>
      <vt:lpstr>Evropská centrální banka</vt:lpstr>
      <vt:lpstr>Rada Guvernérů</vt:lpstr>
      <vt:lpstr>  Christine Lagardeová (Francie)  Prezidentka ECB</vt:lpstr>
      <vt:lpstr>Výkonná rada</vt:lpstr>
      <vt:lpstr>Generální rada</vt:lpstr>
      <vt:lpstr>Evropský účetní dvůr</vt:lpstr>
      <vt:lpstr>ÚKOLY EVROPSKÉHO ÚČETNÍHO DVORA</vt:lpstr>
      <vt:lpstr>Poradní orgány</vt:lpstr>
      <vt:lpstr>Evropský hospodářský a sociální výbor</vt:lpstr>
      <vt:lpstr>Evropský hospodářský a sociální výbor</vt:lpstr>
      <vt:lpstr>Evropský Výbor regionů</vt:lpstr>
      <vt:lpstr>Evropský veřejný ochránce práv (ombudsman)</vt:lpstr>
      <vt:lpstr>Evropský veřejný ochránce práv (ombudsman)</vt:lpstr>
      <vt:lpstr>Evropský veřejný ochránce práv (ombudsman)</vt:lpstr>
      <vt:lpstr>Evropský veřejný ochránce práv (ombudsman)</vt:lpstr>
      <vt:lpstr>Evropský veřejný ochránce práv (ombudsman) –několik statistik o jeho činnosti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Institucionální uspořádání Evropské unie</dc:title>
  <dc:creator>Marian Lebiedzik</dc:creator>
  <cp:lastModifiedBy>Marian Lebiedzik</cp:lastModifiedBy>
  <cp:revision>19</cp:revision>
  <dcterms:created xsi:type="dcterms:W3CDTF">2023-11-29T19:09:11Z</dcterms:created>
  <dcterms:modified xsi:type="dcterms:W3CDTF">2024-11-28T07:01:37Z</dcterms:modified>
</cp:coreProperties>
</file>