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9"/>
  </p:notesMasterIdLst>
  <p:sldIdLst>
    <p:sldId id="256" r:id="rId2"/>
    <p:sldId id="265" r:id="rId3"/>
    <p:sldId id="267" r:id="rId4"/>
    <p:sldId id="268" r:id="rId5"/>
    <p:sldId id="278" r:id="rId6"/>
    <p:sldId id="279" r:id="rId7"/>
    <p:sldId id="280" r:id="rId8"/>
    <p:sldId id="269" r:id="rId9"/>
    <p:sldId id="320" r:id="rId10"/>
    <p:sldId id="272" r:id="rId11"/>
    <p:sldId id="273" r:id="rId12"/>
    <p:sldId id="274" r:id="rId13"/>
    <p:sldId id="276" r:id="rId14"/>
    <p:sldId id="281" r:id="rId15"/>
    <p:sldId id="282" r:id="rId16"/>
    <p:sldId id="283" r:id="rId17"/>
    <p:sldId id="284" r:id="rId18"/>
    <p:sldId id="285" r:id="rId19"/>
    <p:sldId id="324" r:id="rId20"/>
    <p:sldId id="286" r:id="rId21"/>
    <p:sldId id="287" r:id="rId22"/>
    <p:sldId id="289" r:id="rId23"/>
    <p:sldId id="288" r:id="rId24"/>
    <p:sldId id="290" r:id="rId25"/>
    <p:sldId id="291" r:id="rId26"/>
    <p:sldId id="292" r:id="rId27"/>
    <p:sldId id="322" r:id="rId28"/>
    <p:sldId id="295" r:id="rId29"/>
    <p:sldId id="323" r:id="rId30"/>
    <p:sldId id="300" r:id="rId31"/>
    <p:sldId id="301" r:id="rId32"/>
    <p:sldId id="302" r:id="rId33"/>
    <p:sldId id="303" r:id="rId34"/>
    <p:sldId id="305" r:id="rId35"/>
    <p:sldId id="306" r:id="rId36"/>
    <p:sldId id="307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25" r:id="rId45"/>
    <p:sldId id="326" r:id="rId46"/>
    <p:sldId id="327" r:id="rId47"/>
    <p:sldId id="263" r:id="rId4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16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97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286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37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5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52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14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84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34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7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884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19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729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988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8A4DA6-514B-475D-A827-EBE6277F8C69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197112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076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3884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1038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019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68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23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913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091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3752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2520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3682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576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224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4346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06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1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5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0259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9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761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7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8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84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6416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363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0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3BDE21-C526-4EFC-A336-85F31BF595E7}" type="datetimeFigureOut">
              <a:rPr lang="cs-CZ" smtClean="0"/>
              <a:pPr>
                <a:defRPr/>
              </a:pPr>
              <a:t>05.12.2024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48F29-3D0A-467A-B8E4-9487A4F41B02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596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2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9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1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51" r:id="rId19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oj/direct-access.html" TargetMode="Externa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519362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Evropská unie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EU a právo EU</a:t>
            </a:r>
            <a:r>
              <a:rPr lang="cs-CZ" altLang="cs-CZ" sz="2800" b="1" dirty="0">
                <a:solidFill>
                  <a:schemeClr val="bg1"/>
                </a:solidFill>
              </a:rPr>
              <a:t/>
            </a:r>
            <a:br>
              <a:rPr lang="cs-CZ" altLang="cs-CZ" sz="28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Mgr.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en-US" sz="2800" b="1" dirty="0"/>
              <a:t>Rada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dříve Rada ministrů nebo Rada EU, dnes zkráceně pouze „Rada“. </a:t>
            </a:r>
          </a:p>
          <a:p>
            <a:pPr>
              <a:defRPr/>
            </a:pPr>
            <a:r>
              <a:rPr lang="cs-CZ" sz="2400" dirty="0"/>
              <a:t>Je především orgánem rozhodovacím.</a:t>
            </a:r>
          </a:p>
          <a:p>
            <a:pPr>
              <a:defRPr/>
            </a:pPr>
            <a:r>
              <a:rPr lang="cs-CZ" sz="2400" dirty="0"/>
              <a:t>Rozhodnutí Rady mají nejčastěji formu aktů sekundárního práva </a:t>
            </a:r>
            <a:r>
              <a:rPr lang="en-US" sz="2400" dirty="0"/>
              <a:t>EU</a:t>
            </a:r>
            <a:r>
              <a:rPr lang="cs-CZ" sz="2400" dirty="0"/>
              <a:t>: směrnic, nařízení, rozhodnutí, stanovisek a doporučení</a:t>
            </a:r>
            <a:r>
              <a:rPr lang="en-US" sz="2400" dirty="0"/>
              <a:t>. </a:t>
            </a: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Oproti jiným orgánům Unie nemá pevné složení.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Je orgánem, v němž jsou zastoupeny čl. státy.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skládá se z ministrů vlád jednotlivých států, kteří se schází podle potřeby.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Pokud například Rada projednává otázky týkající se životního prostředí, pak se schůzky účastní ministři životního prostředí každého čl. státu EU a schůzka se nazývá „Rada ministrů životního prostředí“.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Celkem existuje deset rad různého složení: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/>
              <a:t>V</a:t>
            </a:r>
            <a:r>
              <a:rPr lang="cs-CZ" sz="2000" dirty="0" err="1"/>
              <a:t>šeobecné</a:t>
            </a:r>
            <a:r>
              <a:rPr lang="cs-CZ" sz="2000" dirty="0"/>
              <a:t> záležitosti </a:t>
            </a:r>
          </a:p>
          <a:p>
            <a:pPr>
              <a:defRPr/>
            </a:pPr>
            <a:r>
              <a:rPr lang="cs-CZ" sz="2000" dirty="0"/>
              <a:t>Zahraniční věci </a:t>
            </a:r>
          </a:p>
          <a:p>
            <a:pPr>
              <a:defRPr/>
            </a:pPr>
            <a:r>
              <a:rPr lang="cs-CZ" sz="2000" dirty="0"/>
              <a:t>Hospodářství a finance (ECOFIN) </a:t>
            </a:r>
          </a:p>
          <a:p>
            <a:pPr>
              <a:defRPr/>
            </a:pPr>
            <a:r>
              <a:rPr lang="cs-CZ" sz="2000" dirty="0"/>
              <a:t>Spravedlnost a vnitřní věci </a:t>
            </a:r>
          </a:p>
          <a:p>
            <a:pPr>
              <a:defRPr/>
            </a:pPr>
            <a:r>
              <a:rPr lang="cs-CZ" sz="2000" dirty="0"/>
              <a:t>Zaměstnanost, sociální politika, zdraví a ochrana spotřebitele </a:t>
            </a:r>
          </a:p>
          <a:p>
            <a:pPr>
              <a:defRPr/>
            </a:pPr>
            <a:r>
              <a:rPr lang="cs-CZ" sz="2000" dirty="0"/>
              <a:t>Konkurenceschopnost </a:t>
            </a:r>
          </a:p>
          <a:p>
            <a:pPr>
              <a:defRPr/>
            </a:pPr>
            <a:r>
              <a:rPr lang="cs-CZ" sz="2000" dirty="0"/>
              <a:t>Doprava, telekomunikace a energie </a:t>
            </a:r>
          </a:p>
          <a:p>
            <a:pPr>
              <a:defRPr/>
            </a:pPr>
            <a:r>
              <a:rPr lang="cs-CZ" sz="2000" dirty="0"/>
              <a:t>Zemědělství a rybolov </a:t>
            </a:r>
          </a:p>
          <a:p>
            <a:pPr>
              <a:defRPr/>
            </a:pPr>
            <a:r>
              <a:rPr lang="cs-CZ" sz="2000" dirty="0"/>
              <a:t>Životní prostředí </a:t>
            </a:r>
          </a:p>
          <a:p>
            <a:pPr>
              <a:defRPr/>
            </a:pPr>
            <a:r>
              <a:rPr lang="cs-CZ" sz="2000" dirty="0"/>
              <a:t>Vzdělávání, </a:t>
            </a:r>
            <a:r>
              <a:rPr lang="cs-CZ" sz="2000" dirty="0" smtClean="0"/>
              <a:t>mládež, kultura a sport</a:t>
            </a:r>
            <a:endParaRPr lang="cs-CZ" sz="2000" dirty="0"/>
          </a:p>
          <a:p>
            <a:pPr>
              <a:defRPr/>
            </a:pP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Předsednictví v Radě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8061325" cy="36718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Předsednictví jednotlivých složení Rady, s výjimkou složení pro zahraniční věci, zajišťují zástupci členských států v Radě na základě systému šestiměsíční rotace.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Radě pro zahraniční věci předsedá vysoký představitel Unie pro zahraniční a bezpečnostní politiku. </a:t>
            </a:r>
            <a:endParaRPr lang="cs-CZ" sz="2400" dirty="0" smtClean="0"/>
          </a:p>
          <a:p>
            <a:pPr>
              <a:lnSpc>
                <a:spcPct val="90000"/>
              </a:lnSpc>
              <a:defRPr/>
            </a:pPr>
            <a:r>
              <a:rPr lang="cs-CZ" sz="2400" dirty="0" smtClean="0"/>
              <a:t>Do 31.12.2024 Radě EU předsedá Maďarsko.</a:t>
            </a:r>
            <a:endParaRPr lang="cs-CZ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Sídlem Rady je Brusel.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9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4057"/>
          </a:xfrm>
        </p:spPr>
        <p:txBody>
          <a:bodyPr/>
          <a:lstStyle/>
          <a:p>
            <a:r>
              <a:rPr lang="cs-CZ" sz="2800" b="1" dirty="0"/>
              <a:t>Pravomoci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7667625" cy="38163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/>
              <a:t>Schvalovat evropské právní předpisy – v mnohých politických oblastech spolu s Evropským parlamentem.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Koordinovat hlavní směry hospodářské politiky členských států. 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Uzavírat mezinárodní smlouvy mezi EU a dalšími zeměmi nebo mezinárodními organizacemi.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Spolu s Evropským parlamentem schvalovat rozpočet EU.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Rozvíjet společnou zahraniční a bezpečnostní politiku založenou na směrech stanovených Evropskou radou.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Hlasovaní v Radě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7667625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Ministři v Radě rozhodují různými způsoby podle toho, o jaké věci jednají. Uplatňují se tři způsoby hlasování:</a:t>
            </a:r>
          </a:p>
          <a:p>
            <a:pPr>
              <a:defRPr/>
            </a:pPr>
            <a:r>
              <a:rPr lang="cs-CZ" sz="2400" dirty="0"/>
              <a:t>1. prostou většinou;</a:t>
            </a:r>
          </a:p>
          <a:p>
            <a:pPr>
              <a:defRPr/>
            </a:pPr>
            <a:r>
              <a:rPr lang="cs-CZ" sz="2400" dirty="0"/>
              <a:t>2. kvalifikovanou většinou;</a:t>
            </a:r>
          </a:p>
          <a:p>
            <a:pPr>
              <a:defRPr/>
            </a:pPr>
            <a:r>
              <a:rPr lang="cs-CZ" sz="2400" dirty="0"/>
              <a:t>3. jednomyslné;</a:t>
            </a:r>
          </a:p>
          <a:p>
            <a:pPr indent="0">
              <a:spcBef>
                <a:spcPts val="18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COREPER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774065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Výbor stálých zástupců členských zemí při Radě EU.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Množství projednávaných věcí a nutnost vyjasnění a případného sladění rozdílných stanovisek členských států vyžaduje, aby každé zasedání Rady bylo připraveno co nejlépe i po věcné stránce.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To je úkolem Výboru stálých zástupců na úrovni velvyslanců. </a:t>
            </a:r>
          </a:p>
        </p:txBody>
      </p:sp>
    </p:spTree>
    <p:extLst>
      <p:ext uri="{BB962C8B-B14F-4D97-AF65-F5344CB8AC3E}">
        <p14:creationId xmlns:p14="http://schemas.microsoft.com/office/powerpoint/2010/main" val="2056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Evropská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774065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(pozor na záměnu s Radou, popř. Radou Evropy).</a:t>
            </a:r>
          </a:p>
          <a:p>
            <a:pPr>
              <a:defRPr/>
            </a:pPr>
            <a:r>
              <a:rPr lang="cs-CZ" sz="2400" dirty="0"/>
              <a:t>je vrcholným politickým orgánem Evropské unie. </a:t>
            </a:r>
          </a:p>
          <a:p>
            <a:pPr>
              <a:defRPr/>
            </a:pPr>
            <a:r>
              <a:rPr lang="cs-CZ" sz="2400" dirty="0"/>
              <a:t>Unii dává nezbytné podněty pro její rozvoj a vymezuje její obecné politické směry a priority. </a:t>
            </a:r>
          </a:p>
        </p:txBody>
      </p:sp>
    </p:spTree>
    <p:extLst>
      <p:ext uri="{BB962C8B-B14F-4D97-AF65-F5344CB8AC3E}">
        <p14:creationId xmlns:p14="http://schemas.microsoft.com/office/powerpoint/2010/main" val="36211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Evropské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29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tvoří ji hlavy států nebo předsedové vlád členských států společně s jejím předsedou a předsedou Komise. </a:t>
            </a:r>
          </a:p>
          <a:p>
            <a:pPr>
              <a:defRPr/>
            </a:pPr>
            <a:r>
              <a:rPr lang="cs-CZ" sz="2400" dirty="0"/>
              <a:t>Jejího jednání se účastní vysoký představitel Unie pro zahraniční a bezpečnostní politiku</a:t>
            </a:r>
          </a:p>
          <a:p>
            <a:pPr>
              <a:defRPr/>
            </a:pPr>
            <a:r>
              <a:rPr lang="cs-CZ" sz="2400" dirty="0"/>
              <a:t>zasedá dvakrát za půl roku; svolává ji její předseda.</a:t>
            </a:r>
          </a:p>
          <a:p>
            <a:pPr>
              <a:defRPr/>
            </a:pPr>
            <a:r>
              <a:rPr lang="cs-CZ" sz="2400" dirty="0"/>
              <a:t>Vyžaduje-li to situace, svolá předseda mimořádné zasedání Evropské rady.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3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ECD6E-C035-4D5C-B325-9AEE2DE4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457200"/>
            <a:ext cx="6872311" cy="990600"/>
          </a:xfrm>
        </p:spPr>
        <p:txBody>
          <a:bodyPr/>
          <a:lstStyle/>
          <a:p>
            <a:pPr>
              <a:defRPr/>
            </a:pPr>
            <a:r>
              <a:rPr lang="cs-CZ" b="1" dirty="0" err="1"/>
              <a:t>António</a:t>
            </a:r>
            <a:r>
              <a:rPr lang="cs-CZ" b="1" dirty="0"/>
              <a:t> </a:t>
            </a:r>
            <a:r>
              <a:rPr lang="cs-CZ" b="1" dirty="0" err="1" smtClean="0"/>
              <a:t>Costa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– nový předseda </a:t>
            </a:r>
            <a:r>
              <a:rPr lang="cs-CZ" b="1" dirty="0" smtClean="0"/>
              <a:t>Evropské rady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3431D6-465B-473F-9733-024A3D8580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p</a:t>
            </a:r>
            <a:r>
              <a:rPr lang="cs-CZ" sz="2000" dirty="0" smtClean="0"/>
              <a:t>ortugalský právník a politik, premiér Portugalska v letech 2015-2024</a:t>
            </a:r>
          </a:p>
          <a:p>
            <a:pPr>
              <a:defRPr/>
            </a:pPr>
            <a:r>
              <a:rPr lang="cs-CZ" sz="2000" smtClean="0"/>
              <a:t>od 1. prosince </a:t>
            </a:r>
            <a:r>
              <a:rPr lang="cs-CZ" sz="2000" dirty="0" smtClean="0"/>
              <a:t>2024 nový předseda Evropské rady</a:t>
            </a:r>
            <a:endParaRPr lang="cs-CZ" sz="2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233" y="1620838"/>
            <a:ext cx="1938309" cy="2909887"/>
          </a:xfrm>
        </p:spPr>
      </p:pic>
    </p:spTree>
    <p:extLst>
      <p:ext uri="{BB962C8B-B14F-4D97-AF65-F5344CB8AC3E}">
        <p14:creationId xmlns:p14="http://schemas.microsoft.com/office/powerpoint/2010/main" val="41451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Evropská komise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5290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typicky </a:t>
            </a:r>
            <a:r>
              <a:rPr lang="cs-CZ" sz="2400" b="1" dirty="0"/>
              <a:t>nadstátním orgánem, který podporuje obecné zájmy Unie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Její funkce tak připomínají funkce vlády v soustavě orgánů státu. </a:t>
            </a:r>
          </a:p>
          <a:p>
            <a:pPr>
              <a:defRPr/>
            </a:pPr>
            <a:r>
              <a:rPr lang="cs-CZ" sz="2400" dirty="0"/>
              <a:t>Je to orgán (instituce) právně nezávislý na členských státech. </a:t>
            </a:r>
          </a:p>
          <a:p>
            <a:pPr>
              <a:defRPr/>
            </a:pPr>
            <a:r>
              <a:rPr lang="cs-CZ" sz="2400" dirty="0"/>
              <a:t>schází se jednou týdně zpravidla ve středu. </a:t>
            </a:r>
          </a:p>
          <a:p>
            <a:pPr>
              <a:defRPr/>
            </a:pPr>
            <a:r>
              <a:rPr lang="cs-CZ" sz="2400" dirty="0"/>
              <a:t>Sídlem EK je Brusel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Evropský parlament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jedním z orgánů EU. </a:t>
            </a:r>
          </a:p>
          <a:p>
            <a:pPr>
              <a:defRPr/>
            </a:pPr>
            <a:r>
              <a:rPr lang="cs-CZ" sz="2400" dirty="0"/>
              <a:t>Jeho smyslem je reprezentovat zájmy občanů EU. </a:t>
            </a:r>
          </a:p>
          <a:p>
            <a:pPr>
              <a:defRPr/>
            </a:pPr>
            <a:r>
              <a:rPr lang="cs-CZ" sz="2400" dirty="0"/>
              <a:t>Poslanci Parlamentu jsou voleni přímou volbou každých pět let. </a:t>
            </a:r>
          </a:p>
          <a:p>
            <a:pPr>
              <a:defRPr/>
            </a:pPr>
            <a:r>
              <a:rPr lang="cs-CZ" sz="2400" dirty="0"/>
              <a:t>První přímé volby do Evropského parlamentu byly v červnu 1979.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Sídlo Evropského parlamentu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má tři pracoviště: Brusel (Belgie), Lucemburk a Štrasburk (Francie).</a:t>
            </a:r>
            <a:endParaRPr lang="en-US" sz="2400" dirty="0"/>
          </a:p>
          <a:p>
            <a:pPr indent="373063">
              <a:spcBef>
                <a:spcPts val="1800"/>
              </a:spcBef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Legislativní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285750">
              <a:spcBef>
                <a:spcPts val="600"/>
              </a:spcBef>
            </a:pPr>
            <a:r>
              <a:rPr lang="cs-CZ" sz="2400" dirty="0"/>
              <a:t>spolurozhoduje o přijímání aktů sekundárního práva společně s Radou.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Rozpočtová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Roční rozpočet EU schvaluje Parlament společně s Radou. </a:t>
            </a:r>
          </a:p>
          <a:p>
            <a:pPr>
              <a:defRPr/>
            </a:pPr>
            <a:r>
              <a:rPr lang="cs-CZ" sz="2400" dirty="0"/>
              <a:t>Rozpočet musí podepsat předseda EP.</a:t>
            </a:r>
          </a:p>
          <a:p>
            <a:pPr>
              <a:defRPr/>
            </a:pPr>
            <a:r>
              <a:rPr lang="cs-CZ" sz="2400" dirty="0"/>
              <a:t>Parlament má poslední slovo v mnoha rozpočtových položkách.</a:t>
            </a:r>
          </a:p>
          <a:p>
            <a:pPr indent="373063">
              <a:spcBef>
                <a:spcPts val="1800"/>
              </a:spcBef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Kontrolní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Parlament může vyslovit nedůvěru Komisi pro její činnost. </a:t>
            </a:r>
            <a:r>
              <a:rPr lang="cs-CZ" sz="2400" dirty="0" smtClean="0"/>
              <a:t>V </a:t>
            </a:r>
            <a:r>
              <a:rPr lang="cs-CZ" sz="2400" dirty="0"/>
              <a:t>takovém případě odstupuje Komise kolektivně.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Komise je povinna odpovídat písemně nebo ústně na otázky, které jí pokládá Parlament nebo jednotliví poslanci. Parlament rovněž projednává výroční zprávy Komise.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0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Evropského parlamentu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Současný parlament má </a:t>
            </a:r>
            <a:r>
              <a:rPr lang="cs-CZ" sz="2400" dirty="0" smtClean="0"/>
              <a:t>720 </a:t>
            </a:r>
            <a:r>
              <a:rPr lang="cs-CZ" sz="2400" dirty="0"/>
              <a:t>členů (volební období </a:t>
            </a:r>
            <a:r>
              <a:rPr lang="cs-CZ" sz="2400" dirty="0" smtClean="0"/>
              <a:t>2024 - 2029) </a:t>
            </a:r>
            <a:r>
              <a:rPr lang="cs-CZ" sz="2400" dirty="0"/>
              <a:t>ze všech 27 členských zemí EU. </a:t>
            </a:r>
          </a:p>
          <a:p>
            <a:pPr>
              <a:defRPr/>
            </a:pPr>
            <a:r>
              <a:rPr lang="cs-CZ" sz="2400" dirty="0"/>
              <a:t>Česko má 21 poslanců. </a:t>
            </a: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Poslední v</a:t>
            </a:r>
            <a:r>
              <a:rPr lang="pt-BR" sz="2400" dirty="0" smtClean="0"/>
              <a:t>olby </a:t>
            </a:r>
            <a:r>
              <a:rPr lang="pt-BR" sz="2400" dirty="0"/>
              <a:t>do Evropského parlamentu se </a:t>
            </a:r>
            <a:r>
              <a:rPr lang="cs-CZ" sz="2400" dirty="0" smtClean="0"/>
              <a:t>konaly</a:t>
            </a:r>
            <a:r>
              <a:rPr lang="pt-BR" sz="2400" dirty="0" smtClean="0"/>
              <a:t> </a:t>
            </a:r>
            <a:r>
              <a:rPr lang="pt-BR" sz="2400" dirty="0"/>
              <a:t>6.–9. června 2024</a:t>
            </a:r>
            <a:endParaRPr lang="cs-CZ" sz="2400" dirty="0"/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Předseda Evropského parlamentu</a:t>
            </a:r>
            <a:endParaRPr lang="cs-CZ" sz="28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volen na 2 a půl roku</a:t>
            </a:r>
          </a:p>
          <a:p>
            <a:pPr>
              <a:defRPr/>
            </a:pPr>
            <a:r>
              <a:rPr lang="cs-CZ" sz="2400" dirty="0"/>
              <a:t>řídí veškeré činnosti Parlamentu, předsedá plenárním zasedáním a přijímá rozpočet</a:t>
            </a:r>
          </a:p>
          <a:p>
            <a:pPr>
              <a:defRPr/>
            </a:pPr>
            <a:r>
              <a:rPr lang="cs-CZ" sz="2400" dirty="0"/>
              <a:t>zastupuje Parlament mimo Evropskou unii a ve vztazích s ostatními orgány EU.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3000"/>
              <a:t>P</a:t>
            </a:r>
            <a:r>
              <a:rPr lang="cs-CZ" altLang="cs-CZ" sz="3000"/>
              <a:t>ředsedkyně EP – Roberta Metsola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F2437B-2665-457F-85BA-B8A9E4F79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1" y="1131590"/>
            <a:ext cx="3138026" cy="339943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1800" dirty="0"/>
              <a:t>je maltská politička, od ledna 2022 předsedkyně EP. </a:t>
            </a:r>
          </a:p>
          <a:p>
            <a:pPr>
              <a:defRPr/>
            </a:pPr>
            <a:r>
              <a:rPr lang="cs-CZ" sz="1800" dirty="0"/>
              <a:t>po smrti předsedy Davida </a:t>
            </a:r>
            <a:r>
              <a:rPr lang="cs-CZ" sz="1800" dirty="0" err="1"/>
              <a:t>Sassoliho</a:t>
            </a:r>
            <a:r>
              <a:rPr lang="cs-CZ" sz="1800" dirty="0"/>
              <a:t> byla zvolena jeho nástupkyní 458 hlasy ze 690 přítomných poslanců jako kandidátka nejsilnější </a:t>
            </a:r>
            <a:r>
              <a:rPr lang="cs-CZ" sz="1800" dirty="0" err="1"/>
              <a:t>europarlamentní</a:t>
            </a:r>
            <a:r>
              <a:rPr lang="cs-CZ" sz="1800" dirty="0"/>
              <a:t> frakce, Evropské lidové </a:t>
            </a:r>
            <a:r>
              <a:rPr lang="cs-CZ" sz="1800" dirty="0" smtClean="0"/>
              <a:t>strany</a:t>
            </a:r>
          </a:p>
          <a:p>
            <a:pPr>
              <a:defRPr/>
            </a:pPr>
            <a:r>
              <a:rPr lang="cs-CZ" sz="1800" dirty="0"/>
              <a:t>Funkci poté obhájila v červenci 2024, když v prvním kole získala 562 hlasů (90 %).</a:t>
            </a:r>
          </a:p>
        </p:txBody>
      </p:sp>
      <p:pic>
        <p:nvPicPr>
          <p:cNvPr id="16388" name="Zástupný symbol pro obsah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5977" y="1200150"/>
            <a:ext cx="2304256" cy="3243808"/>
          </a:xfrm>
        </p:spPr>
      </p:pic>
    </p:spTree>
    <p:extLst>
      <p:ext uri="{BB962C8B-B14F-4D97-AF65-F5344CB8AC3E}">
        <p14:creationId xmlns:p14="http://schemas.microsoft.com/office/powerpoint/2010/main" val="17464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Evropský veřejný ochránce práv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kontrolní orgán</a:t>
            </a:r>
          </a:p>
          <a:p>
            <a:pPr>
              <a:defRPr/>
            </a:pPr>
            <a:r>
              <a:rPr lang="cs-CZ" sz="2400" dirty="0"/>
              <a:t>vyšetřuje stížnosti týkající se nesprávného postupu institucí a orgánů EU</a:t>
            </a:r>
          </a:p>
          <a:p>
            <a:pPr>
              <a:defRPr/>
            </a:pPr>
            <a:r>
              <a:rPr lang="cs-CZ" sz="2400" dirty="0"/>
              <a:t>sídlí ve Štrasburku</a:t>
            </a:r>
          </a:p>
          <a:p>
            <a:pPr>
              <a:defRPr/>
            </a:pPr>
            <a:r>
              <a:rPr lang="cs-CZ" sz="2400" dirty="0"/>
              <a:t>je volen EP na 5 let s možností opakovaného jmenování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371B-E2C0-404A-A9B3-7E8E98C2C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ombudsman - Emily O'</a:t>
            </a:r>
            <a:r>
              <a:rPr lang="cs-CZ" dirty="0" err="1"/>
              <a:t>Reilly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597BD-AB9C-49A3-9651-308ACF894E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1800" dirty="0"/>
              <a:t>Po svém zvolení Evropským parlamentem v červenci 2013,</a:t>
            </a:r>
            <a:r>
              <a:rPr lang="cs-CZ" sz="1800" b="1" dirty="0"/>
              <a:t> </a:t>
            </a:r>
            <a:r>
              <a:rPr lang="cs-CZ" sz="1800" dirty="0"/>
              <a:t>1. října 2013 odstoupila z funkce irské veřejné ochránkyně práv a začala působit jako evropská veřejná ochránkyně práv. </a:t>
            </a:r>
          </a:p>
        </p:txBody>
      </p:sp>
      <p:pic>
        <p:nvPicPr>
          <p:cNvPr id="26628" name="Zástupný symbol pro obsah 5" descr="Emily_OReilly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5977" y="1200150"/>
            <a:ext cx="2304256" cy="3371850"/>
          </a:xfrm>
        </p:spPr>
      </p:pic>
    </p:spTree>
    <p:extLst>
      <p:ext uri="{BB962C8B-B14F-4D97-AF65-F5344CB8AC3E}">
        <p14:creationId xmlns:p14="http://schemas.microsoft.com/office/powerpoint/2010/main" val="420447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Pravomoc Komise – iniciativní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492250"/>
            <a:ext cx="8281988" cy="316706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p</a:t>
            </a:r>
            <a:r>
              <a:rPr lang="cs-CZ" sz="2400" dirty="0" err="1"/>
              <a:t>ředkládá</a:t>
            </a:r>
            <a:r>
              <a:rPr lang="cs-CZ" sz="2400" dirty="0"/>
              <a:t> výlučné návrhy legislativních aktů a další opatření rozhodovacím orgánům (Radě a Evropskému parlamentu) a je proto označována za „motor EU“. 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EU tvoří: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Soudní dvůr (byl zřízen v roce 1952 a sídlí v Lucemburku.)</a:t>
            </a:r>
          </a:p>
          <a:p>
            <a:pPr>
              <a:defRPr/>
            </a:pPr>
            <a:r>
              <a:rPr lang="cs-CZ" sz="2400" dirty="0"/>
              <a:t>Tribunál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složení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Soudní dvůr je složen z 27 soudců, tedy jednoho soudce z každého členského státu. </a:t>
            </a:r>
          </a:p>
          <a:p>
            <a:pPr>
              <a:defRPr/>
            </a:pPr>
            <a:r>
              <a:rPr lang="cs-CZ" sz="2400" dirty="0"/>
              <a:t>Soudci musí být absolutně nezávislí na členských státech.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soudci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jsou jmenován</a:t>
            </a:r>
            <a:r>
              <a:rPr lang="en-US" sz="2400" dirty="0" err="1"/>
              <a:t>i</a:t>
            </a:r>
            <a:r>
              <a:rPr lang="cs-CZ" sz="2400" dirty="0"/>
              <a:t> na dobu 6 let, každé 3 roky se obměňuje polovina soudců. Stejná osoba může být jmenována soudcem opakovaně. </a:t>
            </a:r>
          </a:p>
          <a:p>
            <a:pPr>
              <a:defRPr/>
            </a:pPr>
            <a:r>
              <a:rPr lang="cs-CZ" sz="2400" dirty="0"/>
              <a:t>jsou v členských státech vyňati z pravomocí všech soudních a správních orgánů. </a:t>
            </a:r>
          </a:p>
          <a:p>
            <a:pPr>
              <a:defRPr/>
            </a:pPr>
            <a:r>
              <a:rPr lang="cs-CZ" sz="2400" dirty="0"/>
              <a:t>Jejich imunita je absolutní a vztahuje se tedy i na jejich chování v soukromém životě. 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Generální advokáti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Jedná se o velmi specifickou funkci. </a:t>
            </a:r>
          </a:p>
          <a:p>
            <a:pPr>
              <a:defRPr/>
            </a:pPr>
            <a:r>
              <a:rPr lang="cs-CZ" sz="2400" dirty="0"/>
              <a:t>mají stejné postavení jako soudci (včetně nezávislosti), je jich 11</a:t>
            </a:r>
          </a:p>
          <a:p>
            <a:pPr>
              <a:defRPr/>
            </a:pPr>
            <a:r>
              <a:rPr lang="cs-CZ" sz="2400" dirty="0"/>
              <a:t>posuzují projednanou věc jak z hlediska skutkového, tak právního</a:t>
            </a:r>
          </a:p>
          <a:p>
            <a:pPr>
              <a:defRPr/>
            </a:pPr>
            <a:r>
              <a:rPr lang="cs-CZ" sz="2400" dirty="0"/>
              <a:t>Vypracovávají stanovisko k jejímu řešení, které prezentují v závěru ústního jednání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vynáší rozsudky v jemu předložených případech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563638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1. řízení o předběžné otázce</a:t>
            </a:r>
          </a:p>
          <a:p>
            <a:pPr>
              <a:defRPr/>
            </a:pPr>
            <a:r>
              <a:rPr lang="cs-CZ" sz="2400" dirty="0"/>
              <a:t>2. žaloba pro nesplnění povinnosti</a:t>
            </a:r>
          </a:p>
          <a:p>
            <a:pPr>
              <a:defRPr/>
            </a:pPr>
            <a:r>
              <a:rPr lang="cs-CZ" sz="2400" dirty="0"/>
              <a:t>3. žaloba na neplatnost</a:t>
            </a:r>
          </a:p>
          <a:p>
            <a:pPr>
              <a:defRPr/>
            </a:pPr>
            <a:r>
              <a:rPr lang="cs-CZ" sz="2400" dirty="0"/>
              <a:t>4. žaloba na nečinnost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Tribunál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Rozhodnutím Rady z 24.10.1988 č. 88/591 byl vytvořen Tribunál, který měl rozhodovat o žalobách jednotlivců, které byly dosud podávány k SD, začal fungovat 1. září 1989.</a:t>
            </a:r>
          </a:p>
          <a:p>
            <a:pPr>
              <a:defRPr/>
            </a:pPr>
            <a:r>
              <a:rPr lang="cs-CZ" sz="2400" dirty="0"/>
              <a:t>Tribunál se skládá ze dvou soudců z každého členského státu. Soudci jsou jmenováni společnou dohodou vlád členských států po konzultaci výboru pověřeného vydáním stanoviska ke vhodnosti kandidátů na funkce soudce.</a:t>
            </a:r>
          </a:p>
          <a:p>
            <a:pPr>
              <a:defRPr/>
            </a:pPr>
            <a:r>
              <a:rPr lang="cs-CZ" sz="2400" dirty="0"/>
              <a:t>Generální advokáti u Tribunálu nejsou.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2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Judikatura Tribunálu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Jeho judikatura se vyvíjela zejména v oblastech: </a:t>
            </a:r>
          </a:p>
          <a:p>
            <a:pPr>
              <a:defRPr/>
            </a:pPr>
            <a:r>
              <a:rPr lang="cs-CZ" sz="2400" dirty="0"/>
              <a:t>duševního vlastnictví, </a:t>
            </a:r>
          </a:p>
          <a:p>
            <a:pPr>
              <a:defRPr/>
            </a:pPr>
            <a:r>
              <a:rPr lang="cs-CZ" sz="2400" dirty="0"/>
              <a:t>spojování podniků,</a:t>
            </a:r>
          </a:p>
          <a:p>
            <a:pPr>
              <a:defRPr/>
            </a:pPr>
            <a:r>
              <a:rPr lang="cs-CZ" sz="2400" dirty="0"/>
              <a:t>kartelové dohody,</a:t>
            </a:r>
          </a:p>
          <a:p>
            <a:pPr>
              <a:defRPr/>
            </a:pPr>
            <a:r>
              <a:rPr lang="cs-CZ" sz="2400" dirty="0"/>
              <a:t>hospodářské soutěže a </a:t>
            </a:r>
          </a:p>
          <a:p>
            <a:pPr>
              <a:defRPr/>
            </a:pPr>
            <a:r>
              <a:rPr lang="cs-CZ" sz="2400" dirty="0"/>
              <a:t>státních podpor.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Právo primární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25"/>
            <a:ext cx="8281988" cy="38877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Pařížská smlouva o zřízení ESUO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Římské smlouvy o zřízení EHS a </a:t>
            </a:r>
            <a:r>
              <a:rPr lang="cs-CZ" sz="2400" dirty="0" err="1">
                <a:solidFill>
                  <a:schemeClr val="tx1"/>
                </a:solidFill>
              </a:rPr>
              <a:t>EURATOMu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Slučovací smlouva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Jednotný evropský akt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Maastrichtská smlouva o Evropské unii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Amsterdamská smlouva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Smlouva z Nice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Smlouvy o přístupu nových členů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Lisabonská smlouva </a:t>
            </a:r>
          </a:p>
          <a:p>
            <a:pPr indent="0">
              <a:spcBef>
                <a:spcPts val="60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Akty orgánů EU (právo sekundární EU)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1. nařízení (</a:t>
            </a:r>
            <a:r>
              <a:rPr lang="cs-CZ" sz="2400" dirty="0" err="1">
                <a:solidFill>
                  <a:schemeClr val="tx1"/>
                </a:solidFill>
              </a:rPr>
              <a:t>regulations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2. směrnice (</a:t>
            </a:r>
            <a:r>
              <a:rPr lang="cs-CZ" sz="2400" dirty="0" err="1">
                <a:solidFill>
                  <a:schemeClr val="tx1"/>
                </a:solidFill>
              </a:rPr>
              <a:t>directives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3. rozhodnutí (</a:t>
            </a:r>
            <a:r>
              <a:rPr lang="cs-CZ" sz="2400" dirty="0" err="1">
                <a:solidFill>
                  <a:schemeClr val="tx1"/>
                </a:solidFill>
              </a:rPr>
              <a:t>decisions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4. doporučení (</a:t>
            </a:r>
            <a:r>
              <a:rPr lang="cs-CZ" sz="2400" dirty="0" err="1">
                <a:solidFill>
                  <a:schemeClr val="tx1"/>
                </a:solidFill>
              </a:rPr>
              <a:t>recommendations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5. stanoviska (</a:t>
            </a:r>
            <a:r>
              <a:rPr lang="cs-CZ" sz="2400" dirty="0" err="1">
                <a:solidFill>
                  <a:schemeClr val="tx1"/>
                </a:solidFill>
              </a:rPr>
              <a:t>opinions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indent="373063">
              <a:spcBef>
                <a:spcPts val="1200"/>
              </a:spcBef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Nařízení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závazný akt normativní povahy 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přímo zavazuje jak členské státy, tak i osoby, jednotlivce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používá se tam, kde je vhodné určitou otázku regulovat jednotně pro celé EU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nařízení je pro právo EU tím, čím je pro vnitrostátní právo zákon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Výkonná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u</a:t>
            </a:r>
            <a:r>
              <a:rPr lang="cs-CZ" sz="2400" dirty="0"/>
              <a:t>vádí v život vše, na čem se usnese Rada a Evropský parlament.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</a:t>
            </a:r>
            <a:r>
              <a:rPr lang="cs-CZ" sz="2400" dirty="0"/>
              <a:t>e-</a:t>
            </a:r>
            <a:r>
              <a:rPr lang="cs-CZ" sz="2400" dirty="0" err="1"/>
              <a:t>li</a:t>
            </a:r>
            <a:r>
              <a:rPr lang="cs-CZ" sz="2400" dirty="0"/>
              <a:t> zmocněna Radou, může k aktům sekundárního práva vydávat prováděcí předpisy a tím zajišťovat jejich realizaci.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</a:t>
            </a:r>
            <a:r>
              <a:rPr lang="cs-CZ" sz="2400" dirty="0"/>
              <a:t>e pověřena rovněž výkonem rozhodnutí týkajících se rozpočtu.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nemá obecnou závaznost ve vztahu k jednotlivcům, je adresována výhradně členským státům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předepisuje jen výsledek, jehož má být dosaženo, zatímco formy a metody dosažení tohoto cíle zůstávají na vůli státu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obsahuje lhůtu, do jejíhož ukončení musí být transponována do vnitrostátního práva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Integrace je z tohoto pohledu zajišťována dvojím způsobem: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0400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1. unifikací práva, tj. „tvrdým způsobem“ prostřednictvím nařízení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určitá otázka je upravena výlučně právem EU, které nahradí případnou vnitrostátní legislativu. 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V každodenní praxi je pak používáno právo EU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2. sbližováním práva, tj. „měkkým“ způsobem prostřednictvím směrnic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směrnice stanoví právní rámec a cíl, který má být dosažen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Rozhodnutí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je individuálním aktem zavazujícím pouze subjekty, jimž je adresováno, např. osobám nebo státům.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postrádají na rozdíl od nařízení všeobecnou právní závaznost a nelze je tak považovat za skutečný pramen práva. 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Doporučení a stanoviska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Nejsou právními akty a jsou tedy právně nezávazná. Mají jen pomocnou roli, jejich nerespektování nelze právně sankcionovat. 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Doporučení lze chápat jako svého druhu návody k určitému žádoucímu či preferovanému chování.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Stanoviska vymezují názory a postoje orgánů EU, které je vydaly, k určité věci.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A1BB1-1F83-48BE-8950-FF706DB91F6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Řádný legislativní postup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5D2227-4BD8-4765-B38A-BE813178A6A5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1800" b="1" dirty="0"/>
              <a:t>Hlavní prvky postupu: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Evropská komise předloží návrh Radě a Evropskému parlamentu.</a:t>
            </a:r>
          </a:p>
          <a:p>
            <a:pPr>
              <a:defRPr/>
            </a:pPr>
            <a:r>
              <a:rPr lang="cs-CZ" sz="1800" dirty="0"/>
              <a:t>Rada a Parlament přijmou legislativní návrh buď v prvním, nebo ve druhém čtení.</a:t>
            </a:r>
          </a:p>
          <a:p>
            <a:pPr>
              <a:defRPr/>
            </a:pPr>
            <a:r>
              <a:rPr lang="cs-CZ" sz="1800" dirty="0"/>
              <a:t>Jestliže tyto dva orgány nedosáhnou dohody po druhém čtení, je svolán dohodovací výbor.</a:t>
            </a:r>
          </a:p>
          <a:p>
            <a:pPr>
              <a:defRPr/>
            </a:pPr>
            <a:r>
              <a:rPr lang="cs-CZ" sz="1800" dirty="0"/>
              <a:t>Je-li ve třetím čtení pro oba orgány přijatelné znění návrhu, které bylo schváleno dohodovacím výborem, je legislativní akt přijat.</a:t>
            </a:r>
          </a:p>
        </p:txBody>
      </p:sp>
    </p:spTree>
    <p:extLst>
      <p:ext uri="{BB962C8B-B14F-4D97-AF65-F5344CB8AC3E}">
        <p14:creationId xmlns:p14="http://schemas.microsoft.com/office/powerpoint/2010/main" val="32156242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6B86CDE9-920A-4514-952D-DD85CEB66F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208360"/>
            <a:ext cx="6172200" cy="8572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Úřední věstník EU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D559D4FD-3172-4DA9-BDA0-C1883BE3F8F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85900" y="1200150"/>
            <a:ext cx="6229350" cy="339804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jsou v ním vyhlašovány veškeré právní akty EU</a:t>
            </a:r>
            <a:r>
              <a:rPr lang="en-US" dirty="0"/>
              <a:t>;</a:t>
            </a:r>
            <a:r>
              <a:rPr lang="cs-CZ" dirty="0"/>
              <a:t> smlouvy, platné právní předpisy, řada dokumentů Evropské komise, judikatury Soudního dvora a Tribunálu a sbírky konsolidovaných právních předpisů</a:t>
            </a:r>
          </a:p>
          <a:p>
            <a:pPr eaLnBrk="1" hangingPunct="1">
              <a:defRPr/>
            </a:pPr>
            <a:r>
              <a:rPr lang="cs-CZ" dirty="0"/>
              <a:t>v platnost vstupují dnem, který je v nich stanoven, jinak dvacátým dnem po vyhlášení</a:t>
            </a:r>
          </a:p>
        </p:txBody>
      </p:sp>
    </p:spTree>
    <p:extLst>
      <p:ext uri="{BB962C8B-B14F-4D97-AF65-F5344CB8AC3E}">
        <p14:creationId xmlns:p14="http://schemas.microsoft.com/office/powerpoint/2010/main" val="33473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9D39D-EEDF-4BFA-82C0-A781E2A5B45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28750" y="208360"/>
            <a:ext cx="6229350" cy="8572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Úřední věstník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2321B7-13F2-47F2-9CE0-9A4C91F4532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14450" y="1200150"/>
            <a:ext cx="6400800" cy="339804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vychází od pondělí do pátku – a v naléhavých případech v sobotách, nedělích a státních </a:t>
            </a:r>
            <a:r>
              <a:rPr lang="cs-CZ" dirty="0" smtClean="0"/>
              <a:t>svátcích ve </a:t>
            </a:r>
            <a:r>
              <a:rPr lang="cs-CZ" dirty="0"/>
              <a:t>všech úředních jazycích EU, tedy i </a:t>
            </a:r>
            <a:r>
              <a:rPr lang="cs-CZ" dirty="0" smtClean="0"/>
              <a:t>češtině</a:t>
            </a:r>
          </a:p>
          <a:p>
            <a:pPr eaLnBrk="1" hangingPunct="1">
              <a:defRPr/>
            </a:pPr>
            <a:r>
              <a:rPr lang="cs-CZ" dirty="0" smtClean="0"/>
              <a:t>nahlížet </a:t>
            </a:r>
            <a:r>
              <a:rPr lang="cs-CZ" dirty="0"/>
              <a:t>do něj je možné i dálkově přes Internet prostřednictvím databáze EUR-Lex.</a:t>
            </a:r>
          </a:p>
          <a:p>
            <a:pPr eaLnBrk="1" hangingPunct="1">
              <a:defRPr/>
            </a:pPr>
            <a:r>
              <a:rPr lang="cs-CZ" dirty="0">
                <a:hlinkClick r:id="rId2"/>
              </a:rPr>
              <a:t>https://eur-lex.europa.eu/oj/direct-access.html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4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Kontrolní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spočívá především ve sledování dodržování práva EU, a to jak členskými státy, tak jejich subjekty.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v</a:t>
            </a:r>
            <a:r>
              <a:rPr lang="cs-CZ" sz="2400" dirty="0"/>
              <a:t> případě zjištěného porušení Komise zahajuje příslušné řízení proti členskému státu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Pravomoc Komise ve vztazích navenek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/>
              <a:t>Ve vztazích navenek</a:t>
            </a:r>
            <a:r>
              <a:rPr lang="cs-CZ" sz="2400" dirty="0"/>
              <a:t> je EU zastupována Komisí, která sjednává (ale neschvaluje) mezinárodní smlouvy a navazuje a udržuje styky (včetně diplomatických) s jednotlivými státy členskými a zejména nečlenskými a s jinými mezinárodními organizacemi. 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Komise - složení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0400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s</a:t>
            </a:r>
            <a:r>
              <a:rPr lang="cs-CZ" sz="2400" dirty="0" smtClean="0"/>
              <a:t>kládá </a:t>
            </a:r>
            <a:r>
              <a:rPr lang="cs-CZ" sz="2400" dirty="0"/>
              <a:t>se z jednoho státního příslušníka z každého čl. </a:t>
            </a:r>
            <a:r>
              <a:rPr lang="cs-CZ" sz="2400" dirty="0" smtClean="0"/>
              <a:t>státu, tj. 27 Komisařů </a:t>
            </a: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jsou vybíráni podle celkové způsobilosti a evropanství z osob, které poskytují veškeré záruky nezávislosti </a:t>
            </a: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r</a:t>
            </a:r>
            <a:r>
              <a:rPr lang="cs-CZ" sz="2400" dirty="0" smtClean="0"/>
              <a:t>ovněž </a:t>
            </a:r>
            <a:r>
              <a:rPr lang="cs-CZ" sz="2400" dirty="0"/>
              <a:t>Komise jako celek je povinna vykonávat své funkce zcela nezávisle.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f</a:t>
            </a:r>
            <a:r>
              <a:rPr lang="cs-CZ" sz="2400" dirty="0" smtClean="0"/>
              <a:t>unkční </a:t>
            </a:r>
            <a:r>
              <a:rPr lang="cs-CZ" sz="2400" dirty="0"/>
              <a:t>období </a:t>
            </a:r>
            <a:r>
              <a:rPr lang="cs-CZ" sz="2400" b="1" dirty="0"/>
              <a:t>je pětileté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o</a:t>
            </a:r>
            <a:r>
              <a:rPr lang="cs-CZ" sz="2400" dirty="0" smtClean="0"/>
              <a:t>pakovaný </a:t>
            </a:r>
            <a:r>
              <a:rPr lang="cs-CZ" sz="2400" dirty="0"/>
              <a:t>výkon funkce je možný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Předseda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je obdobou předsedy vlády.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vymezuje směry, v jejichž rámci Komise plní své úkoly, rozhoduje o vnitřní organizaci Komise, aby zajistil soudržnost, výkonnost a kolegialitu její činnosti, vymezuje působnost jednotlivých Komisařů a jmenuje její místopředsedy z řad členů Komise.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reprezentuje rovněž Komisi.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602382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Ursula von der </a:t>
            </a:r>
            <a:r>
              <a:rPr lang="cs-CZ" dirty="0" err="1"/>
              <a:t>Leyen</a:t>
            </a:r>
            <a:r>
              <a:rPr lang="cs-CZ" dirty="0"/>
              <a:t> (Německo)</a:t>
            </a:r>
            <a:r>
              <a:rPr lang="cs-CZ" dirty="0" smtClean="0"/>
              <a:t>                                            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001" y="1203598"/>
            <a:ext cx="3138026" cy="33274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600" dirty="0" smtClean="0"/>
              <a:t>od </a:t>
            </a:r>
            <a:r>
              <a:rPr lang="cs-CZ" sz="1600" dirty="0"/>
              <a:t>prosince 2019 předsedkyně Evropské komise, jakožto první </a:t>
            </a:r>
            <a:r>
              <a:rPr lang="cs-CZ" sz="1600" dirty="0" smtClean="0"/>
              <a:t>žena</a:t>
            </a:r>
            <a:endParaRPr lang="cs-CZ" sz="1600" dirty="0"/>
          </a:p>
          <a:p>
            <a:r>
              <a:rPr lang="cs-CZ" sz="1600" dirty="0"/>
              <a:t>Po volbách do Evropského parlamentu v roce 2024 jí 27. června 2024 Evropská rada znovu navrhla na předsedkyni Evropské komise a 18. července 2024 Evropský parlament tuto nominaci schválil, když obdržela 401 ze 720 hlasů poslanců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180" y="1620838"/>
            <a:ext cx="2182415" cy="2909887"/>
          </a:xfrm>
        </p:spPr>
      </p:pic>
    </p:spTree>
    <p:extLst>
      <p:ext uri="{BB962C8B-B14F-4D97-AF65-F5344CB8AC3E}">
        <p14:creationId xmlns:p14="http://schemas.microsoft.com/office/powerpoint/2010/main" val="379302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2748</TotalTime>
  <Words>2000</Words>
  <Application>Microsoft Office PowerPoint</Application>
  <PresentationFormat>Předvádění na obrazovce (16:9)</PresentationFormat>
  <Paragraphs>263</Paragraphs>
  <Slides>47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3" baseType="lpstr">
      <vt:lpstr>Arial</vt:lpstr>
      <vt:lpstr>Calibri</vt:lpstr>
      <vt:lpstr>Times New Roman</vt:lpstr>
      <vt:lpstr>Trebuchet MS</vt:lpstr>
      <vt:lpstr>Wingdings 3</vt:lpstr>
      <vt:lpstr>Fazeta</vt:lpstr>
      <vt:lpstr>          Evropská unie           Instituce EU a právo EU </vt:lpstr>
      <vt:lpstr>Evropská komise </vt:lpstr>
      <vt:lpstr>Pravomoc Komise – iniciativní pravomoc</vt:lpstr>
      <vt:lpstr>Výkonná pravomoc</vt:lpstr>
      <vt:lpstr>Kontrolní pravomoc</vt:lpstr>
      <vt:lpstr>Pravomoc Komise ve vztazích navenek</vt:lpstr>
      <vt:lpstr>Komise - složení</vt:lpstr>
      <vt:lpstr>Předseda Komise</vt:lpstr>
      <vt:lpstr> Ursula von der Leyen (Německo)                                                 </vt:lpstr>
      <vt:lpstr>Rada</vt:lpstr>
      <vt:lpstr>Složení Rady</vt:lpstr>
      <vt:lpstr>Celkem existuje deset rad různého složení:</vt:lpstr>
      <vt:lpstr>Předsednictví v Radě</vt:lpstr>
      <vt:lpstr>Pravomoci Rady</vt:lpstr>
      <vt:lpstr>Hlasovaní v Radě</vt:lpstr>
      <vt:lpstr>COREPER</vt:lpstr>
      <vt:lpstr>Evropská rada</vt:lpstr>
      <vt:lpstr>Složení Evropské rady</vt:lpstr>
      <vt:lpstr>António Costa – nový předseda Evropské rady</vt:lpstr>
      <vt:lpstr>Evropský parlament</vt:lpstr>
      <vt:lpstr>Sídlo Evropského parlamentu</vt:lpstr>
      <vt:lpstr>Legislativní pravomoc</vt:lpstr>
      <vt:lpstr>Rozpočtová pravomoc</vt:lpstr>
      <vt:lpstr>Kontrolní pravomoc</vt:lpstr>
      <vt:lpstr>Složení Evropského parlamentu</vt:lpstr>
      <vt:lpstr>Předseda Evropského parlamentu</vt:lpstr>
      <vt:lpstr>Předsedkyně EP – Roberta Metsola</vt:lpstr>
      <vt:lpstr>Evropský veřejný ochránce práv</vt:lpstr>
      <vt:lpstr>Evropský ombudsman - Emily O'Reilly</vt:lpstr>
      <vt:lpstr>Soudní dvůr EU tvoří:</vt:lpstr>
      <vt:lpstr>Soudní dvůr - složení</vt:lpstr>
      <vt:lpstr>Soudní dvůr - soudci</vt:lpstr>
      <vt:lpstr>Generální advokáti</vt:lpstr>
      <vt:lpstr>Soudní dvůr vynáší rozsudky v jemu předložených případech</vt:lpstr>
      <vt:lpstr>Tribunál</vt:lpstr>
      <vt:lpstr>Judikatura Tribunálu</vt:lpstr>
      <vt:lpstr>Právo primární EU</vt:lpstr>
      <vt:lpstr>Akty orgánů EU (právo sekundární EU) </vt:lpstr>
      <vt:lpstr>Nařízení</vt:lpstr>
      <vt:lpstr>Směrnice</vt:lpstr>
      <vt:lpstr>Integrace je z tohoto pohledu zajišťována dvojím způsobem:</vt:lpstr>
      <vt:lpstr>Rozhodnutí</vt:lpstr>
      <vt:lpstr>Doporučení a stanoviska</vt:lpstr>
      <vt:lpstr>Řádný legislativní postup</vt:lpstr>
      <vt:lpstr>Úřední věstník EU</vt:lpstr>
      <vt:lpstr>Úřední věstník EU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84</cp:revision>
  <dcterms:created xsi:type="dcterms:W3CDTF">2016-07-06T15:42:34Z</dcterms:created>
  <dcterms:modified xsi:type="dcterms:W3CDTF">2024-12-05T08:08:42Z</dcterms:modified>
</cp:coreProperties>
</file>