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5" r:id="rId4"/>
    <p:sldId id="273" r:id="rId5"/>
    <p:sldId id="274" r:id="rId6"/>
    <p:sldId id="258" r:id="rId7"/>
    <p:sldId id="276" r:id="rId8"/>
    <p:sldId id="259" r:id="rId9"/>
    <p:sldId id="271" r:id="rId10"/>
    <p:sldId id="266" r:id="rId11"/>
    <p:sldId id="264" r:id="rId12"/>
    <p:sldId id="267" r:id="rId13"/>
    <p:sldId id="268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4AD4-D03B-45CD-8546-32DF200B2FA7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7EF9-6658-4B49-8ABF-31DDFA46D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1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4B4C-6B3D-4113-B572-17E07901494C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4175F-3A7A-41EB-8E5A-F9A434D9B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36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4175F-3A7A-41EB-8E5A-F9A434D9BAA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30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175F-3A7A-41EB-8E5A-F9A434D9BAA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91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402A5-CF29-4560-8312-1343C2C28A1C}" type="datetimeFigureOut">
              <a:rPr lang="cs-CZ" smtClean="0"/>
              <a:pPr/>
              <a:t>10.10.2024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uropa.eu/european-union/about-eu/symbols/europe-day/schuman-declaration_c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21426" y="155679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cs-CZ" sz="5400" dirty="0">
                <a:solidFill>
                  <a:schemeClr val="tx1"/>
                </a:solidFill>
              </a:rPr>
              <a:t>Základní údaje o EU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Evropská unie – Mgr. Danuta Duda,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3600" b="1" u="sng" dirty="0"/>
              <a:t>Symboly Evropské unie – evropská vlajka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i="1" u="sng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just"/>
            <a:r>
              <a:rPr lang="cs-CZ" dirty="0"/>
              <a:t>Hvězdy symbolizují ideály jednoty, solidarity a souladu mezi evropskými národy</a:t>
            </a:r>
          </a:p>
          <a:p>
            <a:pPr algn="just"/>
            <a:r>
              <a:rPr lang="cs-CZ" dirty="0"/>
              <a:t>Kruh vyjadřuje evropskou jednotu, počet hvězd v něm nemá nic společného s počtem členských států EU</a:t>
            </a:r>
          </a:p>
          <a:p>
            <a:r>
              <a:rPr lang="cs-CZ" dirty="0"/>
              <a:t>Její historie sahá do roku 1955 a jako oficiální znak byla schválena v roce 1985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352839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8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3600" b="1" u="sng" dirty="0"/>
              <a:t>Symboly Evropské unie – evropská hymna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03232" cy="5421216"/>
          </a:xfrm>
        </p:spPr>
        <p:txBody>
          <a:bodyPr>
            <a:normAutofit/>
          </a:bodyPr>
          <a:lstStyle/>
          <a:p>
            <a:r>
              <a:rPr lang="cs-CZ" dirty="0"/>
              <a:t>Melodie hymny je </a:t>
            </a:r>
            <a:r>
              <a:rPr lang="cs-CZ" b="1" dirty="0"/>
              <a:t>převzata z Deváté symfonie Ludwiga van Beethovena, kterou v roce 1823 složil na slova lyrické básně Friedricha Schillera „Óda na radost“</a:t>
            </a:r>
          </a:p>
          <a:p>
            <a:r>
              <a:rPr lang="cs-CZ" dirty="0"/>
              <a:t>V roce 1985 ji pak vedoucí představitelé členských států schválili jako oficiální hymnu pozdější Evropské unie. </a:t>
            </a:r>
          </a:p>
          <a:p>
            <a:pPr algn="just"/>
            <a:r>
              <a:rPr lang="cs-CZ" b="1" dirty="0"/>
              <a:t>Hymna je beze slov, má pouze hudební část.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Evropská hymna nenahrazuje národní hymny jednotlivých zemí EU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882927"/>
            <a:ext cx="208501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634082"/>
          </a:xfrm>
        </p:spPr>
        <p:txBody>
          <a:bodyPr>
            <a:normAutofit/>
          </a:bodyPr>
          <a:lstStyle/>
          <a:p>
            <a:r>
              <a:rPr lang="cs-CZ" sz="2800" b="1" u="sng" dirty="0"/>
              <a:t>Symboly Evropské unie – den </a:t>
            </a:r>
            <a:r>
              <a:rPr lang="cs-CZ" sz="2800" b="1" u="sng" dirty="0" err="1"/>
              <a:t>evropy</a:t>
            </a:r>
            <a:r>
              <a:rPr lang="cs-CZ" sz="2800" b="1" u="sng" dirty="0"/>
              <a:t> – 9. květen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algn="just"/>
            <a:endParaRPr lang="cs-CZ" dirty="0"/>
          </a:p>
          <a:p>
            <a:pPr algn="just"/>
            <a:r>
              <a:rPr lang="cs-CZ" dirty="0"/>
              <a:t>Toto datum je připomenutím "</a:t>
            </a:r>
            <a:r>
              <a:rPr lang="cs-CZ" dirty="0" err="1">
                <a:hlinkClick r:id="rId2"/>
              </a:rPr>
              <a:t>Schumanovy</a:t>
            </a:r>
            <a:r>
              <a:rPr lang="cs-CZ" dirty="0">
                <a:hlinkClick r:id="rId2"/>
              </a:rPr>
              <a:t> deklarace</a:t>
            </a:r>
            <a:r>
              <a:rPr lang="cs-CZ" dirty="0"/>
              <a:t>“,  tedy návrhu francouzského ministra zahraničí Roberta </a:t>
            </a:r>
            <a:r>
              <a:rPr lang="cs-CZ" dirty="0" err="1"/>
              <a:t>Schumana</a:t>
            </a:r>
            <a:r>
              <a:rPr lang="cs-CZ" dirty="0"/>
              <a:t> z roku 1950 na vytvoření Evropského společenství uhlí a oceli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56992"/>
            <a:ext cx="7272808" cy="27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5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3600" b="1" u="sng" dirty="0"/>
              <a:t>Symboly Evropské unie – Motto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/>
          </a:p>
          <a:p>
            <a:pPr marL="0" indent="0" algn="ctr">
              <a:buNone/>
            </a:pPr>
            <a:r>
              <a:rPr lang="cs-CZ"/>
              <a:t>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„Jednotná v rozmanitosti“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Začalo se užívat v roce 2000</a:t>
            </a:r>
          </a:p>
          <a:p>
            <a:endParaRPr lang="cs-CZ" dirty="0"/>
          </a:p>
          <a:p>
            <a:r>
              <a:rPr lang="cs-CZ" dirty="0"/>
              <a:t> Vyjadřuje společné odhodlání Evropanů, kteří prostřednictvím EU usilují o mír a prosperitu a zároveň jsou obohacováni různými kulturami, tradicemi a jazyky tohoto kontinentu.</a:t>
            </a:r>
          </a:p>
          <a:p>
            <a:pPr algn="just"/>
            <a:endParaRPr lang="cs-CZ" dirty="0"/>
          </a:p>
          <a:p>
            <a:pPr algn="just"/>
            <a:endParaRPr lang="cs-CZ" b="1" i="1" u="sng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51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774" y="26064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cs-CZ" sz="4800" b="1" u="sng" dirty="0">
                <a:solidFill>
                  <a:schemeClr val="tx1"/>
                </a:solidFill>
              </a:rPr>
              <a:t>Evropská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78706"/>
            <a:ext cx="8075240" cy="5795246"/>
          </a:xfrm>
        </p:spPr>
        <p:txBody>
          <a:bodyPr>
            <a:normAutofit fontScale="92500" lnSpcReduction="20000"/>
          </a:bodyPr>
          <a:lstStyle/>
          <a:p>
            <a:pPr marL="354013" indent="-354013"/>
            <a:r>
              <a:rPr lang="cs-CZ" sz="3200" i="1" dirty="0"/>
              <a:t>27 členských států EU</a:t>
            </a:r>
          </a:p>
          <a:p>
            <a:pPr marL="354013" indent="-354013"/>
            <a:r>
              <a:rPr lang="cs-CZ" b="1" i="1" u="sng" dirty="0"/>
              <a:t>Původní 15ka</a:t>
            </a:r>
            <a:r>
              <a:rPr lang="cs-CZ" i="1" dirty="0"/>
              <a:t>: 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Belgie, Francie, Itálie, Lucembursko, Německo, Nizozemsko (zakládající členové)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Dánsko, Irsko, Velká Británie (1973)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Řecko (1981)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Portugalsko, Španělsko (1986)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Finsko, Rakousko, Švédsko (1995)</a:t>
            </a:r>
          </a:p>
          <a:p>
            <a:pPr marL="354013" indent="-354013">
              <a:lnSpc>
                <a:spcPct val="90000"/>
              </a:lnSpc>
            </a:pPr>
            <a:r>
              <a:rPr lang="cs-CZ" b="1" i="1" u="sng" dirty="0"/>
              <a:t>Největší rozšíření v roce 2004: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Česká republika, Estonsko, Kypr, Litva, Lotyšsko, Maďarsko, Malta, Polsko, Slovensko, Slovinsko</a:t>
            </a:r>
          </a:p>
          <a:p>
            <a:pPr marL="354013" indent="-354013">
              <a:lnSpc>
                <a:spcPct val="90000"/>
              </a:lnSpc>
            </a:pPr>
            <a:r>
              <a:rPr lang="cs-CZ" b="1" i="1" u="sng" dirty="0"/>
              <a:t>Další členové</a:t>
            </a:r>
          </a:p>
          <a:p>
            <a:pPr marL="892175" indent="-26352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200" i="1" dirty="0"/>
              <a:t>Bulharsko, Rumunsko (2007),  Chorvatsko (2013)</a:t>
            </a:r>
          </a:p>
          <a:p>
            <a:pPr marL="62865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cs-CZ" sz="2000" dirty="0"/>
              <a:t>31. ledna 2020 skončilo členství Velké Británie v Evropské unii a nastalo 11měsíční přechodné období, během něhož musela Velká Británie dále plnit závazky k EU.</a:t>
            </a:r>
          </a:p>
          <a:p>
            <a:pPr marL="892175" indent="-26352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800" i="1" dirty="0"/>
              <a:t>Podmínky, které musí země splnit, aby mohla do EU vstoupit se nazývají </a:t>
            </a:r>
            <a:r>
              <a:rPr lang="cs-CZ" sz="2800" i="1" dirty="0">
                <a:solidFill>
                  <a:srgbClr val="FF0000"/>
                </a:solidFill>
              </a:rPr>
              <a:t>KODAŇSKÁ KRITÉRIA</a:t>
            </a:r>
          </a:p>
          <a:p>
            <a:pPr marL="354013" indent="-354013">
              <a:lnSpc>
                <a:spcPct val="90000"/>
              </a:lnSpc>
            </a:pPr>
            <a:endParaRPr lang="cs-CZ" sz="3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D7B32-4AD8-4688-BC81-359A000F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Kodaňská kritéria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0D9D7F-D741-4EB2-8A60-4F2EC44A2F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/>
          <a:lstStyle/>
          <a:p>
            <a:r>
              <a:rPr lang="cs-CZ" dirty="0"/>
              <a:t>Kodaňská kritéria se člení do tří skupin:</a:t>
            </a:r>
          </a:p>
          <a:p>
            <a:r>
              <a:rPr lang="cs-CZ" b="1" dirty="0"/>
              <a:t>Politická kritéria</a:t>
            </a:r>
          </a:p>
          <a:p>
            <a:r>
              <a:rPr lang="cs-CZ" dirty="0"/>
              <a:t>Institucionální stabilita</a:t>
            </a:r>
          </a:p>
          <a:p>
            <a:r>
              <a:rPr lang="cs-CZ" dirty="0"/>
              <a:t>Demokracie a právní stát</a:t>
            </a:r>
          </a:p>
          <a:p>
            <a:r>
              <a:rPr lang="cs-CZ" dirty="0"/>
              <a:t>Dodržování lidských práv a respektování menšin</a:t>
            </a:r>
          </a:p>
          <a:p>
            <a:r>
              <a:rPr lang="cs-CZ" b="1" dirty="0"/>
              <a:t>Ekonomická kritéria</a:t>
            </a:r>
          </a:p>
          <a:p>
            <a:r>
              <a:rPr lang="cs-CZ" dirty="0"/>
              <a:t>Ekonomická kritéria obecně vyžadují, aby kandidátské země měly fungující tržní ekonomiku a aby jejich výrobci byli schopni vyrovnat se s konkurenčním tlakem a tržními silami v rámci Unie. </a:t>
            </a:r>
          </a:p>
          <a:p>
            <a:r>
              <a:rPr lang="cs-CZ" b="1" dirty="0"/>
              <a:t>Legislativní kritéria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7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8179B-5133-4AA7-89FD-84CA30EF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E2892B90-75F3-4FF4-B360-DA9D9A50317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7638"/>
            <a:ext cx="6373201" cy="4873625"/>
          </a:xfrm>
        </p:spPr>
      </p:pic>
    </p:spTree>
    <p:extLst>
      <p:ext uri="{BB962C8B-B14F-4D97-AF65-F5344CB8AC3E}">
        <p14:creationId xmlns:p14="http://schemas.microsoft.com/office/powerpoint/2010/main" val="374600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21B08-2DA0-44FD-B247-17084739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Slepá mapka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E955DC1-8949-450F-9E83-CBE2102C100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1600200"/>
            <a:ext cx="7061218" cy="4873625"/>
          </a:xfrm>
        </p:spPr>
      </p:pic>
    </p:spTree>
    <p:extLst>
      <p:ext uri="{BB962C8B-B14F-4D97-AF65-F5344CB8AC3E}">
        <p14:creationId xmlns:p14="http://schemas.microsoft.com/office/powerpoint/2010/main" val="127849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sz="4400" b="1" u="sng" dirty="0">
                <a:solidFill>
                  <a:schemeClr val="tx1"/>
                </a:solidFill>
              </a:rPr>
              <a:t>Eurozóna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147248" cy="5493224"/>
          </a:xfrm>
        </p:spPr>
        <p:txBody>
          <a:bodyPr>
            <a:normAutofit lnSpcReduction="10000"/>
          </a:bodyPr>
          <a:lstStyle/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i="1" dirty="0">
                <a:solidFill>
                  <a:prstClr val="black"/>
                </a:solidFill>
              </a:rPr>
              <a:t>Uskupení zemí, které v rámci EU používají Euro</a:t>
            </a:r>
          </a:p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b="1" i="1" u="sng" dirty="0">
                <a:solidFill>
                  <a:prstClr val="black"/>
                </a:solidFill>
              </a:rPr>
              <a:t>Členové Eurozóny</a:t>
            </a:r>
          </a:p>
          <a:p>
            <a:pPr marL="892175" lvl="0" indent="-263525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>
                <a:solidFill>
                  <a:prstClr val="black"/>
                </a:solidFill>
              </a:rPr>
              <a:t>Belgie, Estonsko, Finsko, Francie, Chorvatsko, Irsko, Itálie, Kypr, Litva, Lotyšsko, Lucembursko, Malta, Německo, Nizozemsko, Portugalsko, Rakousko, Řecko, Slovensko, Slovinsko, Španělsko</a:t>
            </a:r>
          </a:p>
          <a:p>
            <a:pPr marL="354013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b="1" i="1" u="sng" dirty="0">
                <a:solidFill>
                  <a:prstClr val="black"/>
                </a:solidFill>
              </a:rPr>
              <a:t>Země mimo Eurozónu</a:t>
            </a:r>
          </a:p>
          <a:p>
            <a:pPr marL="892175" indent="-263525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>
                <a:solidFill>
                  <a:prstClr val="black"/>
                </a:solidFill>
              </a:rPr>
              <a:t>Bulharsko, Česká republika, Maďarsko, Polsko, Rumunsko, Švédsko</a:t>
            </a:r>
          </a:p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b="1" i="1" u="sng" dirty="0">
                <a:solidFill>
                  <a:prstClr val="black"/>
                </a:solidFill>
              </a:rPr>
              <a:t>Země s výjimkou</a:t>
            </a:r>
          </a:p>
          <a:p>
            <a:pPr marL="892175" indent="-263525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>
                <a:solidFill>
                  <a:prstClr val="black"/>
                </a:solidFill>
              </a:rPr>
              <a:t>Dánsko</a:t>
            </a:r>
          </a:p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2800" i="1" dirty="0">
                <a:solidFill>
                  <a:prstClr val="black"/>
                </a:solidFill>
              </a:rPr>
              <a:t>Podmínky, které musí země splnit, aby mohla do měnové unie vstoupit se nazývají </a:t>
            </a:r>
            <a:r>
              <a:rPr lang="cs-CZ" sz="2800" i="1" dirty="0">
                <a:solidFill>
                  <a:srgbClr val="FF0000"/>
                </a:solidFill>
              </a:rPr>
              <a:t>MAASTRICHTSKÁ KRITÉRIA</a:t>
            </a:r>
          </a:p>
          <a:p>
            <a:pPr marL="892175" indent="-263525">
              <a:lnSpc>
                <a:spcPct val="90000"/>
              </a:lnSpc>
              <a:buClr>
                <a:srgbClr val="4F81BD"/>
              </a:buClr>
              <a:buFont typeface="Wingdings" panose="05000000000000000000" pitchFamily="2" charset="2"/>
              <a:buChar char="v"/>
            </a:pPr>
            <a:endParaRPr lang="cs-CZ" sz="2200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8C96A-043A-4232-95FC-A5C4E023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Maastrichtská kritéria – konvergenční kritéria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50DBC2-8352-4721-9523-D50342CFB3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Kritérium cenové stability - </a:t>
            </a:r>
            <a:r>
              <a:rPr lang="cs-CZ" dirty="0"/>
              <a:t>znamená, že členský stát vykazuje dlouhodobě udržitelnou cenovou stabilitu a průměrnou míru inflace, sledovanou během 1 roku před šetřením, která nepřekračuje o více než 1,5 procentního bodu míry inflace těch – nanejvýše tří – čl. států, které dosáhly nejlepších výsledků v oblasti cenové stability.</a:t>
            </a:r>
          </a:p>
          <a:p>
            <a:r>
              <a:rPr lang="cs-CZ" b="1" dirty="0"/>
              <a:t>Kritérium dlouhodobě udržitelného stavu veřejných financ</a:t>
            </a:r>
            <a:r>
              <a:rPr lang="cs-CZ" dirty="0"/>
              <a:t>í znamená, že na danou zemi se nevztahuje rozhodnutí o nadměrném schodku.</a:t>
            </a:r>
          </a:p>
          <a:p>
            <a:r>
              <a:rPr lang="cs-CZ" b="1" dirty="0"/>
              <a:t>Kritérium stability kurzu měny a účasti v ERM II</a:t>
            </a:r>
            <a:r>
              <a:rPr lang="cs-CZ" dirty="0"/>
              <a:t> znamená, že čl. stát dodržoval normální rozpětí, která jsou stanovena mechanismem směnných kurzů EMS, bez značného napětí během alespoň 2 posledních let. </a:t>
            </a:r>
          </a:p>
          <a:p>
            <a:r>
              <a:rPr lang="cs-CZ" b="1" dirty="0"/>
              <a:t>Kritérium dlouhodobých úrokových sazeb</a:t>
            </a:r>
            <a:r>
              <a:rPr lang="cs-CZ" dirty="0"/>
              <a:t> znamená, že v průběhu 1 roku před šetřením průměrná dlouhodobá nominální úroková sazba čl. státu nepřekračovala o více než 2 procentní body úrokovou sazbu těch – nanejvýše tří – čl. států, které dosáhly nejlepších výsledků v oblasti cenové stability. </a:t>
            </a:r>
          </a:p>
        </p:txBody>
      </p:sp>
    </p:spTree>
    <p:extLst>
      <p:ext uri="{BB962C8B-B14F-4D97-AF65-F5344CB8AC3E}">
        <p14:creationId xmlns:p14="http://schemas.microsoft.com/office/powerpoint/2010/main" val="402415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480" y="116632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4400" b="1" u="sng" dirty="0">
                <a:solidFill>
                  <a:schemeClr val="tx1"/>
                </a:solidFill>
              </a:rPr>
              <a:t>Schengenský prostor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50714"/>
            <a:ext cx="7467600" cy="599065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 tomto prostoru bez vnitřních hranic se mohou občané zemí EU i států mimo EU, podnikatelé a turisté volně pohybovat, aniž by je někdo na hranicích jednotlivých států kontroloval. </a:t>
            </a:r>
          </a:p>
          <a:p>
            <a:pPr algn="just"/>
            <a:r>
              <a:rPr lang="cs-CZ" dirty="0"/>
              <a:t>Od roku 1985 se tento prostor postupně rozšiřuje a dnes zahrnuje téměř všechny státy EU a několik přidružených nečlenských zemí</a:t>
            </a:r>
          </a:p>
          <a:p>
            <a:pPr algn="just"/>
            <a:r>
              <a:rPr lang="cs-CZ" b="1" u="sng" dirty="0"/>
              <a:t>Země v </a:t>
            </a:r>
            <a:r>
              <a:rPr lang="cs-CZ" b="1" u="sng" dirty="0" err="1"/>
              <a:t>Schengenu</a:t>
            </a:r>
            <a:r>
              <a:rPr lang="cs-CZ" b="1" u="sng" dirty="0"/>
              <a:t>, které jsou členskými státy EU:</a:t>
            </a:r>
          </a:p>
          <a:p>
            <a:pPr marL="892175" indent="-263525" algn="just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>
                <a:solidFill>
                  <a:prstClr val="black"/>
                </a:solidFill>
              </a:rPr>
              <a:t>Belgie, Bulharsko, Česká republika, Dánsko, Estonsko, Finsko, Francie, Chorvatsko, Itálie, Litva, Lotyšsko, Lucembursko, Maďarsko, Malta, Německo, Nizozemsko, Polsko, Portugalsko, Rakousko, Rumunsko, Řecko, Slovensko, Slovinsko, Španělsko, Švédsko</a:t>
            </a:r>
          </a:p>
          <a:p>
            <a:pPr marL="628650" indent="0" algn="just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None/>
            </a:pPr>
            <a:r>
              <a:rPr lang="cs-CZ" b="1" u="sng" dirty="0"/>
              <a:t>Země v </a:t>
            </a:r>
            <a:r>
              <a:rPr lang="cs-CZ" b="1" u="sng" dirty="0" err="1"/>
              <a:t>Schengenu</a:t>
            </a:r>
            <a:r>
              <a:rPr lang="cs-CZ" b="1" u="sng" dirty="0"/>
              <a:t>, které nejsou členskými státy EU: </a:t>
            </a:r>
            <a:r>
              <a:rPr lang="cs-CZ" i="1" dirty="0">
                <a:solidFill>
                  <a:prstClr val="black"/>
                </a:solidFill>
              </a:rPr>
              <a:t>Island, Lichtenštejnsko, Norsko, Švýcarsko</a:t>
            </a:r>
            <a:endParaRPr lang="cs-CZ" b="1" u="sng" dirty="0"/>
          </a:p>
          <a:p>
            <a:pPr marL="628650" indent="0" algn="just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None/>
            </a:pPr>
            <a:endParaRPr lang="cs-CZ" sz="2200" i="1" dirty="0">
              <a:solidFill>
                <a:prstClr val="black"/>
              </a:solidFill>
            </a:endParaRPr>
          </a:p>
          <a:p>
            <a:pPr algn="just"/>
            <a:endParaRPr lang="cs-CZ" b="1" u="sng" dirty="0"/>
          </a:p>
          <a:p>
            <a:pPr marL="1076325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E8B66-727D-491A-834F-930EFE00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Schengenský prostor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208EB88-AB5B-4757-A562-1EFF4A97698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77" y="1600200"/>
            <a:ext cx="4916645" cy="4873625"/>
          </a:xfrm>
        </p:spPr>
      </p:pic>
    </p:spTree>
    <p:extLst>
      <p:ext uri="{BB962C8B-B14F-4D97-AF65-F5344CB8AC3E}">
        <p14:creationId xmlns:p14="http://schemas.microsoft.com/office/powerpoint/2010/main" val="3160334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983</TotalTime>
  <Words>792</Words>
  <Application>Microsoft Office PowerPoint</Application>
  <PresentationFormat>Předvádění na obrazovce (4:3)</PresentationFormat>
  <Paragraphs>79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Wingdings</vt:lpstr>
      <vt:lpstr>Wingdings 2</vt:lpstr>
      <vt:lpstr>Arkýř</vt:lpstr>
      <vt:lpstr>Základní údaje o EU</vt:lpstr>
      <vt:lpstr>Evropská unie</vt:lpstr>
      <vt:lpstr>Kodaňská kritéria</vt:lpstr>
      <vt:lpstr>Prezentace aplikace PowerPoint</vt:lpstr>
      <vt:lpstr>Slepá mapka</vt:lpstr>
      <vt:lpstr>Eurozóna</vt:lpstr>
      <vt:lpstr>Maastrichtská kritéria – konvergenční kritéria</vt:lpstr>
      <vt:lpstr>Schengenský prostor</vt:lpstr>
      <vt:lpstr>Schengenský prostor</vt:lpstr>
      <vt:lpstr>Symboly Evropské unie – evropská vlajka</vt:lpstr>
      <vt:lpstr>Symboly Evropské unie – evropská hymna</vt:lpstr>
      <vt:lpstr>Symboly Evropské unie – den evropy – 9. květen </vt:lpstr>
      <vt:lpstr>Symboly Evropské unie – Motto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politika</dc:title>
  <dc:creator>Admins</dc:creator>
  <cp:lastModifiedBy>dud0001</cp:lastModifiedBy>
  <cp:revision>97</cp:revision>
  <cp:lastPrinted>2018-09-24T14:48:30Z</cp:lastPrinted>
  <dcterms:created xsi:type="dcterms:W3CDTF">2015-02-19T14:22:13Z</dcterms:created>
  <dcterms:modified xsi:type="dcterms:W3CDTF">2024-10-10T11:53:07Z</dcterms:modified>
</cp:coreProperties>
</file>