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3" r:id="rId4"/>
    <p:sldId id="266" r:id="rId5"/>
    <p:sldId id="258" r:id="rId6"/>
    <p:sldId id="260" r:id="rId7"/>
    <p:sldId id="27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30.9.2024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155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E68F9-428E-4D24-BA12-59CAEB7E509E}" type="datetime1">
              <a:rPr lang="cs-CZ" smtClean="0"/>
              <a:pPr/>
              <a:t>30.9.2024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2CD6-8DA3-433E-92C7-909EE34F92E2}" type="datetime1">
              <a:rPr lang="cs-CZ" smtClean="0"/>
              <a:pPr/>
              <a:t>30.9.2024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C93A-3FDE-4DD0-A4F1-74C3D202BA81}" type="datetime1">
              <a:rPr lang="cs-CZ" smtClean="0"/>
              <a:pPr/>
              <a:t>30.9.2024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CE0D-8C60-47D8-9C20-AB2C1803A188}" type="datetime1">
              <a:rPr lang="cs-CZ" smtClean="0"/>
              <a:pPr/>
              <a:t>30.9.2024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E03D-B5FF-4769-B779-78B798FB7B59}" type="datetime1">
              <a:rPr lang="cs-CZ" smtClean="0"/>
              <a:pPr/>
              <a:t>30.9.2024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BCEC-DE1A-495B-89C7-015A41C21332}" type="datetime1">
              <a:rPr lang="cs-CZ" smtClean="0"/>
              <a:pPr/>
              <a:t>30.9.2024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E7D8-C955-49DC-B939-EA31503C865C}" type="datetime1">
              <a:rPr lang="cs-CZ" smtClean="0"/>
              <a:pPr/>
              <a:t>30.9.2024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7B37-ECA7-408D-A271-83EDE67D0247}" type="datetime1">
              <a:rPr lang="cs-CZ" smtClean="0"/>
              <a:pPr/>
              <a:t>30.9.2024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3DB2-382C-4EE9-A12D-22EF2BA58A3A}" type="datetime1">
              <a:rPr lang="cs-CZ" smtClean="0"/>
              <a:pPr/>
              <a:t>30.9.2024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2126-1761-4598-93DC-893D03BA255D}" type="datetime1">
              <a:rPr lang="cs-CZ" smtClean="0"/>
              <a:pPr/>
              <a:t>30.9.2024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580-2F8C-4266-887A-E7EB744031C0}" type="datetime1">
              <a:rPr lang="cs-CZ" smtClean="0"/>
              <a:pPr/>
              <a:t>30.9.2024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37E6E-A3C2-4937-A625-463199215242}" type="datetime1">
              <a:rPr lang="cs-CZ" smtClean="0"/>
              <a:pPr/>
              <a:t>30.9.2024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arton@opf.slu.cz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Právo</a:t>
            </a:r>
            <a:br>
              <a:rPr lang="cs-CZ" b="1" dirty="0"/>
            </a:br>
            <a:r>
              <a:rPr lang="cs-CZ" b="1" dirty="0"/>
              <a:t>zimní semestr 2024/2025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JUDr. Michal </a:t>
            </a:r>
            <a:r>
              <a:rPr lang="cs-CZ" b="1" dirty="0" err="1">
                <a:solidFill>
                  <a:schemeClr val="tx1"/>
                </a:solidFill>
              </a:rPr>
              <a:t>Márton</a:t>
            </a:r>
            <a:r>
              <a:rPr lang="cs-CZ" b="1" dirty="0">
                <a:solidFill>
                  <a:schemeClr val="tx1"/>
                </a:solidFill>
              </a:rPr>
              <a:t>, Ph.D.</a:t>
            </a:r>
          </a:p>
          <a:p>
            <a:r>
              <a:rPr lang="cs-CZ" b="1" dirty="0">
                <a:solidFill>
                  <a:schemeClr val="tx1"/>
                </a:solidFill>
              </a:rPr>
              <a:t>JUDr. Jaromír Richter</a:t>
            </a: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Obsah a struktura přednášek: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b="1" dirty="0"/>
              <a:t>Přednáška č. 1 (01. 10. 2024)</a:t>
            </a:r>
            <a:endParaRPr lang="cs-CZ" sz="2400" dirty="0"/>
          </a:p>
          <a:p>
            <a:pPr algn="just"/>
            <a:r>
              <a:rPr lang="cs-CZ" sz="2400" dirty="0"/>
              <a:t>Úvod, požadavky</a:t>
            </a:r>
          </a:p>
          <a:p>
            <a:pPr algn="just"/>
            <a:r>
              <a:rPr lang="cs-CZ" sz="2400" b="1" dirty="0"/>
              <a:t>Přednáška č. 2 (08. 10. 2024)</a:t>
            </a:r>
            <a:endParaRPr lang="cs-CZ" sz="2400" dirty="0"/>
          </a:p>
          <a:p>
            <a:pPr algn="just"/>
            <a:r>
              <a:rPr lang="cs-CZ" sz="2400" dirty="0"/>
              <a:t>Úvod do studia práva, Právní norma a prameny práva v České republice</a:t>
            </a:r>
          </a:p>
          <a:p>
            <a:pPr algn="just"/>
            <a:r>
              <a:rPr lang="cs-CZ" sz="2400" b="1" dirty="0"/>
              <a:t>Přednáška č. 3 (15. 10. 2024)</a:t>
            </a:r>
            <a:endParaRPr lang="cs-CZ" sz="2400" dirty="0"/>
          </a:p>
          <a:p>
            <a:pPr algn="just"/>
            <a:r>
              <a:rPr lang="cs-CZ" sz="2400" dirty="0"/>
              <a:t>Stát a jeho ústavní základy, Moc zákonodárná, výkonná a soudní, NKÚ, ČNB</a:t>
            </a:r>
          </a:p>
          <a:p>
            <a:pPr algn="just"/>
            <a:r>
              <a:rPr lang="cs-CZ" sz="2400" b="1" dirty="0"/>
              <a:t>Přednáška č. 4 (22. 10. 2024)</a:t>
            </a:r>
            <a:endParaRPr lang="cs-CZ" sz="2400" dirty="0"/>
          </a:p>
          <a:p>
            <a:pPr algn="just"/>
            <a:r>
              <a:rPr lang="cs-CZ" sz="2400" dirty="0"/>
              <a:t>Základní lidská práva a svobody</a:t>
            </a:r>
          </a:p>
          <a:p>
            <a:pPr algn="just"/>
            <a:r>
              <a:rPr lang="cs-CZ" sz="2400" b="1" dirty="0"/>
              <a:t>Přednáška č. 5 (29. 10. 2024)</a:t>
            </a:r>
            <a:endParaRPr lang="cs-CZ" sz="2400" dirty="0"/>
          </a:p>
          <a:p>
            <a:pPr algn="just"/>
            <a:r>
              <a:rPr lang="cs-CZ" sz="2400" dirty="0"/>
              <a:t>Trestní odpovědnost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Obsah a struktura přednášek:</a:t>
            </a:r>
          </a:p>
          <a:p>
            <a:endParaRPr lang="cs-CZ" sz="2400" b="1" dirty="0"/>
          </a:p>
          <a:p>
            <a:r>
              <a:rPr lang="cs-CZ" sz="2200" b="1" dirty="0"/>
              <a:t>Přednáška č. 6 (05. 11. 2024)</a:t>
            </a:r>
            <a:endParaRPr lang="cs-CZ" sz="2200" dirty="0"/>
          </a:p>
          <a:p>
            <a:r>
              <a:rPr lang="cs-CZ" sz="2200" dirty="0"/>
              <a:t>Základní charakteristika občanského práva</a:t>
            </a:r>
          </a:p>
          <a:p>
            <a:r>
              <a:rPr lang="cs-CZ" sz="2200" b="1" dirty="0"/>
              <a:t>Přednáška č. 7 (12. 11. 2024)</a:t>
            </a:r>
            <a:endParaRPr lang="cs-CZ" sz="2200" dirty="0"/>
          </a:p>
          <a:p>
            <a:r>
              <a:rPr lang="cs-CZ" sz="2200" dirty="0"/>
              <a:t>Věcná práva</a:t>
            </a:r>
          </a:p>
          <a:p>
            <a:r>
              <a:rPr lang="cs-CZ" sz="2200" b="1" dirty="0"/>
              <a:t>Přednáška č. 8 (19. 11. 2024)</a:t>
            </a:r>
            <a:endParaRPr lang="cs-CZ" sz="2200" dirty="0"/>
          </a:p>
          <a:p>
            <a:r>
              <a:rPr lang="cs-CZ" sz="2200" dirty="0"/>
              <a:t>Závazková práva</a:t>
            </a:r>
          </a:p>
          <a:p>
            <a:r>
              <a:rPr lang="cs-CZ" sz="2200" b="1" dirty="0"/>
              <a:t>Přednáška č. 9 (26. 11. 2024)</a:t>
            </a:r>
          </a:p>
          <a:p>
            <a:r>
              <a:rPr lang="cs-CZ" sz="2200" dirty="0"/>
              <a:t>Právo dědické</a:t>
            </a:r>
          </a:p>
          <a:p>
            <a:r>
              <a:rPr lang="cs-CZ" sz="2200" b="1" dirty="0"/>
              <a:t>Přednáška č. 10 (03. 12. 2024)</a:t>
            </a:r>
          </a:p>
          <a:p>
            <a:r>
              <a:rPr lang="cs-CZ" sz="2200" dirty="0"/>
              <a:t>Odpovědnost za škodu I.</a:t>
            </a:r>
          </a:p>
          <a:p>
            <a:r>
              <a:rPr lang="cs-CZ" sz="2200" b="1" dirty="0"/>
              <a:t>Přednáška č. 11 (10. 12. 2024)</a:t>
            </a:r>
            <a:endParaRPr lang="cs-CZ" sz="2200" dirty="0"/>
          </a:p>
          <a:p>
            <a:r>
              <a:rPr lang="cs-CZ" sz="2200" dirty="0"/>
              <a:t>Odpovědnost za škodu II.</a:t>
            </a:r>
          </a:p>
          <a:p>
            <a:r>
              <a:rPr lang="cs-CZ" sz="2200" b="1" dirty="0"/>
              <a:t>Přednáška č. 12 (17. 12. 2024)</a:t>
            </a:r>
            <a:endParaRPr lang="cs-CZ" sz="2200" dirty="0"/>
          </a:p>
          <a:p>
            <a:r>
              <a:rPr lang="cs-CZ" sz="2200" dirty="0"/>
              <a:t>Základy práva EU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u="sng" dirty="0"/>
          </a:p>
          <a:p>
            <a:r>
              <a:rPr lang="cs-CZ" sz="2400" b="1" u="sng" dirty="0"/>
              <a:t>Semináře</a:t>
            </a:r>
          </a:p>
          <a:p>
            <a:endParaRPr lang="cs-CZ" sz="2400" dirty="0"/>
          </a:p>
          <a:p>
            <a:pPr algn="just"/>
            <a:r>
              <a:rPr lang="cs-CZ" sz="2400" b="1" i="1" dirty="0"/>
              <a:t>procvičování a prohlubování znalostí, materiály na semináře JUDr. Michala </a:t>
            </a:r>
            <a:r>
              <a:rPr lang="cs-CZ" sz="2400" b="1" i="1" dirty="0" err="1"/>
              <a:t>Mártona</a:t>
            </a:r>
            <a:r>
              <a:rPr lang="cs-CZ" sz="2400" b="1" i="1" dirty="0"/>
              <a:t>, Ph.D. budou vkládány do dokumentů a interaktivní osnovy s týdenním předstihem</a:t>
            </a:r>
          </a:p>
          <a:p>
            <a:endParaRPr lang="cs-CZ" sz="2400" b="1" dirty="0"/>
          </a:p>
          <a:p>
            <a:r>
              <a:rPr lang="cs-CZ" sz="2400" b="1" dirty="0"/>
              <a:t>dle aktuálního rozvrhu</a:t>
            </a:r>
            <a:br>
              <a:rPr lang="cs-CZ" sz="2400" b="1" dirty="0"/>
            </a:br>
            <a:endParaRPr lang="cs-CZ" sz="2400" b="1" dirty="0"/>
          </a:p>
          <a:p>
            <a:r>
              <a:rPr lang="cs-CZ" sz="2400" b="1" dirty="0"/>
              <a:t>povinná účast 60%, tj. 6 z 10, při vyšší absenci nutno vždy řádně neúčast dokladovat (např. potvrzením od lékaře)</a:t>
            </a:r>
          </a:p>
          <a:p>
            <a:endParaRPr lang="cs-CZ" sz="2400" b="1" dirty="0"/>
          </a:p>
          <a:p>
            <a:r>
              <a:rPr lang="cs-CZ" sz="2400" b="1" dirty="0"/>
              <a:t>Vedoucí seminářů:</a:t>
            </a:r>
          </a:p>
          <a:p>
            <a:r>
              <a:rPr lang="cs-CZ" sz="2400" b="1" dirty="0"/>
              <a:t>JUDr. Jaromír Richter</a:t>
            </a:r>
          </a:p>
          <a:p>
            <a:r>
              <a:rPr lang="cs-CZ" sz="2400" b="1" dirty="0"/>
              <a:t>JUDr. Michal </a:t>
            </a:r>
            <a:r>
              <a:rPr lang="cs-CZ" sz="2400" b="1" dirty="0" err="1"/>
              <a:t>Márton</a:t>
            </a:r>
            <a:r>
              <a:rPr lang="cs-CZ" sz="2400" b="1" dirty="0"/>
              <a:t>, Ph.D.</a:t>
            </a:r>
          </a:p>
          <a:p>
            <a:endParaRPr lang="cs-CZ" sz="2400" b="1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br>
              <a:rPr lang="cs-CZ" altLang="cs-CZ" sz="2000" b="1" u="sng" dirty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u="sng" dirty="0"/>
              <a:t>Studijní materiály</a:t>
            </a:r>
          </a:p>
          <a:p>
            <a:pPr>
              <a:buNone/>
            </a:pPr>
            <a:endParaRPr lang="cs-CZ" b="1" dirty="0"/>
          </a:p>
          <a:p>
            <a:pPr>
              <a:buFont typeface="Arial" pitchFamily="34" charset="0"/>
              <a:buChar char="•"/>
            </a:pPr>
            <a:r>
              <a:rPr lang="cs-CZ" sz="2000" b="1" dirty="0"/>
              <a:t>Obsah přednášek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/>
              <a:t>Povinná literatura:</a:t>
            </a:r>
          </a:p>
          <a:p>
            <a:r>
              <a:rPr lang="cs-CZ" sz="2000" dirty="0"/>
              <a:t>RICHTER, J., DUDA, D., GONGOL, T., MÜNSTER, M. Právo vybrané kapitoly. Karviná: Slezská univerzita v Opavě, obchodně podnikatelská fakulta, 2017. ISBN 978-80-7510-284-3 </a:t>
            </a:r>
          </a:p>
          <a:p>
            <a:r>
              <a:rPr lang="cs-CZ" sz="2000" b="1" dirty="0"/>
              <a:t>Doporučená literatura:</a:t>
            </a:r>
          </a:p>
          <a:p>
            <a:pPr>
              <a:buNone/>
            </a:pPr>
            <a:r>
              <a:rPr lang="cs-CZ" sz="2000" dirty="0"/>
              <a:t>JANKŮ, M. a kol. Základy práva pro posluchače neprávnických fakult. 6. vydání. Praha: C.H. Beck, 2016. </a:t>
            </a:r>
            <a:endParaRPr lang="cs-CZ" sz="2400" dirty="0"/>
          </a:p>
          <a:p>
            <a:pPr>
              <a:buNone/>
            </a:pPr>
            <a:r>
              <a:rPr lang="cs-CZ" sz="2000" dirty="0"/>
              <a:t>Právní předpisy:</a:t>
            </a:r>
          </a:p>
          <a:p>
            <a:r>
              <a:rPr lang="cs-CZ" sz="2000" dirty="0"/>
              <a:t>1. ústavní zákon č. 1/1993 Sb., Ústava České republiky.</a:t>
            </a:r>
          </a:p>
          <a:p>
            <a:r>
              <a:rPr lang="cs-CZ" sz="2000" dirty="0"/>
              <a:t>2. ústavní zákon č. 2/1993 Sb., Listina základních práv a svobod</a:t>
            </a:r>
          </a:p>
          <a:p>
            <a:r>
              <a:rPr lang="cs-CZ" sz="2000" dirty="0"/>
              <a:t>3. sdělení MZV č. 209/1992 Sb., o Úmluvě o ochraně lidských práv a základních svobod</a:t>
            </a:r>
          </a:p>
          <a:p>
            <a:r>
              <a:rPr lang="cs-CZ" sz="2000" dirty="0"/>
              <a:t>3. zákon č. 40/2009 Sb., trestní zákoník, ve znění pozdějších předpisů </a:t>
            </a:r>
          </a:p>
          <a:p>
            <a:r>
              <a:rPr lang="cs-CZ" sz="2000" dirty="0"/>
              <a:t>4. zákon č. 89/2012 Sb., občanský zákoník, ve znění pozdějších předpisů</a:t>
            </a: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marL="285750" indent="-285750" algn="just">
              <a:buFontTx/>
              <a:buChar char="-"/>
            </a:pPr>
            <a:endParaRPr lang="cs-CZ" dirty="0"/>
          </a:p>
          <a:p>
            <a:pPr marL="285750" indent="-285750" algn="just"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Podmínky úspěšného absolvování předmětu: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dirty="0"/>
              <a:t>Studenti mohou získat celkem </a:t>
            </a:r>
            <a:r>
              <a:rPr lang="cs-CZ" sz="2000" b="1" dirty="0"/>
              <a:t>50 </a:t>
            </a:r>
            <a:r>
              <a:rPr lang="cs-CZ" sz="2000" dirty="0"/>
              <a:t>bodů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/>
              <a:t>10 bodů esej na vybrané téma </a:t>
            </a:r>
            <a:r>
              <a:rPr lang="cs-CZ" sz="2000" dirty="0"/>
              <a:t>(eseje se odevzdávají nejpozději do 20. 12. 2024 „odevzdávárny“)</a:t>
            </a:r>
          </a:p>
          <a:p>
            <a:pPr algn="just"/>
            <a:r>
              <a:rPr lang="cs-CZ" sz="2000" b="1" dirty="0"/>
              <a:t>10 bodů průběžný test </a:t>
            </a:r>
            <a:r>
              <a:rPr lang="cs-CZ" sz="2000" dirty="0"/>
              <a:t>(psát se bude na seminářích v týdnu od 4.-8. 11. 2024)</a:t>
            </a:r>
          </a:p>
          <a:p>
            <a:pPr algn="just"/>
            <a:r>
              <a:rPr lang="cs-CZ" sz="2000" b="1" dirty="0"/>
              <a:t>30 bodů zkouškový test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Škála známkování dle celkového počtu získaných bodů:</a:t>
            </a:r>
          </a:p>
          <a:p>
            <a:pPr algn="just"/>
            <a:r>
              <a:rPr lang="cs-CZ" sz="2000" dirty="0"/>
              <a:t>50-45…………………</a:t>
            </a:r>
            <a:r>
              <a:rPr lang="cs-CZ" sz="2000" b="1" dirty="0"/>
              <a:t>A</a:t>
            </a:r>
          </a:p>
          <a:p>
            <a:pPr algn="just"/>
            <a:r>
              <a:rPr lang="cs-CZ" sz="2000" dirty="0"/>
              <a:t>44-40…………………</a:t>
            </a:r>
            <a:r>
              <a:rPr lang="cs-CZ" sz="2000" b="1" dirty="0"/>
              <a:t>B</a:t>
            </a:r>
          </a:p>
          <a:p>
            <a:pPr algn="just"/>
            <a:r>
              <a:rPr lang="cs-CZ" sz="2000" dirty="0"/>
              <a:t>39-35………………..</a:t>
            </a:r>
            <a:r>
              <a:rPr lang="cs-CZ" sz="2000" b="1" dirty="0"/>
              <a:t>C</a:t>
            </a:r>
          </a:p>
          <a:p>
            <a:pPr algn="just"/>
            <a:r>
              <a:rPr lang="cs-CZ" sz="2000" dirty="0"/>
              <a:t>34-30………………..</a:t>
            </a:r>
            <a:r>
              <a:rPr lang="cs-CZ" sz="2000" b="1" dirty="0"/>
              <a:t>D</a:t>
            </a:r>
          </a:p>
          <a:p>
            <a:pPr algn="just"/>
            <a:r>
              <a:rPr lang="cs-CZ" sz="2000" dirty="0"/>
              <a:t>29-25………………..</a:t>
            </a:r>
            <a:r>
              <a:rPr lang="cs-CZ" sz="2000" b="1" dirty="0"/>
              <a:t>E</a:t>
            </a:r>
          </a:p>
          <a:p>
            <a:pPr algn="just"/>
            <a:r>
              <a:rPr lang="cs-CZ" sz="2000" dirty="0"/>
              <a:t>24 a méně…….…..</a:t>
            </a:r>
            <a:r>
              <a:rPr lang="cs-CZ" sz="2000" b="1" dirty="0"/>
              <a:t>F</a:t>
            </a:r>
          </a:p>
          <a:p>
            <a:pPr algn="just"/>
            <a:r>
              <a:rPr lang="cs-CZ" sz="2000" b="1" dirty="0"/>
              <a:t>Obsah testu</a:t>
            </a:r>
            <a:endParaRPr lang="cs-CZ" sz="2000" dirty="0"/>
          </a:p>
          <a:p>
            <a:pPr algn="just"/>
            <a:r>
              <a:rPr lang="cs-CZ" sz="2000" dirty="0"/>
              <a:t>uzavřené otázky (0-4 správné možnosti) –jedno a dvou bodové</a:t>
            </a:r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Kontakty na vyučujícího: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Email: </a:t>
            </a:r>
            <a:r>
              <a:rPr lang="cs-CZ" sz="2000" b="1" dirty="0" err="1">
                <a:hlinkClick r:id="rId2"/>
              </a:rPr>
              <a:t>marton</a:t>
            </a:r>
            <a:r>
              <a:rPr lang="cs-CZ" sz="2000" b="1" dirty="0">
                <a:hlinkClick r:id="rId2"/>
              </a:rPr>
              <a:t>@</a:t>
            </a:r>
            <a:r>
              <a:rPr lang="cs-CZ" sz="2000" b="1" dirty="0" err="1">
                <a:hlinkClick r:id="rId2"/>
              </a:rPr>
              <a:t>opf.slu.cz</a:t>
            </a:r>
            <a:endParaRPr lang="cs-CZ" sz="2000" b="1" dirty="0"/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Konzultační hodiny: úterý 14:45 – 15:30 (po předchozí domluvě emailem)</a:t>
            </a:r>
            <a:endParaRPr lang="cs-CZ" sz="2000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1597</TotalTime>
  <Words>663</Words>
  <Application>Microsoft Office PowerPoint</Application>
  <PresentationFormat>Předvádění na obrazovce (4:3)</PresentationFormat>
  <Paragraphs>104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Právo zimní semestr 2024/2025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Márton Michal JUDr., Ph.D.</cp:lastModifiedBy>
  <cp:revision>122</cp:revision>
  <dcterms:created xsi:type="dcterms:W3CDTF">2015-09-08T17:35:18Z</dcterms:created>
  <dcterms:modified xsi:type="dcterms:W3CDTF">2024-09-30T13:02:49Z</dcterms:modified>
</cp:coreProperties>
</file>