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73" r:id="rId4"/>
    <p:sldId id="266" r:id="rId5"/>
    <p:sldId id="267" r:id="rId6"/>
    <p:sldId id="268" r:id="rId7"/>
    <p:sldId id="282" r:id="rId8"/>
    <p:sldId id="287" r:id="rId9"/>
    <p:sldId id="260" r:id="rId10"/>
    <p:sldId id="284" r:id="rId11"/>
    <p:sldId id="288" r:id="rId12"/>
    <p:sldId id="285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19.11.2024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31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0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CB48-FFF0-44CE-8265-3991FFD6C14C}" type="datetime1">
              <a:rPr lang="cs-CZ" smtClean="0"/>
              <a:pPr/>
              <a:t>19.11.2024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29C41-20C8-4950-882D-20E981E2E2B1}" type="datetime1">
              <a:rPr lang="cs-CZ" smtClean="0"/>
              <a:pPr/>
              <a:t>19.11.2024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D567-F598-4C88-A619-AFF9909CE1FB}" type="datetime1">
              <a:rPr lang="cs-CZ" smtClean="0"/>
              <a:pPr/>
              <a:t>19.11.2024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049D-154C-4990-9CC1-1E1A5AFDF08D}" type="datetime1">
              <a:rPr lang="cs-CZ" smtClean="0"/>
              <a:pPr/>
              <a:t>19.11.2024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2540-ED33-4814-A4C6-ECFE0458627B}" type="datetime1">
              <a:rPr lang="cs-CZ" smtClean="0"/>
              <a:pPr/>
              <a:t>19.11.2024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B635-0D8B-40EE-AF63-5BB92FD70DCE}" type="datetime1">
              <a:rPr lang="cs-CZ" smtClean="0"/>
              <a:pPr/>
              <a:t>19.11.2024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CA79-FDB9-4668-BADC-8AEECFA3FD46}" type="datetime1">
              <a:rPr lang="cs-CZ" smtClean="0"/>
              <a:pPr/>
              <a:t>19.11.2024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6C42-28E8-44D3-A52D-0AA17EA89821}" type="datetime1">
              <a:rPr lang="cs-CZ" smtClean="0"/>
              <a:pPr/>
              <a:t>19.11.2024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27A3-F683-4D52-AF5D-EFB461B33B20}" type="datetime1">
              <a:rPr lang="cs-CZ" smtClean="0"/>
              <a:pPr/>
              <a:t>19.11.2024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B7D8-7885-47A5-AE93-E32CB2C6897D}" type="datetime1">
              <a:rPr lang="cs-CZ" smtClean="0"/>
              <a:pPr/>
              <a:t>19.11.2024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9EBF-CCCB-487D-A39D-DF2B4D99A582}" type="datetime1">
              <a:rPr lang="cs-CZ" smtClean="0"/>
              <a:pPr/>
              <a:t>19.11.2024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7B8DA-2F5F-4B3F-A9B6-AB260667D264}" type="datetime1">
              <a:rPr lang="cs-CZ" smtClean="0"/>
              <a:pPr/>
              <a:t>19.11.2024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Přednáška č. 8 (19. 11. 2024)</a:t>
            </a:r>
            <a:br>
              <a:rPr lang="cs-CZ" sz="3600" b="1" dirty="0"/>
            </a:br>
            <a:r>
              <a:rPr lang="cs-CZ" sz="3600" b="1" dirty="0"/>
              <a:t>OBČANSKÉ PRÁVO-DĚDĚNÍ</a:t>
            </a:r>
            <a:br>
              <a:rPr lang="cs-CZ" sz="3600" b="1" dirty="0"/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JUDr. Michal </a:t>
            </a:r>
            <a:r>
              <a:rPr lang="cs-CZ" b="1" dirty="0" err="1">
                <a:solidFill>
                  <a:schemeClr val="tx1"/>
                </a:solidFill>
              </a:rPr>
              <a:t>Márton</a:t>
            </a:r>
            <a:r>
              <a:rPr lang="cs-CZ" b="1" dirty="0">
                <a:solidFill>
                  <a:schemeClr val="tx1"/>
                </a:solidFill>
              </a:rPr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Dědění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sz="2000" b="1" dirty="0"/>
              <a:t>Závěť</a:t>
            </a:r>
            <a:endParaRPr lang="cs-CZ" sz="2000" dirty="0"/>
          </a:p>
          <a:p>
            <a:pPr algn="just"/>
            <a:r>
              <a:rPr lang="cs-CZ" sz="2000" dirty="0"/>
              <a:t>Závěť je odvolatelný projev vůle, kterým zůstavitel pro případ své smrti osobně zůstavuje jedné či více osobám alespoň podíl na pozůstalosti, případně i odkaz (§ 1494 OZ)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Výklad závěti</a:t>
            </a:r>
          </a:p>
          <a:p>
            <a:pPr lvl="0" algn="just"/>
            <a:r>
              <a:rPr lang="cs-CZ" sz="2000" dirty="0"/>
              <a:t>slova použitá v závěti se vykládají podle jejich obvyklého významu, ledaže se prokáže, že si zůstavitel navykl spojovat s určitými výrazy zvláštní, sobě vlastní smysl</a:t>
            </a:r>
          </a:p>
          <a:p>
            <a:pPr lvl="0" algn="just"/>
            <a:endParaRPr lang="cs-CZ" sz="2000" dirty="0"/>
          </a:p>
          <a:p>
            <a:pPr algn="just"/>
            <a:r>
              <a:rPr lang="cs-CZ" sz="2000" b="1" dirty="0"/>
              <a:t>schopnost pořídit závěť</a:t>
            </a:r>
            <a:r>
              <a:rPr lang="cs-CZ" sz="2000" dirty="0"/>
              <a:t> je vázána na </a:t>
            </a:r>
            <a:r>
              <a:rPr lang="cs-CZ" sz="2000" b="1" dirty="0"/>
              <a:t>svéprávnost</a:t>
            </a:r>
            <a:r>
              <a:rPr lang="cs-CZ" sz="2000" dirty="0"/>
              <a:t> (způsobilost nabývat pro sebe vlastním právním jednáním práva a zavazovat se k povinnostem – právně jednat – obdoba způsobilosti k právním úkonům). </a:t>
            </a:r>
          </a:p>
          <a:p>
            <a:pPr algn="just"/>
            <a:r>
              <a:rPr lang="cs-CZ" sz="2000" dirty="0"/>
              <a:t>Plná svéprávnost se nabývá zletilostí (18 let), popř. přiznáním svéprávnosti (emancipací), nebo uzavřením manželství.</a:t>
            </a:r>
          </a:p>
          <a:p>
            <a:pPr lvl="0" algn="just"/>
            <a:r>
              <a:rPr lang="cs-CZ" sz="2000" dirty="0"/>
              <a:t>kdo </a:t>
            </a:r>
            <a:r>
              <a:rPr lang="cs-CZ" sz="2000" b="1" u="sng" dirty="0"/>
              <a:t>dovršil 15 let</a:t>
            </a:r>
            <a:r>
              <a:rPr lang="cs-CZ" sz="2000" b="1" dirty="0"/>
              <a:t> </a:t>
            </a:r>
            <a:r>
              <a:rPr lang="cs-CZ" sz="2000" dirty="0"/>
              <a:t>a dosud nenabyl plné svéprávnosti, může pořizovat závěť bez souhlasu zák. zástupce formou veřejné listiny (§ 1526)</a:t>
            </a:r>
          </a:p>
        </p:txBody>
      </p:sp>
    </p:spTree>
    <p:extLst>
      <p:ext uri="{BB962C8B-B14F-4D97-AF65-F5344CB8AC3E}">
        <p14:creationId xmlns:p14="http://schemas.microsoft.com/office/powerpoint/2010/main" val="1815080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Dědění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sz="2000" dirty="0"/>
              <a:t>kdo byl ve svéprávnosti omezen tak, že není způsobilý pořizovat, může přesto platně pořídit v jakékoli formě, pokud se uzdravil tak, že je schopen projevit vlastní vůli (§ 1587)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/>
              <a:t>kdo byl ve svéprávnosti omezen, může </a:t>
            </a:r>
            <a:r>
              <a:rPr lang="cs-CZ" sz="2000" u="sng" dirty="0"/>
              <a:t>v rámci omezení</a:t>
            </a:r>
            <a:r>
              <a:rPr lang="cs-CZ" sz="2000" dirty="0"/>
              <a:t> pořizovat </a:t>
            </a:r>
            <a:r>
              <a:rPr lang="cs-CZ" sz="2000" u="sng" dirty="0"/>
              <a:t>jen</a:t>
            </a:r>
            <a:r>
              <a:rPr lang="cs-CZ" sz="2000" dirty="0"/>
              <a:t> formou veřejné listiny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/>
              <a:t>kdo byl ve svéprávnosti omezen pro závislost na alkoholu, drogách nebo hracích automatech, může v rozsahu omezení pořizovat v jakékoli formě, nejvýše však o ½ pozůstalosti, zbytek připadne zákonným dědicům (ne pokud je jediným zák. dědicem stát, pak může pořídit o celé pozůstalosti) -  § 1528/2</a:t>
            </a:r>
          </a:p>
          <a:p>
            <a:pPr lvl="0" algn="just"/>
            <a:endParaRPr lang="cs-CZ" sz="2000" dirty="0"/>
          </a:p>
          <a:p>
            <a:pPr algn="just"/>
            <a:endParaRPr lang="cs-CZ" sz="2000" u="sng" dirty="0"/>
          </a:p>
          <a:p>
            <a:pPr lvl="0"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49682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/>
              <a:t>Dědění</a:t>
            </a:r>
          </a:p>
          <a:p>
            <a:pPr lvl="0" algn="just"/>
            <a:r>
              <a:rPr lang="cs-CZ" b="1" dirty="0"/>
              <a:t>Forma závěti</a:t>
            </a:r>
          </a:p>
          <a:p>
            <a:pPr lvl="0"/>
            <a:endParaRPr lang="cs-CZ" b="1" dirty="0"/>
          </a:p>
          <a:p>
            <a:pPr lvl="0"/>
            <a:r>
              <a:rPr lang="cs-CZ" b="1" dirty="0"/>
              <a:t>závěti pořizované soukromě (soukromá listina)</a:t>
            </a:r>
            <a:endParaRPr lang="cs-CZ" dirty="0"/>
          </a:p>
          <a:p>
            <a:pPr lvl="0" algn="just"/>
            <a:r>
              <a:rPr lang="cs-CZ" u="sng" dirty="0"/>
              <a:t>holografní</a:t>
            </a:r>
            <a:r>
              <a:rPr lang="cs-CZ" b="1" dirty="0"/>
              <a:t> </a:t>
            </a:r>
            <a:r>
              <a:rPr lang="cs-CZ" dirty="0"/>
              <a:t>– psané zůstavitelovou vlastní rukou, napsané beze svědků, celá vlastní rukou a vlastní rukou i podepsána (§ 1533)</a:t>
            </a:r>
          </a:p>
          <a:p>
            <a:pPr lvl="0" algn="just"/>
            <a:endParaRPr lang="cs-CZ" dirty="0"/>
          </a:p>
          <a:p>
            <a:pPr lvl="0" algn="just"/>
            <a:r>
              <a:rPr lang="cs-CZ" u="sng" dirty="0" err="1"/>
              <a:t>alografní</a:t>
            </a:r>
            <a:r>
              <a:rPr lang="cs-CZ" dirty="0"/>
              <a:t> – (</a:t>
            </a:r>
            <a:r>
              <a:rPr lang="cs-CZ" dirty="0" err="1"/>
              <a:t>alografní</a:t>
            </a:r>
            <a:r>
              <a:rPr lang="cs-CZ" dirty="0"/>
              <a:t> obecné) jsou napsané jakkoli jen ne vlastní rukou, zůstavitel musí však vlastní rukou podepsat a před 2 svědky současně přítomnými prohlásit, že listina obsahuje jeho poslední vůli (svědci nemusí znát obsah závěti)</a:t>
            </a:r>
          </a:p>
          <a:p>
            <a:pPr lvl="0" algn="just"/>
            <a:endParaRPr lang="cs-CZ" dirty="0"/>
          </a:p>
          <a:p>
            <a:pPr lvl="0" algn="just"/>
            <a:r>
              <a:rPr lang="cs-CZ" u="sng" dirty="0"/>
              <a:t>nevidomé osoby</a:t>
            </a:r>
            <a:r>
              <a:rPr lang="cs-CZ" dirty="0"/>
              <a:t> – (</a:t>
            </a:r>
            <a:r>
              <a:rPr lang="cs-CZ" dirty="0" err="1"/>
              <a:t>alografní</a:t>
            </a:r>
            <a:r>
              <a:rPr lang="cs-CZ" dirty="0"/>
              <a:t> zvláštní) 3 současně přítomní svědci, listina musí být nahlas přečtena svědkem, který závěť nepsal, zůstavitel potvrdí, že listina obsahuje jeho poslední vůli </a:t>
            </a:r>
          </a:p>
          <a:p>
            <a:pPr lvl="0" algn="just"/>
            <a:endParaRPr lang="cs-CZ" dirty="0"/>
          </a:p>
          <a:p>
            <a:pPr lvl="0" algn="just"/>
            <a:r>
              <a:rPr lang="cs-CZ" u="sng" dirty="0"/>
              <a:t>osoba se smyslovým postižením a nemůže–</a:t>
            </a:r>
            <a:r>
              <a:rPr lang="cs-CZ" u="sng" dirty="0" err="1"/>
              <a:t>li</a:t>
            </a:r>
            <a:r>
              <a:rPr lang="cs-CZ" u="sng" dirty="0"/>
              <a:t> číst nebo psát</a:t>
            </a:r>
            <a:r>
              <a:rPr lang="cs-CZ" dirty="0"/>
              <a:t> – 3 současně přítomní svědci, obsah listiny musí být tlumočen svědkem, který závěť nepsal „zvláštním způsobem dorozumívání“ = dorozumívací prostředky neslyšících a hluchoslepých osob; všichni svědci musí ovládat způsob dorozumívání, kterým je obsah listiny tlumočen; zůstavitel zvoleným způsobem potvrdí, že jde o jeho poslední vůli</a:t>
            </a:r>
          </a:p>
          <a:p>
            <a:pPr lvl="0" algn="just"/>
            <a:endParaRPr lang="cs-CZ" b="1" dirty="0"/>
          </a:p>
          <a:p>
            <a:pPr lvl="0" algn="just"/>
            <a:endParaRPr lang="cs-CZ" b="1" u="sng" dirty="0"/>
          </a:p>
          <a:p>
            <a:pPr lvl="0" algn="just"/>
            <a:endParaRPr lang="cs-CZ" b="1" dirty="0"/>
          </a:p>
          <a:p>
            <a:pPr lvl="0" algn="just"/>
            <a:endParaRPr lang="cs-CZ" b="1" dirty="0"/>
          </a:p>
          <a:p>
            <a:pPr lvl="0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2271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Dědění</a:t>
            </a:r>
            <a:endParaRPr lang="cs-CZ" sz="2000" b="1" dirty="0"/>
          </a:p>
          <a:p>
            <a:pPr lvl="0"/>
            <a:endParaRPr lang="cs-CZ" sz="1400" dirty="0"/>
          </a:p>
          <a:p>
            <a:pPr lvl="0"/>
            <a:r>
              <a:rPr lang="cs-CZ" sz="2000" b="1" dirty="0"/>
              <a:t>závěti pořizované veřejně (veřejná listina)</a:t>
            </a:r>
          </a:p>
          <a:p>
            <a:pPr lvl="0"/>
            <a:endParaRPr lang="cs-CZ" sz="1400" dirty="0"/>
          </a:p>
          <a:p>
            <a:pPr lvl="0" algn="just"/>
            <a:r>
              <a:rPr lang="cs-CZ" sz="2000" dirty="0"/>
              <a:t>nejen forma notářského zápisu </a:t>
            </a:r>
          </a:p>
          <a:p>
            <a:pPr lvl="0" algn="just"/>
            <a:r>
              <a:rPr lang="cs-CZ" sz="2000" dirty="0"/>
              <a:t>kdo sepisuje veřejnou listinu o závěti, přesvědčí se, zda se projev poslední vůle děje s rozvahou, vážně a bez donucení</a:t>
            </a:r>
          </a:p>
          <a:p>
            <a:pPr lvl="0" algn="just"/>
            <a:r>
              <a:rPr lang="cs-CZ" sz="2000" dirty="0"/>
              <a:t>zachycuje-li veřejná listina projev vůle osoby při právním jednání a je-li jednajícím podepsána, zakládá to vůči každému </a:t>
            </a:r>
            <a:r>
              <a:rPr lang="cs-CZ" sz="2000" b="1" dirty="0"/>
              <a:t>plný důkaz o takovém projevu vůle</a:t>
            </a:r>
          </a:p>
          <a:p>
            <a:pPr lvl="0" algn="ctr"/>
            <a:r>
              <a:rPr lang="cs-CZ" sz="2000" b="1" dirty="0"/>
              <a:t>X</a:t>
            </a:r>
          </a:p>
          <a:p>
            <a:pPr lvl="0" algn="ctr"/>
            <a:endParaRPr lang="cs-CZ" sz="2000" dirty="0"/>
          </a:p>
          <a:p>
            <a:pPr lvl="0" algn="just"/>
            <a:r>
              <a:rPr lang="cs-CZ" sz="2000" dirty="0"/>
              <a:t>pravost a platnost soukromé listiny (vlastní rukou psané závěti) musí </a:t>
            </a:r>
            <a:r>
              <a:rPr lang="cs-CZ" sz="2000" b="1" dirty="0"/>
              <a:t>prokázat ten, kdo se jí dovolává</a:t>
            </a:r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Dědění</a:t>
            </a:r>
          </a:p>
          <a:p>
            <a:pPr lvl="0"/>
            <a:r>
              <a:rPr lang="cs-CZ" b="1" u="sng" dirty="0"/>
              <a:t>dědická smlouva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/>
              <a:t>dvoustranné právní jednání, kterým jedna strana (zůstavitel) povolává bezúplatně nebo za úplatu druhou stranu za dědice své pozůstalosti nebo její části a druhá strana své ustavení přijímá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/>
              <a:t>strany se mohou ustavit navzájem, povolat za dědice třetí osobu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/>
              <a:t>dědic má právo dědictví odmítnout nebo žádat soupis pozůstalosti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/>
              <a:t>smlouva nemůže být jednostranně změněna nebo zrušena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/>
              <a:t>dědická smlouva MUSÍ být pořízena ve formě veřejné listiny (za současného stavu notářský zápis)</a:t>
            </a:r>
          </a:p>
          <a:p>
            <a:pPr lvl="0" algn="just"/>
            <a:r>
              <a:rPr lang="cs-CZ" b="1" u="sng" dirty="0"/>
              <a:t>odkaz (a rozdíl oproti dědictví)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dědictví reprezentuje podíl na pozůstalosti </a:t>
            </a:r>
            <a:endParaRPr lang="cs-CZ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odkazem zůstavitel pouze zůstavuje z dědictví určitou věc nebo několik věcí určitého druhu, </a:t>
            </a:r>
            <a:r>
              <a:rPr lang="cs-CZ" dirty="0" err="1"/>
              <a:t>odkazovníku</a:t>
            </a:r>
            <a:r>
              <a:rPr lang="cs-CZ" dirty="0"/>
              <a:t> nenáleží dědictví, tj. pozůstalost ani podíl na ní (§ 1477)</a:t>
            </a:r>
            <a:endParaRPr lang="cs-CZ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err="1"/>
              <a:t>odkazovník</a:t>
            </a:r>
            <a:r>
              <a:rPr lang="cs-CZ" dirty="0"/>
              <a:t> není účastníkem dědického řízení</a:t>
            </a:r>
            <a:endParaRPr lang="cs-CZ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err="1"/>
              <a:t>odkazovník</a:t>
            </a:r>
            <a:r>
              <a:rPr lang="cs-CZ" dirty="0"/>
              <a:t> není odpovědný za dluhy zůstavitele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odkazy připadají k tíži všem dědicům podle poměru jejich podílů, a to i tehdy, byla-li odkázána věc náležející jednomu ze spoludědiců (§ 1597)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každému z dědiců musí zůstat z hodnoty dědictví alespoň 1/4 odkazu nezatížená </a:t>
            </a:r>
            <a:endParaRPr lang="cs-CZ" sz="2800" dirty="0"/>
          </a:p>
          <a:p>
            <a:pPr lvl="0" algn="just"/>
            <a:endParaRPr lang="cs-CZ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Dědění ze zákona</a:t>
            </a:r>
          </a:p>
          <a:p>
            <a:pPr lvl="0" algn="just"/>
            <a:r>
              <a:rPr lang="cs-CZ" sz="2400" b="1" dirty="0"/>
              <a:t>6 dědických tříd</a:t>
            </a:r>
          </a:p>
          <a:p>
            <a:pPr lvl="0" algn="just"/>
            <a:endParaRPr lang="cs-CZ" sz="2400" b="1" dirty="0"/>
          </a:p>
          <a:p>
            <a:pPr lvl="0"/>
            <a:r>
              <a:rPr lang="cs-CZ" sz="2400" b="1" u="sng" dirty="0"/>
              <a:t>První třída dědiců (§ 1635)</a:t>
            </a:r>
          </a:p>
          <a:p>
            <a:pPr lvl="0"/>
            <a:endParaRPr lang="cs-CZ" sz="2400" b="1" u="sng" dirty="0"/>
          </a:p>
          <a:p>
            <a:pPr lvl="0"/>
            <a:r>
              <a:rPr lang="cs-CZ" sz="2400" b="1" dirty="0">
                <a:highlight>
                  <a:srgbClr val="FFFF00"/>
                </a:highlight>
              </a:rPr>
              <a:t>Zůstavitel má děti.</a:t>
            </a:r>
          </a:p>
          <a:p>
            <a:pPr lvl="0"/>
            <a:endParaRPr lang="cs-CZ" sz="2000" i="1" dirty="0"/>
          </a:p>
          <a:p>
            <a:pPr algn="just"/>
            <a:r>
              <a:rPr lang="cs-CZ" sz="2000" i="1" dirty="0"/>
              <a:t>Dědí zůstavitelovy </a:t>
            </a:r>
            <a:r>
              <a:rPr lang="cs-CZ" sz="2000" b="1" i="1" dirty="0"/>
              <a:t>děti</a:t>
            </a:r>
            <a:r>
              <a:rPr lang="cs-CZ" sz="2000" i="1" dirty="0"/>
              <a:t> a jeho </a:t>
            </a:r>
            <a:r>
              <a:rPr lang="cs-CZ" sz="2000" b="1" i="1" dirty="0"/>
              <a:t>manžel</a:t>
            </a:r>
            <a:r>
              <a:rPr lang="cs-CZ" sz="2000" i="1" dirty="0"/>
              <a:t>, každý z nich stejným dílem.</a:t>
            </a:r>
            <a:endParaRPr lang="cs-CZ" sz="2000" dirty="0"/>
          </a:p>
          <a:p>
            <a:pPr algn="just"/>
            <a:r>
              <a:rPr lang="cs-CZ" sz="2000" i="1" dirty="0"/>
              <a:t>Nedědí-li některé dítě, nabývají jeho dědický podíl stejným dílem jeho děti; totéž platí o vzdálenějších potomcích téhož předka.</a:t>
            </a:r>
            <a:r>
              <a:rPr lang="cs-CZ" sz="2000" dirty="0"/>
              <a:t> (= </a:t>
            </a:r>
            <a:r>
              <a:rPr lang="cs-CZ" sz="2000" b="1" dirty="0"/>
              <a:t>PRÁVO neomezené REPREZENTACE</a:t>
            </a:r>
            <a:r>
              <a:rPr lang="cs-CZ" sz="2000" dirty="0"/>
              <a:t>)</a:t>
            </a:r>
          </a:p>
          <a:p>
            <a:pPr algn="just"/>
            <a:endParaRPr lang="cs-CZ" sz="2000" dirty="0"/>
          </a:p>
          <a:p>
            <a:pPr lvl="0" algn="just"/>
            <a:r>
              <a:rPr lang="cs-CZ" sz="2000" dirty="0"/>
              <a:t>Reprezentační právo znamená, že pokud například z důvodu </a:t>
            </a:r>
            <a:r>
              <a:rPr lang="cs-CZ" sz="2000" dirty="0" err="1"/>
              <a:t>předemření</a:t>
            </a:r>
            <a:r>
              <a:rPr lang="cs-CZ" sz="2000" dirty="0"/>
              <a:t> nebo odmítnutí dědictví některým z dětí toto dítě nedědí, nedochází k přírůstku (akrescenci) po něm uprázdněného dědického podílu k podílu jiných dědiců této skupiny, ale jeho dědický podíl přechází na jeh oděti, není-li jich další jeho potomky v sestupné linii.  </a:t>
            </a:r>
          </a:p>
          <a:p>
            <a:pPr lvl="0" algn="just"/>
            <a:endParaRPr lang="cs-CZ" sz="2400" b="1" dirty="0"/>
          </a:p>
          <a:p>
            <a:pPr lvl="0" algn="just"/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89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Dědění ze zákona</a:t>
            </a:r>
          </a:p>
          <a:p>
            <a:pPr lvl="0" algn="just"/>
            <a:endParaRPr lang="cs-CZ" sz="2400" b="1" dirty="0"/>
          </a:p>
          <a:p>
            <a:pPr lvl="0"/>
            <a:r>
              <a:rPr lang="cs-CZ" sz="2400" b="1" u="sng" dirty="0"/>
              <a:t>Druhá třída dědiců</a:t>
            </a:r>
            <a:r>
              <a:rPr lang="cs-CZ" sz="2400" b="1" dirty="0"/>
              <a:t> (§ 1636)</a:t>
            </a:r>
          </a:p>
          <a:p>
            <a:pPr lvl="0"/>
            <a:endParaRPr lang="cs-CZ" sz="2400" b="1" dirty="0"/>
          </a:p>
          <a:p>
            <a:pPr lvl="0"/>
            <a:r>
              <a:rPr lang="cs-CZ" sz="2400" b="1" dirty="0">
                <a:highlight>
                  <a:srgbClr val="FFFF00"/>
                </a:highlight>
              </a:rPr>
              <a:t>Zůstavitel nemá děti.</a:t>
            </a:r>
          </a:p>
          <a:p>
            <a:pPr lvl="0"/>
            <a:endParaRPr lang="cs-CZ" sz="2400" dirty="0"/>
          </a:p>
          <a:p>
            <a:pPr algn="just"/>
            <a:r>
              <a:rPr lang="cs-CZ" sz="2000" i="1" dirty="0"/>
              <a:t>Nedědí-li zůstavitelovi potomci, dědí ve druhé třídě </a:t>
            </a:r>
            <a:r>
              <a:rPr lang="cs-CZ" sz="2000" b="1" i="1" dirty="0"/>
              <a:t>manžel</a:t>
            </a:r>
            <a:r>
              <a:rPr lang="cs-CZ" sz="2000" i="1" dirty="0"/>
              <a:t>, zůstavitelovi </a:t>
            </a:r>
            <a:r>
              <a:rPr lang="cs-CZ" sz="2000" b="1" i="1" dirty="0"/>
              <a:t>rodiče</a:t>
            </a:r>
            <a:r>
              <a:rPr lang="cs-CZ" sz="2000" i="1" dirty="0"/>
              <a:t> a dále </a:t>
            </a:r>
            <a:r>
              <a:rPr lang="cs-CZ" sz="2000" b="1" i="1" dirty="0"/>
              <a:t>ti, kteří žili se zůstavitelem nejméně po dobu jednoho roku před jeho smrtí ve společné domácnosti</a:t>
            </a:r>
            <a:r>
              <a:rPr lang="cs-CZ" sz="2000" i="1" dirty="0"/>
              <a:t> </a:t>
            </a:r>
            <a:r>
              <a:rPr lang="cs-CZ" sz="2000" b="1" i="1" dirty="0"/>
              <a:t>a kteří z tohoto důvodu pečovali o společnou domácnost nebo byli odkázáni výživou na zůstavitele.</a:t>
            </a:r>
            <a:endParaRPr lang="cs-CZ" sz="2000" dirty="0"/>
          </a:p>
          <a:p>
            <a:pPr algn="just"/>
            <a:endParaRPr lang="cs-CZ" sz="2000" i="1" dirty="0"/>
          </a:p>
          <a:p>
            <a:pPr algn="just"/>
            <a:r>
              <a:rPr lang="cs-CZ" sz="2000" i="1" dirty="0"/>
              <a:t>Dědici druhé třídy dědí stejným dílem, </a:t>
            </a:r>
            <a:r>
              <a:rPr lang="cs-CZ" sz="2000" i="1" u="sng" dirty="0"/>
              <a:t>manžel však vždy nejméně polovinu pozůstalosti</a:t>
            </a:r>
            <a:r>
              <a:rPr lang="cs-CZ" sz="2000" i="1" dirty="0"/>
              <a:t>.</a:t>
            </a:r>
          </a:p>
          <a:p>
            <a:pPr algn="just"/>
            <a:endParaRPr lang="cs-CZ" sz="2000" dirty="0"/>
          </a:p>
          <a:p>
            <a:pPr lvl="0" algn="just"/>
            <a:r>
              <a:rPr lang="cs-CZ" sz="2000" dirty="0"/>
              <a:t>Osoby </a:t>
            </a:r>
            <a:r>
              <a:rPr lang="cs-CZ" sz="2000" dirty="0" err="1"/>
              <a:t>spolužíjící</a:t>
            </a:r>
            <a:r>
              <a:rPr lang="cs-CZ" sz="2000" dirty="0"/>
              <a:t> nemohou však ve druhé třídě dědit samy. </a:t>
            </a:r>
          </a:p>
          <a:p>
            <a:pPr lvl="0" algn="just"/>
            <a:r>
              <a:rPr lang="cs-CZ" sz="2000" dirty="0"/>
              <a:t>Ve druhé dědické třídě se neuplatňuje reprezentační právo.</a:t>
            </a:r>
          </a:p>
          <a:p>
            <a:pPr lvl="0" algn="just"/>
            <a:r>
              <a:rPr lang="cs-CZ" sz="2000" dirty="0"/>
              <a:t>Pokud ve druhé třídě nedědí manžel ani rodiče zůstavitele, nastupují dědicové ve třetí dědické třídě.</a:t>
            </a:r>
          </a:p>
          <a:p>
            <a:pPr lvl="0" algn="just"/>
            <a:endParaRPr lang="cs-CZ" sz="2000" b="1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dirty="0"/>
          </a:p>
          <a:p>
            <a:pPr lvl="0" algn="just"/>
            <a:endParaRPr lang="cs-CZ" sz="2000" b="1" dirty="0"/>
          </a:p>
          <a:p>
            <a:pPr lvl="0" algn="just"/>
            <a:endParaRPr lang="cs-CZ" b="1" u="sng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Dědění ze zákona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sz="2000" b="1" u="sng" dirty="0"/>
              <a:t>Třetí třída dědiců (§ 1637)</a:t>
            </a:r>
          </a:p>
          <a:p>
            <a:pPr lvl="0" algn="just"/>
            <a:endParaRPr lang="cs-CZ" sz="2000" b="1" u="sng" dirty="0"/>
          </a:p>
          <a:p>
            <a:pPr lvl="0" algn="just"/>
            <a:r>
              <a:rPr lang="cs-CZ" sz="2000" b="1" dirty="0">
                <a:highlight>
                  <a:srgbClr val="FFFF00"/>
                </a:highlight>
              </a:rPr>
              <a:t>Zůstavitel nemá děti, manžela, druha ani rodiče.</a:t>
            </a:r>
          </a:p>
          <a:p>
            <a:pPr lvl="0" algn="just"/>
            <a:endParaRPr lang="cs-CZ" sz="2000" dirty="0">
              <a:highlight>
                <a:srgbClr val="FFFF00"/>
              </a:highlight>
            </a:endParaRPr>
          </a:p>
          <a:p>
            <a:pPr algn="just"/>
            <a:r>
              <a:rPr lang="cs-CZ" sz="2000" i="1" dirty="0"/>
              <a:t>Nedědí-li manžel ani žádný z rodičů, dědí ve třetí třídě stejným dílem zůstavitelovi </a:t>
            </a:r>
            <a:r>
              <a:rPr lang="cs-CZ" sz="2000" b="1" i="1" dirty="0"/>
              <a:t>sourozenci</a:t>
            </a:r>
            <a:r>
              <a:rPr lang="cs-CZ" sz="2000" i="1" dirty="0"/>
              <a:t> a </a:t>
            </a:r>
            <a:r>
              <a:rPr lang="cs-CZ" sz="2000" b="1" i="1" dirty="0"/>
              <a:t>ti, kteří žili se zůstavitelem nejméně po dobu jednoho roku před jeho smrtí ve společné domácnosti</a:t>
            </a:r>
            <a:r>
              <a:rPr lang="cs-CZ" sz="2000" i="1" dirty="0"/>
              <a:t> </a:t>
            </a:r>
            <a:r>
              <a:rPr lang="cs-CZ" sz="2000" b="1" i="1" dirty="0"/>
              <a:t>a kteří z tohoto důvodu pečovali o společnou domácnost nebo byli odkázáni výživou na zůstavitele.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i="1" dirty="0"/>
              <a:t>Nedědí-li některý ze sourozenců zůstavitele, nabývají jeho dědický podíl stejným dílem jeho děti. </a:t>
            </a:r>
            <a:r>
              <a:rPr lang="cs-CZ" sz="2000" dirty="0"/>
              <a:t>(= </a:t>
            </a:r>
            <a:r>
              <a:rPr lang="cs-CZ" sz="2000" b="1" dirty="0"/>
              <a:t>PRÁVO omezené REPREZENTACE</a:t>
            </a:r>
            <a:r>
              <a:rPr lang="cs-CZ" sz="2000" dirty="0"/>
              <a:t>)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/>
              <a:t>U sourozenců se uplatní reprezentační právo, tzn. nedědí-li žádný ze sourozenců zůstavitele, nedochází k přírůstku jejich uprázdněného podílu ve prospěch osob </a:t>
            </a:r>
            <a:r>
              <a:rPr lang="cs-CZ" sz="2000" dirty="0" err="1"/>
              <a:t>spolužijících</a:t>
            </a:r>
            <a:r>
              <a:rPr lang="cs-CZ" sz="2000" dirty="0"/>
              <a:t>, ale tento podíl přechází na děti sourozenců – ty si jej rozdělí rovným dílem</a:t>
            </a:r>
          </a:p>
          <a:p>
            <a:pPr lvl="0" algn="just"/>
            <a:endParaRPr lang="cs-CZ" sz="2400" b="1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Dědění ze zákona</a:t>
            </a:r>
          </a:p>
          <a:p>
            <a:pPr algn="just"/>
            <a:endParaRPr lang="cs-CZ" sz="2000" dirty="0"/>
          </a:p>
          <a:p>
            <a:pPr lvl="0"/>
            <a:r>
              <a:rPr lang="cs-CZ" sz="2000" b="1" u="sng" dirty="0"/>
              <a:t>Čtvrtá třída dědiců (§ 1638)</a:t>
            </a:r>
          </a:p>
          <a:p>
            <a:pPr lvl="0"/>
            <a:endParaRPr lang="cs-CZ" sz="2000" dirty="0"/>
          </a:p>
          <a:p>
            <a:r>
              <a:rPr lang="cs-CZ" sz="2000" b="1" dirty="0">
                <a:highlight>
                  <a:srgbClr val="FFFF00"/>
                </a:highlight>
              </a:rPr>
              <a:t>Zůstavitel nemá děti, manžela, druha ani rodiče.</a:t>
            </a:r>
          </a:p>
          <a:p>
            <a:pPr lvl="0"/>
            <a:endParaRPr lang="cs-CZ" sz="2000" dirty="0"/>
          </a:p>
          <a:p>
            <a:endParaRPr lang="cs-CZ" sz="2000" i="1" dirty="0"/>
          </a:p>
          <a:p>
            <a:r>
              <a:rPr lang="cs-CZ" sz="2000" i="1" dirty="0"/>
              <a:t>Nedědí-li žádný dědic ve třetí třídě, dědí ve čtvrté třídě stejným dílem </a:t>
            </a:r>
            <a:r>
              <a:rPr lang="cs-CZ" sz="2000" b="1" i="1" dirty="0"/>
              <a:t>prarodiče</a:t>
            </a:r>
            <a:r>
              <a:rPr lang="cs-CZ" sz="2000" i="1" dirty="0"/>
              <a:t> zůstavitele.</a:t>
            </a:r>
          </a:p>
          <a:p>
            <a:endParaRPr lang="cs-CZ" sz="2000" dirty="0"/>
          </a:p>
          <a:p>
            <a:pPr lvl="0" algn="just"/>
            <a:r>
              <a:rPr lang="cs-CZ" sz="2000" dirty="0"/>
              <a:t>Také se vychází z principu, že všichni prarodiče dědí rovným dílem, to znamená jednu čtvrtinu a případně uvolněný jeden podíl přirůstá poměrně všem ostatním.</a:t>
            </a:r>
          </a:p>
          <a:p>
            <a:pPr algn="just"/>
            <a:endParaRPr lang="cs-CZ" sz="2000" dirty="0"/>
          </a:p>
          <a:p>
            <a:r>
              <a:rPr lang="cs-CZ" sz="2000" dirty="0"/>
              <a:t> </a:t>
            </a:r>
          </a:p>
          <a:p>
            <a:pPr lvl="0" algn="just"/>
            <a:endParaRPr lang="cs-CZ" sz="2000" b="1" dirty="0"/>
          </a:p>
          <a:p>
            <a:pPr lvl="0" algn="just"/>
            <a:endParaRPr lang="cs-CZ" b="1" u="sng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15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Dědění ze zákona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b="1" u="sng" dirty="0"/>
              <a:t>Pátá třída dědiců (§ 1639)</a:t>
            </a:r>
          </a:p>
          <a:p>
            <a:pPr lvl="0" algn="just"/>
            <a:endParaRPr lang="cs-CZ" b="1" u="sng" dirty="0"/>
          </a:p>
          <a:p>
            <a:pPr algn="just"/>
            <a:r>
              <a:rPr lang="cs-CZ" sz="1800" b="1" dirty="0">
                <a:highlight>
                  <a:srgbClr val="FFFF00"/>
                </a:highlight>
              </a:rPr>
              <a:t>Zůstavitel nemá děti, manžela, druha, rodiče ani prarodiče.</a:t>
            </a:r>
          </a:p>
          <a:p>
            <a:pPr lvl="0" algn="just"/>
            <a:endParaRPr lang="cs-CZ" dirty="0"/>
          </a:p>
          <a:p>
            <a:pPr algn="just"/>
            <a:r>
              <a:rPr lang="cs-CZ" i="1" dirty="0"/>
              <a:t>(1) Nedědí-li žádný z dědiců čtvrté třídy, dědí v páté třídě jen </a:t>
            </a:r>
            <a:r>
              <a:rPr lang="cs-CZ" b="1" i="1" dirty="0"/>
              <a:t>prarodiče rodičů</a:t>
            </a:r>
            <a:r>
              <a:rPr lang="cs-CZ" i="1" dirty="0"/>
              <a:t> zůstavitele (tj. </a:t>
            </a:r>
            <a:r>
              <a:rPr lang="cs-CZ" b="1" i="1" dirty="0"/>
              <a:t>prababičky, pradědečci zůstavitele)</a:t>
            </a:r>
            <a:r>
              <a:rPr lang="cs-CZ" i="1" dirty="0"/>
              <a:t>. Prarodičům zůstavitelova otce připadá polovina dědictví, prarodičům zůstavitelovy matky druhá polovina. Obě dvojice prarodičů se dělí rovným dílem o polovinu, která na ně připadá.</a:t>
            </a:r>
            <a:endParaRPr lang="cs-CZ" dirty="0"/>
          </a:p>
          <a:p>
            <a:pPr algn="just"/>
            <a:r>
              <a:rPr lang="cs-CZ" i="1" dirty="0"/>
              <a:t>(2) Nedědí-li jednotlivý člen dvojice, připadne uvolněná osmina druhému členu. Nedědí-li dvojice, připadne tato čtvrtina druhé dvojici téže strany. Nedědí-li ani jedna dvojice téže strany, připadá dědictví dvojicím druhé strany ve stejném poměru, v jakém se dělí o polovinu dědictví, která jim připadá přímo.</a:t>
            </a:r>
          </a:p>
          <a:p>
            <a:pPr algn="just"/>
            <a:endParaRPr lang="cs-CZ" dirty="0"/>
          </a:p>
          <a:p>
            <a:pPr lvl="0" algn="just"/>
            <a:r>
              <a:rPr lang="cs-CZ" dirty="0"/>
              <a:t>Důvod: prodlužující se věk – potřeba zajistit je ve stáří, náhlá a někdy i hromadná úmrtí mladých lidí 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/>
              <a:t>Dědění po rodových větvích – primárně se odlišuje otcova a matčina strana</a:t>
            </a:r>
          </a:p>
          <a:p>
            <a:pPr lvl="0" algn="just"/>
            <a:endParaRPr lang="cs-CZ" sz="2400" b="1" dirty="0"/>
          </a:p>
          <a:p>
            <a:pPr lvl="0" algn="just"/>
            <a:endParaRPr lang="cs-CZ" sz="2000" b="1" dirty="0"/>
          </a:p>
          <a:p>
            <a:pPr lvl="0" algn="just"/>
            <a:endParaRPr lang="cs-CZ" b="1" u="sng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03252"/>
            <a:ext cx="8136904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Dědění</a:t>
            </a:r>
            <a:r>
              <a:rPr lang="cs-CZ" sz="2400" dirty="0"/>
              <a:t> </a:t>
            </a:r>
          </a:p>
          <a:p>
            <a:pPr algn="just"/>
            <a:r>
              <a:rPr lang="cs-CZ" sz="2000" b="1" dirty="0"/>
              <a:t>právní předpis</a:t>
            </a:r>
          </a:p>
          <a:p>
            <a:pPr algn="just"/>
            <a:r>
              <a:rPr lang="cs-CZ" sz="2000" dirty="0"/>
              <a:t>zákon č. 89/2012 Sb., občanský zákoník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Dědictví</a:t>
            </a:r>
          </a:p>
          <a:p>
            <a:pPr algn="just"/>
            <a:r>
              <a:rPr lang="cs-CZ" sz="2000" dirty="0"/>
              <a:t>je právem na pozůstalost nebo na poměrný díl z ní (§1475 OZ)</a:t>
            </a:r>
          </a:p>
          <a:p>
            <a:pPr algn="just"/>
            <a:endParaRPr lang="cs-CZ" sz="2000" dirty="0"/>
          </a:p>
          <a:p>
            <a:pPr lvl="0" algn="just"/>
            <a:r>
              <a:rPr lang="cs-CZ" sz="2000" b="1" dirty="0"/>
              <a:t>Pozůstalost</a:t>
            </a:r>
            <a:r>
              <a:rPr lang="cs-CZ" sz="2000" dirty="0"/>
              <a:t> je pojata jako </a:t>
            </a:r>
            <a:r>
              <a:rPr lang="cs-CZ" sz="2000" u="sng" dirty="0"/>
              <a:t>jmění zůstavitele k okamžiku zůstavitelovy smrti</a:t>
            </a:r>
            <a:r>
              <a:rPr lang="cs-CZ" sz="2000" dirty="0"/>
              <a:t>, resp. jako ta jeho část, která je způsobilá přejít na dědice jako na právního nástupce, zatímco </a:t>
            </a:r>
            <a:r>
              <a:rPr lang="cs-CZ" sz="2000" b="1" dirty="0"/>
              <a:t>dědictví</a:t>
            </a:r>
            <a:r>
              <a:rPr lang="cs-CZ" sz="2000" dirty="0"/>
              <a:t> je </a:t>
            </a:r>
            <a:r>
              <a:rPr lang="cs-CZ" sz="2000" u="sng" dirty="0"/>
              <a:t>to z pozůstalosti, co skutečně připadá jako jmění osobě, která je dědicem</a:t>
            </a:r>
            <a:r>
              <a:rPr lang="cs-CZ" sz="2000" dirty="0"/>
              <a:t>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b="1" dirty="0"/>
              <a:t>Předpoklady dědění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Smrt zůstavitele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Existence pozůstalosti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Dědická způsobilost – způsobilý dědic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Dědický titul</a:t>
            </a:r>
          </a:p>
          <a:p>
            <a:pPr lvl="0"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Dědění ze zákona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sz="2000" b="1" u="sng" dirty="0"/>
              <a:t>Šestá třída dědiců (§ 1640)</a:t>
            </a:r>
          </a:p>
          <a:p>
            <a:pPr lvl="0" algn="just"/>
            <a:endParaRPr lang="cs-CZ" sz="2000" b="1" u="sng" dirty="0"/>
          </a:p>
          <a:p>
            <a:pPr algn="just"/>
            <a:r>
              <a:rPr lang="cs-CZ" sz="2000" b="1" dirty="0">
                <a:highlight>
                  <a:srgbClr val="FFFF00"/>
                </a:highlight>
              </a:rPr>
              <a:t>Zůstavitel nemá děti, manžela, druha, rodiče, prarodiče ani praprarodiče.</a:t>
            </a:r>
          </a:p>
          <a:p>
            <a:pPr lvl="0" algn="just"/>
            <a:endParaRPr lang="cs-CZ" sz="2000" b="1" u="sng" dirty="0"/>
          </a:p>
          <a:p>
            <a:pPr algn="just"/>
            <a:r>
              <a:rPr lang="cs-CZ" sz="2000" i="1" dirty="0"/>
              <a:t>(1) Nedědí-li žádný z dědiců páté třídy, dědí v šesté třídě </a:t>
            </a:r>
            <a:r>
              <a:rPr lang="cs-CZ" sz="2000" b="1" i="1" dirty="0"/>
              <a:t>děti dětí sourozenců</a:t>
            </a:r>
            <a:r>
              <a:rPr lang="cs-CZ" sz="2000" i="1" dirty="0"/>
              <a:t> zůstavitele a </a:t>
            </a:r>
            <a:r>
              <a:rPr lang="cs-CZ" sz="2000" b="1" i="1" dirty="0"/>
              <a:t>děti prarodičů</a:t>
            </a:r>
            <a:r>
              <a:rPr lang="cs-CZ" sz="2000" i="1" dirty="0"/>
              <a:t> zůstavitele, každý stejným dílem. - </a:t>
            </a:r>
            <a:r>
              <a:rPr lang="cs-CZ" sz="2000" b="1" dirty="0"/>
              <a:t>praneteře a prasynovci (vnuci sourozenců zůstavitele), strýcové a tety</a:t>
            </a:r>
            <a:endParaRPr lang="cs-CZ" sz="2000" dirty="0"/>
          </a:p>
          <a:p>
            <a:pPr algn="just"/>
            <a:r>
              <a:rPr lang="cs-CZ" sz="2000" i="1" dirty="0"/>
              <a:t>(2) Nedědí-li některé z dětí prarodičů zůstavitele, dědí jeho děti. - </a:t>
            </a:r>
            <a:r>
              <a:rPr lang="cs-CZ" sz="2000" b="1" dirty="0"/>
              <a:t>bratranci a sestřenice zůstavitele </a:t>
            </a:r>
            <a:r>
              <a:rPr lang="cs-CZ" sz="2000" dirty="0"/>
              <a:t>(</a:t>
            </a:r>
            <a:r>
              <a:rPr lang="cs-CZ" sz="2000" b="1" dirty="0"/>
              <a:t>PRÁVO omezené REPREZENTACE</a:t>
            </a:r>
            <a:r>
              <a:rPr lang="cs-CZ" sz="2000" dirty="0"/>
              <a:t>)</a:t>
            </a:r>
          </a:p>
          <a:p>
            <a:pPr algn="just"/>
            <a:r>
              <a:rPr lang="cs-CZ" sz="2000" dirty="0"/>
              <a:t>- je-li někdo se zůstavitelem příbuzný z více než z jedné strany, má z každé strany dědické právo, které by mu náleželo jako příbuznému z této strany (§ 1641)</a:t>
            </a:r>
          </a:p>
          <a:p>
            <a:pPr lvl="0" algn="just"/>
            <a:endParaRPr lang="cs-CZ" sz="2000" b="1" dirty="0"/>
          </a:p>
          <a:p>
            <a:pPr lvl="0" algn="just"/>
            <a:endParaRPr lang="cs-CZ" b="1" u="sng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Dědění – ochrana dědice před dluhy</a:t>
            </a:r>
          </a:p>
          <a:p>
            <a:pPr lvl="0" algn="just"/>
            <a:endParaRPr lang="cs-CZ" sz="2000" b="1" dirty="0"/>
          </a:p>
          <a:p>
            <a:r>
              <a:rPr lang="cs-CZ" sz="2000" b="1" dirty="0"/>
              <a:t>Výhrada soupisu § 1706 – 1708 a další</a:t>
            </a:r>
          </a:p>
          <a:p>
            <a:endParaRPr lang="cs-CZ" sz="2000" dirty="0"/>
          </a:p>
          <a:p>
            <a:pPr lvl="0" algn="just"/>
            <a:r>
              <a:rPr lang="cs-CZ" sz="2000" dirty="0"/>
              <a:t>Dědic má právo vyhradit si soupis pozůstalosti, uplatní-li je do jednoho měsíce ode dne, kdy ho soud o tomto právu vyrozuměl. </a:t>
            </a:r>
            <a:r>
              <a:rPr lang="cs-CZ" sz="2000" b="1" dirty="0"/>
              <a:t>Hradit dluhy zůstavitele do výše ceny nabytého dědictví bude dědic jen tehdy, pokud uplatní výhradu soupisu</a:t>
            </a:r>
            <a:r>
              <a:rPr lang="cs-CZ" sz="2000" dirty="0"/>
              <a:t> (jinak by musel hradit </a:t>
            </a:r>
            <a:r>
              <a:rPr lang="cs-CZ" sz="2000" b="1" dirty="0"/>
              <a:t>i ze svého majetku</a:t>
            </a:r>
            <a:r>
              <a:rPr lang="cs-CZ" sz="2000" dirty="0"/>
              <a:t>). Stejně tomu bude, jestliže soud nařídí soupis pozůstalosti v zájmu osoby pod zvláštní ochranou.</a:t>
            </a:r>
          </a:p>
          <a:p>
            <a:pPr lvl="0" algn="just"/>
            <a:endParaRPr lang="cs-CZ" sz="2000" dirty="0"/>
          </a:p>
          <a:p>
            <a:pPr algn="just"/>
            <a:r>
              <a:rPr lang="cs-CZ" sz="2000" b="1" dirty="0"/>
              <a:t>Pokud se prokáže, že dědic úmyslně</a:t>
            </a:r>
            <a:r>
              <a:rPr lang="cs-CZ" sz="2000" dirty="0"/>
              <a:t> </a:t>
            </a:r>
            <a:r>
              <a:rPr lang="cs-CZ" sz="2000" b="1" dirty="0"/>
              <a:t>zatajil</a:t>
            </a:r>
            <a:r>
              <a:rPr lang="cs-CZ" sz="2000" dirty="0"/>
              <a:t> pozůstalostní majetek, nebo spojil části pozůstalosti s částmi svého majetku a nejde rozlišit, komu patří, ruší se od počátku účinky uplatnění výhrady soupisu (pokud k němu došlo), ledaže tomu tak bylo již před smrtí zůstavitele. (§ 1681, také další okolnosti, za nichž dojde ke zrušení účinků uplatnění výhrady soupisu).</a:t>
            </a:r>
          </a:p>
          <a:p>
            <a:pPr lvl="0" algn="just"/>
            <a:endParaRPr lang="cs-CZ" sz="2000" dirty="0"/>
          </a:p>
          <a:p>
            <a:pPr lvl="0" algn="just"/>
            <a:endParaRPr lang="cs-CZ" sz="2000" dirty="0"/>
          </a:p>
          <a:p>
            <a:pPr lvl="0"/>
            <a:endParaRPr lang="cs-CZ" sz="2000" dirty="0"/>
          </a:p>
          <a:p>
            <a:pPr lvl="0" algn="just"/>
            <a:endParaRPr lang="cs-CZ" sz="2000" b="1" dirty="0"/>
          </a:p>
          <a:p>
            <a:pPr lvl="0" algn="just"/>
            <a:endParaRPr lang="cs-CZ" b="1" u="sng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22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Dědění –ochrana věřitele přede dluhy</a:t>
            </a:r>
          </a:p>
          <a:p>
            <a:pPr lvl="0" algn="just"/>
            <a:endParaRPr lang="cs-CZ" sz="2000" b="1" dirty="0"/>
          </a:p>
          <a:p>
            <a:r>
              <a:rPr lang="cs-CZ" sz="2000" b="1" u="sng" dirty="0"/>
              <a:t>Odloučení pozůstalosti</a:t>
            </a:r>
            <a:r>
              <a:rPr lang="cs-CZ" sz="2000" b="1" dirty="0"/>
              <a:t> § 1709 - § 1710</a:t>
            </a:r>
          </a:p>
          <a:p>
            <a:pPr algn="just"/>
            <a:endParaRPr lang="cs-CZ" sz="2000" b="1" dirty="0"/>
          </a:p>
          <a:p>
            <a:pPr lvl="0" algn="just"/>
            <a:r>
              <a:rPr lang="cs-CZ" sz="2000" b="1" dirty="0"/>
              <a:t>Věřitel je oprávněn navrhnout</a:t>
            </a:r>
            <a:r>
              <a:rPr lang="cs-CZ" sz="2000" dirty="0"/>
              <a:t>, předtím než soud potvrdí nabytí dědictví, aby pozůstalost zůstala odloučena od jmění dědice a byla </a:t>
            </a:r>
            <a:r>
              <a:rPr lang="cs-CZ" sz="2000" b="1" dirty="0"/>
              <a:t>spravována jako oddělené jmění</a:t>
            </a:r>
            <a:r>
              <a:rPr lang="cs-CZ" sz="2000" dirty="0"/>
              <a:t>. </a:t>
            </a:r>
          </a:p>
          <a:p>
            <a:pPr lvl="0" algn="just"/>
            <a:r>
              <a:rPr lang="cs-CZ" sz="2000" b="1" dirty="0"/>
              <a:t>Důvodem</a:t>
            </a:r>
            <a:r>
              <a:rPr lang="cs-CZ" sz="2000" dirty="0"/>
              <a:t> je, aby se dědicovi věřitelé neuspokojovali z majetku, který zde zanechal zůstavitel, a to na úkor věřitelů zůstavitele. Je-li dle soudu zřejmé, že není důvod k obavám věřitele, pak návrhu nevyhoví.</a:t>
            </a:r>
          </a:p>
          <a:p>
            <a:pPr lvl="0" algn="just"/>
            <a:r>
              <a:rPr lang="cs-CZ" sz="2000" dirty="0"/>
              <a:t>Shledá-li soud návrh důvodným, bez odkladu učiní opatření zajišťující pozůstalost (rozhodne o tzv. závěře pozůstalosti, které se užije namísto soudní úschovy) a provede se soupis a ocenění pozůstalosti.</a:t>
            </a:r>
          </a:p>
          <a:p>
            <a:pPr lvl="0" algn="just"/>
            <a:r>
              <a:rPr lang="cs-CZ" sz="2000" b="1" dirty="0"/>
              <a:t>Vyhovění návrhu</a:t>
            </a:r>
            <a:r>
              <a:rPr lang="cs-CZ" sz="2000" dirty="0"/>
              <a:t> na odloučení pozůstalosti má za </a:t>
            </a:r>
            <a:r>
              <a:rPr lang="cs-CZ" sz="2000" b="1" dirty="0"/>
              <a:t>následek</a:t>
            </a:r>
            <a:r>
              <a:rPr lang="cs-CZ" sz="2000" dirty="0"/>
              <a:t>, že věřitelé, kteří si odloučení vyžádali, se z odloučené pozůstalosti uspokojí. </a:t>
            </a:r>
            <a:r>
              <a:rPr lang="cs-CZ" sz="2000" b="1" dirty="0"/>
              <a:t>Nemají </a:t>
            </a:r>
            <a:r>
              <a:rPr lang="cs-CZ" sz="2000" dirty="0"/>
              <a:t>však již nárok se uspokojit z ostatního dědicova majetku, a to ani v případě, že dědic neuplatnil výhradu soupisu.</a:t>
            </a:r>
          </a:p>
          <a:p>
            <a:pPr lvl="0" algn="just"/>
            <a:r>
              <a:rPr lang="cs-CZ" sz="2000" dirty="0"/>
              <a:t>Odloučení </a:t>
            </a:r>
            <a:r>
              <a:rPr lang="cs-CZ" sz="2000" b="1" dirty="0"/>
              <a:t>nemá dopad na ostatní dědice</a:t>
            </a:r>
            <a:r>
              <a:rPr lang="cs-CZ" sz="2000" dirty="0"/>
              <a:t>.</a:t>
            </a:r>
          </a:p>
          <a:p>
            <a:endParaRPr lang="cs-CZ" sz="2000" dirty="0"/>
          </a:p>
          <a:p>
            <a:pPr lvl="0" algn="just"/>
            <a:endParaRPr lang="cs-CZ" sz="2000" b="1" dirty="0"/>
          </a:p>
          <a:p>
            <a:pPr lvl="0" algn="just"/>
            <a:endParaRPr lang="cs-CZ" b="1" u="sng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8494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Dědění-předpoklady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400" b="1" u="sng" dirty="0"/>
              <a:t>Smrt zůstavitele (viz přednáška osoby)</a:t>
            </a:r>
          </a:p>
          <a:p>
            <a:pPr algn="just"/>
            <a:r>
              <a:rPr lang="cs-CZ" sz="2400" b="1" u="sng" dirty="0"/>
              <a:t>Existence pozůstalosti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zůstavitel musí zanechat nějaký majetek, aby bylo co dědit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pokud po sobě zůstavitel zanechá majetek nepatrné hodnoty, tak soud dědické řízení z moci úřední zastaví (§ 153 zák. o zvláštních řízeních soudních, „ZŘS“)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do dědictví spadají jak aktiva, tak i pasiva zůstavitele. Jedná se o univerzální nástupnictví a není možné, aby dědic aktiva z dědictví přijal a pasiva odmítl.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pozůstalost tvoří veškeré jmění zůstavitele v okamžiku jeho smrti, které je způsobilé přejít na právního nástupce (hodnoty, které jsou ocenitelné a mohou být předmětem prodeje)</a:t>
            </a:r>
            <a:endParaRPr lang="cs-CZ" sz="2400" b="1" dirty="0"/>
          </a:p>
          <a:p>
            <a:pPr lvl="0" algn="just"/>
            <a:endParaRPr lang="cs-CZ" sz="2000" dirty="0"/>
          </a:p>
          <a:p>
            <a:pPr lvl="0" algn="just"/>
            <a:endParaRPr lang="cs-CZ" sz="2000" b="1" dirty="0"/>
          </a:p>
          <a:p>
            <a:pPr algn="just"/>
            <a:endParaRPr lang="cs-CZ" sz="2000" b="1" dirty="0"/>
          </a:p>
          <a:p>
            <a:pPr algn="just"/>
            <a:endParaRPr lang="cs-CZ" sz="2000" dirty="0"/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 </a:t>
            </a:r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715658"/>
            <a:ext cx="8424936" cy="763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Dědění-předpoklady</a:t>
            </a:r>
          </a:p>
          <a:p>
            <a:endParaRPr lang="cs-CZ" sz="2400" b="1" dirty="0"/>
          </a:p>
          <a:p>
            <a:pPr algn="just"/>
            <a:r>
              <a:rPr lang="cs-CZ" sz="2400" b="1" dirty="0"/>
              <a:t>Dědická způsobilost</a:t>
            </a:r>
            <a:r>
              <a:rPr lang="cs-CZ" sz="2400" dirty="0"/>
              <a:t> = způsobilým dědicem může být fyzická osoba, právnická osoba i stát</a:t>
            </a:r>
          </a:p>
          <a:p>
            <a:pPr lvl="0" algn="just"/>
            <a:r>
              <a:rPr lang="cs-CZ" sz="2400" b="1" dirty="0"/>
              <a:t>FO</a:t>
            </a:r>
            <a:r>
              <a:rPr lang="cs-CZ" sz="2400" dirty="0"/>
              <a:t> -způsobilost stát se dědicem vzniká obecně narozením člověka. Na počaté dítě se hledí jako již na narozené, pokud to vyhovuje jeho zájmům (§ 25 OZ). Nenarodí-li se živé, hledí se na něj, jako by nikdy nebylo. Způsobilost stát se dědicem zaniká u fyzické osoby její smrtí.</a:t>
            </a:r>
          </a:p>
          <a:p>
            <a:pPr lvl="0" algn="just"/>
            <a:r>
              <a:rPr lang="cs-CZ" sz="2400" b="1" dirty="0"/>
              <a:t>PO</a:t>
            </a:r>
            <a:r>
              <a:rPr lang="cs-CZ" sz="2400" dirty="0"/>
              <a:t>- i ta, která má teprve vzniknout, vznikne-li do 1 roku od smrti zůstavitele</a:t>
            </a:r>
          </a:p>
          <a:p>
            <a:pPr algn="just"/>
            <a:r>
              <a:rPr lang="cs-CZ" sz="2400" b="1" dirty="0"/>
              <a:t>STÁT-</a:t>
            </a:r>
            <a:r>
              <a:rPr lang="cs-CZ" sz="2400" dirty="0"/>
              <a:t>povolal-li jej zůstavitel závětí, nepořídil-li zůstavitel žádné platné pořízení pro případ smrti ve prospěch jiného dědice a není-li žádných zákonných dědiců</a:t>
            </a:r>
          </a:p>
          <a:p>
            <a:pPr lvl="0" algn="just"/>
            <a:endParaRPr lang="cs-CZ" sz="2400" b="1" dirty="0"/>
          </a:p>
          <a:p>
            <a:pPr lvl="0" algn="just"/>
            <a:endParaRPr lang="cs-CZ" sz="2400" dirty="0"/>
          </a:p>
          <a:p>
            <a:pPr algn="just"/>
            <a:endParaRPr lang="cs-CZ" sz="2400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Dědění</a:t>
            </a:r>
          </a:p>
          <a:p>
            <a:r>
              <a:rPr lang="cs-CZ" sz="2000" b="1" u="sng" dirty="0"/>
              <a:t>Dědická nezpůsobilost </a:t>
            </a:r>
            <a:r>
              <a:rPr lang="cs-CZ" sz="2000" dirty="0"/>
              <a:t> </a:t>
            </a:r>
            <a:r>
              <a:rPr lang="cs-CZ" sz="2000" dirty="0">
                <a:highlight>
                  <a:srgbClr val="FFFF00"/>
                </a:highlight>
              </a:rPr>
              <a:t>(vyloučení dědice ex lege)</a:t>
            </a:r>
            <a:endParaRPr lang="cs-CZ" sz="2000" b="1" u="sng" dirty="0">
              <a:highlight>
                <a:srgbClr val="FFFF00"/>
              </a:highlight>
            </a:endParaRPr>
          </a:p>
          <a:p>
            <a:pPr lvl="0"/>
            <a:r>
              <a:rPr lang="cs-CZ" sz="2000" dirty="0"/>
              <a:t>pouze FO</a:t>
            </a:r>
          </a:p>
          <a:p>
            <a:pPr lvl="0" algn="just"/>
            <a:r>
              <a:rPr lang="cs-CZ" sz="2000" dirty="0"/>
              <a:t>z dědického práva je vyloučen ten, kdo se dopustil činu </a:t>
            </a:r>
            <a:r>
              <a:rPr lang="cs-CZ" sz="2000" u="sng" dirty="0"/>
              <a:t>povahy úmyslného TČ</a:t>
            </a:r>
            <a:r>
              <a:rPr lang="cs-CZ" sz="2000" dirty="0"/>
              <a:t> proti </a:t>
            </a:r>
            <a:r>
              <a:rPr lang="cs-CZ" sz="2000" u="sng" dirty="0"/>
              <a:t>zůstaviteli, jeho předku, potomku nebo manželu</a:t>
            </a:r>
            <a:r>
              <a:rPr lang="cs-CZ" sz="2000" dirty="0"/>
              <a:t> nebo </a:t>
            </a:r>
            <a:r>
              <a:rPr lang="cs-CZ" sz="2000" u="sng" dirty="0"/>
              <a:t>zavrženíhodného činu proti zůstavitelově poslední vůli</a:t>
            </a:r>
            <a:r>
              <a:rPr lang="cs-CZ" sz="2000" dirty="0"/>
              <a:t>, zejména tím, že zůstavitele k projevu poslední vůle donutil nebo lstivě svedl, projev poslední vůle zůstaviteli překazil nebo jeho poslední pořízení zatajil, zfalšoval, podvrhl nebo úmyslně zničil, ledaže mu zůstavitel tento čin výslovně prominul </a:t>
            </a:r>
            <a:r>
              <a:rPr lang="cs-CZ" sz="2000" i="1" dirty="0"/>
              <a:t>(§ 1481)</a:t>
            </a:r>
            <a:r>
              <a:rPr lang="cs-CZ" sz="2000" dirty="0"/>
              <a:t> – </a:t>
            </a:r>
            <a:r>
              <a:rPr lang="cs-CZ" sz="2000" u="sng" dirty="0"/>
              <a:t>odpouštění musí být výslovně projeveno</a:t>
            </a:r>
            <a:r>
              <a:rPr lang="cs-CZ" sz="2000" dirty="0"/>
              <a:t>,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cs-CZ" dirty="0"/>
              <a:t>probíhá-li v den zůstavitelovy smrti </a:t>
            </a:r>
            <a:r>
              <a:rPr lang="cs-CZ" u="sng" dirty="0"/>
              <a:t>řízení o rozvod manželství</a:t>
            </a:r>
            <a:r>
              <a:rPr lang="cs-CZ" dirty="0"/>
              <a:t> zahájené na </a:t>
            </a:r>
            <a:r>
              <a:rPr lang="cs-CZ" u="sng" dirty="0"/>
              <a:t>zůstavitelův návrh</a:t>
            </a:r>
            <a:r>
              <a:rPr lang="cs-CZ" dirty="0"/>
              <a:t> podaný v důsledku toho, že se manžel vůči zůstaviteli dopustil činu naplňujícího </a:t>
            </a:r>
            <a:r>
              <a:rPr lang="cs-CZ" u="sng" dirty="0"/>
              <a:t>znaky domácího násilí</a:t>
            </a:r>
            <a:r>
              <a:rPr lang="cs-CZ" dirty="0"/>
              <a:t>, je zůstavitelův manžel vyloučen z dědického práva jako </a:t>
            </a:r>
            <a:r>
              <a:rPr lang="cs-CZ" u="sng" dirty="0"/>
              <a:t>zákonný dědic</a:t>
            </a:r>
            <a:r>
              <a:rPr lang="cs-CZ" dirty="0"/>
              <a:t> </a:t>
            </a:r>
            <a:r>
              <a:rPr lang="cs-CZ" i="1" dirty="0"/>
              <a:t>(§ 1482 odst. 1)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endParaRPr lang="cs-CZ" i="1" dirty="0"/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cs-CZ" dirty="0"/>
              <a:t>byl-li rodič </a:t>
            </a:r>
            <a:r>
              <a:rPr lang="cs-CZ" u="sng" dirty="0"/>
              <a:t>zbaven rodičovské odpovědnosti</a:t>
            </a:r>
            <a:r>
              <a:rPr lang="cs-CZ" dirty="0"/>
              <a:t> proto, že ji či její výkon zneužíval nebo že výkon rodičovské odpovědnosti z vlastní viny závažným způsobem zanedbával, je vyloučen z dědického práva po dítěti podle zákonné dědické posloupnosti </a:t>
            </a:r>
            <a:r>
              <a:rPr lang="cs-CZ" i="1" dirty="0"/>
              <a:t>(§ 1482 odst. 2)</a:t>
            </a:r>
            <a:endParaRPr lang="cs-CZ" sz="2800" dirty="0"/>
          </a:p>
          <a:p>
            <a:pPr lvl="0" algn="just"/>
            <a:endParaRPr lang="cs-CZ" sz="2000" b="1" u="sng" dirty="0"/>
          </a:p>
          <a:p>
            <a:endParaRPr lang="cs-CZ" sz="2000" b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71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/>
              <a:t>Dědění 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b="1" dirty="0"/>
              <a:t>Vydědění</a:t>
            </a:r>
            <a:r>
              <a:rPr lang="cs-CZ" dirty="0"/>
              <a:t> </a:t>
            </a:r>
            <a:r>
              <a:rPr lang="cs-CZ" dirty="0">
                <a:highlight>
                  <a:srgbClr val="FFFF00"/>
                </a:highlight>
              </a:rPr>
              <a:t>(vyloučení dědice vůlí zůstavitele) </a:t>
            </a:r>
            <a:r>
              <a:rPr lang="cs-CZ" dirty="0"/>
              <a:t>– zatímco dědická nezpůsobilost postihuje jakéhokoli dědice, pokud jde o fyzickou osobu, vydědění postihuje nepominutelného dědice, kterému náleží povinný díl, a tím je potomek 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důvody vydědění</a:t>
            </a:r>
          </a:p>
          <a:p>
            <a:pPr lvl="0" algn="just"/>
            <a:endParaRPr lang="cs-CZ" sz="16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neposkytl zůstaviteli potřebnou pomoc v nouzi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o zůstavitele neprojevuje opravdový zájem, jaký by projevovat měl (většina </a:t>
            </a:r>
            <a:r>
              <a:rPr lang="cs-CZ" dirty="0" err="1"/>
              <a:t>vyděďujících</a:t>
            </a:r>
            <a:r>
              <a:rPr lang="cs-CZ" dirty="0"/>
              <a:t> listin napadnuta tvrzením, že šlo o </a:t>
            </a:r>
            <a:r>
              <a:rPr lang="cs-CZ" i="1" dirty="0"/>
              <a:t>odcizení přirozené</a:t>
            </a:r>
            <a:r>
              <a:rPr lang="cs-CZ" dirty="0"/>
              <a:t>, úspěšně)</a:t>
            </a:r>
            <a:endParaRPr lang="cs-CZ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byl odsouzen za TČ svědčící o jeho „zvrhlé povaze“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vede trvale nezřízený život – další neurčitý termín s prostorem pro subjektivismus (z judikatury alkoholismus, gamblerství..)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/>
              <a:t>marnotratný dědic </a:t>
            </a:r>
            <a:r>
              <a:rPr lang="cs-CZ" sz="2000" dirty="0"/>
              <a:t>za současné podmínky, že současně je jeho díl zůstaven jeho potomkům</a:t>
            </a:r>
          </a:p>
          <a:p>
            <a:pPr lvl="0" algn="just"/>
            <a:endParaRPr lang="cs-CZ" sz="1600" b="1" dirty="0"/>
          </a:p>
          <a:p>
            <a:pPr lvl="0" algn="just"/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/>
          </a:p>
          <a:p>
            <a:pPr algn="just">
              <a:lnSpc>
                <a:spcPct val="90000"/>
              </a:lnSpc>
            </a:pPr>
            <a:endParaRPr lang="cs-CZ" altLang="cs-CZ" sz="1000" dirty="0"/>
          </a:p>
          <a:p>
            <a:pPr algn="just">
              <a:lnSpc>
                <a:spcPct val="9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12994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79"/>
            <a:ext cx="849694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/>
              <a:t>Dědění</a:t>
            </a:r>
            <a:endParaRPr lang="cs-CZ" sz="2000" b="1" u="sng" dirty="0"/>
          </a:p>
          <a:p>
            <a:pPr algn="just"/>
            <a:r>
              <a:rPr lang="cs-CZ" sz="2000" b="1" dirty="0">
                <a:highlight>
                  <a:srgbClr val="FFFF00"/>
                </a:highlight>
              </a:rPr>
              <a:t>Dědic nechce dědit</a:t>
            </a:r>
          </a:p>
          <a:p>
            <a:r>
              <a:rPr lang="cs-CZ" sz="2000" b="1" i="1" dirty="0"/>
              <a:t>Odmítnutí dědictví</a:t>
            </a:r>
            <a:endParaRPr lang="cs-CZ" sz="2000" b="1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Způsobilý dědic má v rámci své autonomie vůle právo po smrti zůstavitele dědictví odmítnout.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Vyžaduje se výslovné prohlášení vůči soudu ve lhůtě do jednoho měsíce ode dne, kdy soud dědice vyrozuměl o jeho dědickém právu a jeho právu dědictví odmítnout i o následcích odmítnutí (§ 1487 OZ)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Právo odmítnou v případě smrti dědice přechází ve lhůtě k odmítnutí na jeho dědice.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Odmítnutí s výhradou, podmínkou, je neplatné.</a:t>
            </a:r>
          </a:p>
          <a:p>
            <a:pPr algn="just"/>
            <a:endParaRPr lang="cs-CZ" sz="2000" b="1" u="sng" dirty="0"/>
          </a:p>
          <a:p>
            <a:r>
              <a:rPr lang="cs-CZ" sz="2000" b="1" i="1" dirty="0"/>
              <a:t>Vzdání se dědictví</a:t>
            </a:r>
            <a:endParaRPr lang="cs-CZ" sz="2000" b="1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Dědic, který neodmítl, se může dědictví v dědickém řízení vzdát ve prospěch jiného dědice  (dědictví nelze odmítnout ve prospěch jiné konkrétní osoby)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Lze se vzdát v jakémkoli rozsahu.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Podmíněno souhlasem druhé strany.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Změna se nesmí dotknout práv třetích osob.</a:t>
            </a:r>
          </a:p>
          <a:p>
            <a:pPr algn="just"/>
            <a:endParaRPr lang="cs-CZ" sz="2000" b="1" u="sng" dirty="0"/>
          </a:p>
        </p:txBody>
      </p:sp>
    </p:spTree>
    <p:extLst>
      <p:ext uri="{BB962C8B-B14F-4D97-AF65-F5344CB8AC3E}">
        <p14:creationId xmlns:p14="http://schemas.microsoft.com/office/powerpoint/2010/main" val="3667041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/>
              <a:t>Dědění</a:t>
            </a:r>
          </a:p>
          <a:p>
            <a:pPr lvl="0" algn="just"/>
            <a:r>
              <a:rPr lang="cs-CZ" sz="2400" b="1" dirty="0">
                <a:highlight>
                  <a:srgbClr val="FFFF00"/>
                </a:highlight>
              </a:rPr>
              <a:t>Dědic nechce dědit</a:t>
            </a:r>
          </a:p>
          <a:p>
            <a:r>
              <a:rPr lang="cs-CZ" sz="2400" b="1" i="1" dirty="0"/>
              <a:t>Zřeknutí se dědického práva  (</a:t>
            </a:r>
            <a:r>
              <a:rPr lang="cs-CZ" sz="2400" b="1" dirty="0"/>
              <a:t>§ 1484 </a:t>
            </a:r>
            <a:r>
              <a:rPr lang="cs-CZ" sz="2400" b="1" dirty="0" err="1"/>
              <a:t>an</a:t>
            </a:r>
            <a:r>
              <a:rPr lang="cs-CZ" sz="2400" b="1" dirty="0"/>
              <a:t>.)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Předpokládaný dědic se ještě za života zůstavitele smluvně zřekne svého práva stát se dědicem.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Nepominutelný dědic se zříká i svého práva na povinný díl.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Rozsah zřeknutí dispozitivní.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Smlouva může být úplatná i bezúplatná.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Forma smlouvy  - veřejná listina, zrušení prostá písemná</a:t>
            </a:r>
          </a:p>
          <a:p>
            <a:pPr lvl="0" algn="just"/>
            <a:endParaRPr lang="cs-CZ" sz="2400" b="1" dirty="0"/>
          </a:p>
          <a:p>
            <a:pPr lvl="0"/>
            <a:endParaRPr lang="cs-CZ" b="1" u="sng" cap="all" dirty="0"/>
          </a:p>
          <a:p>
            <a:pPr lvl="0"/>
            <a:endParaRPr lang="cs-CZ" sz="28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707673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/>
              <a:t>Dědění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sz="2400" b="1" dirty="0"/>
              <a:t>Dědické tituly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sz="2000" b="1" i="1" dirty="0"/>
              <a:t>Závěť</a:t>
            </a:r>
            <a:r>
              <a:rPr lang="cs-CZ" sz="2000" dirty="0"/>
              <a:t> – projev vůle zůstavitele, má přednost před děděním ze zákona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b="1" i="1" dirty="0"/>
              <a:t>Zákon</a:t>
            </a:r>
            <a:r>
              <a:rPr lang="cs-CZ" sz="2000" dirty="0"/>
              <a:t> – pokud neexistuje závěť, nebo pokud nedopadá ustanovení závěti na všechen zůstavitelův majetek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b="1" i="1" dirty="0"/>
              <a:t>Dědická smlouva</a:t>
            </a:r>
            <a:r>
              <a:rPr lang="cs-CZ" sz="2000" b="1" dirty="0"/>
              <a:t> </a:t>
            </a:r>
            <a:r>
              <a:rPr lang="cs-CZ" sz="2000" dirty="0"/>
              <a:t>– novinka, posiluje zůstavitelovu volnost při rozhodování o jeho majetku pro případ smrti, nejsilnější dědický titul, forma veřejné listiny (jinak se posoudí jako závěť), nelze pořídit o celé pozůstalosti ( ¼ musí zůstat volná – lze předat závětí stejné osobě)</a:t>
            </a:r>
          </a:p>
          <a:p>
            <a:pPr lvl="0" algn="just"/>
            <a:endParaRPr lang="cs-CZ" sz="2000" dirty="0"/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cs-CZ" sz="2000" dirty="0"/>
              <a:t>Důvody dědění mohou působit i vedle sebe</a:t>
            </a: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cs-CZ" sz="2000" dirty="0"/>
              <a:t>Stejný dědic může být povolán na základě smlouvy, závěti i ze zákona.</a:t>
            </a:r>
          </a:p>
          <a:p>
            <a:pPr lvl="0" algn="just"/>
            <a:endParaRPr lang="cs-CZ" sz="2000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u="sng" dirty="0"/>
          </a:p>
          <a:p>
            <a:pPr lvl="0" algn="just"/>
            <a:endParaRPr lang="cs-CZ" b="1" u="sng" dirty="0"/>
          </a:p>
          <a:p>
            <a:pPr lvl="0" algn="just"/>
            <a:endParaRPr lang="cs-CZ" b="1" u="sng" dirty="0"/>
          </a:p>
          <a:p>
            <a:pPr lvl="0" algn="just"/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2561</TotalTime>
  <Words>2818</Words>
  <Application>Microsoft Office PowerPoint</Application>
  <PresentationFormat>Předvádění na obrazovce (4:3)</PresentationFormat>
  <Paragraphs>364</Paragraphs>
  <Slides>22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Century Gothic</vt:lpstr>
      <vt:lpstr>Wingdings</vt:lpstr>
      <vt:lpstr>Motiv sady Office</vt:lpstr>
      <vt:lpstr>Přednáška č. 8 (19. 11. 2024) OBČANSKÉ PRÁVO-DĚDĚNÍ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Márton Michal JUDr., Ph.D.</cp:lastModifiedBy>
  <cp:revision>199</cp:revision>
  <dcterms:created xsi:type="dcterms:W3CDTF">2015-09-08T17:35:18Z</dcterms:created>
  <dcterms:modified xsi:type="dcterms:W3CDTF">2024-11-19T13:21:30Z</dcterms:modified>
</cp:coreProperties>
</file>