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3" r:id="rId4"/>
    <p:sldId id="266" r:id="rId5"/>
    <p:sldId id="267" r:id="rId6"/>
    <p:sldId id="268" r:id="rId7"/>
    <p:sldId id="282" r:id="rId8"/>
    <p:sldId id="287" r:id="rId9"/>
    <p:sldId id="260" r:id="rId10"/>
    <p:sldId id="284" r:id="rId11"/>
    <p:sldId id="288" r:id="rId12"/>
    <p:sldId id="285" r:id="rId13"/>
    <p:sldId id="289" r:id="rId14"/>
    <p:sldId id="290" r:id="rId15"/>
    <p:sldId id="291" r:id="rId16"/>
    <p:sldId id="292" r:id="rId17"/>
    <p:sldId id="293" r:id="rId18"/>
    <p:sldId id="29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29. 10. 2024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D386-1B0B-444B-A01A-1A40FD71BD99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FF5C-1BC3-4DF5-8FF9-6B0E9E7EF5F4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24DDD-8514-4896-8B5D-AAA65159C506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10D-6773-4B62-9336-23751A16E3FE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02587-3F04-468B-9746-449D6A1AB09B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F2C4-9027-4793-ACF5-989F979C73F6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E6A1-92F0-4D91-8331-6C49418EE1E0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2598-F359-4842-BF87-4FE364CC3F39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383ED-F285-473F-A575-2F8CF16DEC1E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16D8D-8348-482A-A116-BD1C8FA4142C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4579A-F1C9-4051-9959-8CB3B1D9D37C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9FCAA-D033-479F-BB8E-C73E4F1B2EA5}" type="datetime1">
              <a:rPr lang="cs-CZ" smtClean="0"/>
              <a:t>29. 10. 2024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Přednáška č. 5 (</a:t>
            </a:r>
            <a:r>
              <a:rPr lang="cs-CZ" sz="3600" b="1" dirty="0" smtClean="0"/>
              <a:t>29. </a:t>
            </a:r>
            <a:r>
              <a:rPr lang="cs-CZ" sz="3600" b="1" dirty="0" smtClean="0"/>
              <a:t>10. </a:t>
            </a:r>
            <a:r>
              <a:rPr lang="cs-CZ" sz="3600" b="1" dirty="0" smtClean="0"/>
              <a:t>2024)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ZÁKLADY TRESTNÍ ODPOVĚDNOSTI </a:t>
            </a:r>
            <a:br>
              <a:rPr lang="cs-CZ" sz="3600" b="1" dirty="0" smtClean="0"/>
            </a:br>
            <a:r>
              <a:rPr lang="cs-CZ" sz="3600" b="1" dirty="0" smtClean="0"/>
              <a:t/>
            </a:r>
            <a:br>
              <a:rPr lang="cs-CZ" sz="3600" b="1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r>
              <a:rPr lang="cs-CZ" sz="2000" dirty="0" smtClean="0"/>
              <a:t>je </a:t>
            </a:r>
            <a:r>
              <a:rPr lang="cs-CZ" sz="2000" dirty="0"/>
              <a:t>u </a:t>
            </a:r>
            <a:r>
              <a:rPr lang="cs-CZ" sz="2000" dirty="0" smtClean="0"/>
              <a:t>každého trestného činu představována </a:t>
            </a:r>
            <a:r>
              <a:rPr lang="cs-CZ" sz="2000" dirty="0"/>
              <a:t>zejména zaviněním, vyjadřujícím vnitřní psychický vztah subjektu k předmětnému protiprávnímu jednání a jeho následku.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Právní úprava </a:t>
            </a:r>
            <a:r>
              <a:rPr lang="cs-CZ" sz="2000" dirty="0" smtClean="0"/>
              <a:t>trestných činů </a:t>
            </a:r>
            <a:r>
              <a:rPr lang="cs-CZ" sz="2000" dirty="0"/>
              <a:t>je koncipována na principu </a:t>
            </a:r>
            <a:r>
              <a:rPr lang="cs-CZ" sz="2000" b="1" dirty="0"/>
              <a:t>zavinění</a:t>
            </a:r>
            <a:r>
              <a:rPr lang="cs-CZ" sz="2000" dirty="0"/>
              <a:t>, přičemž k naplnění skutkových </a:t>
            </a:r>
            <a:r>
              <a:rPr lang="cs-CZ" sz="2000" dirty="0" smtClean="0"/>
              <a:t>podstat trestných činů je třeba úmyslného zavinění, nestanoví-li trestní zákon výslovně, že postačuje zavinění z nedbalosti (§ 13 odst. 2 TZ)</a:t>
            </a:r>
            <a:endParaRPr lang="cs-CZ" sz="2000" dirty="0"/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Úmysl přímý</a:t>
            </a:r>
            <a:r>
              <a:rPr lang="cs-CZ" sz="2000" dirty="0"/>
              <a:t> » pachatel </a:t>
            </a:r>
            <a:r>
              <a:rPr lang="cs-CZ" sz="2000" b="1" dirty="0"/>
              <a:t>chtěl</a:t>
            </a:r>
            <a:r>
              <a:rPr lang="cs-CZ" sz="2000" dirty="0"/>
              <a:t> svým jednáním </a:t>
            </a:r>
            <a:r>
              <a:rPr lang="cs-CZ" sz="2000" b="1" dirty="0"/>
              <a:t>porušit</a:t>
            </a:r>
            <a:r>
              <a:rPr lang="cs-CZ" sz="2000" dirty="0"/>
              <a:t> nebo </a:t>
            </a:r>
            <a:r>
              <a:rPr lang="cs-CZ" sz="2000" b="1" dirty="0"/>
              <a:t>ohrozit</a:t>
            </a:r>
            <a:r>
              <a:rPr lang="cs-CZ" sz="2000" dirty="0"/>
              <a:t> zájem chráněný zákonem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Úmysl nepřímý</a:t>
            </a:r>
            <a:r>
              <a:rPr lang="cs-CZ" sz="2000" dirty="0"/>
              <a:t> » pachatel </a:t>
            </a:r>
            <a:r>
              <a:rPr lang="cs-CZ" sz="2000" b="1" dirty="0"/>
              <a:t>věděl, že </a:t>
            </a:r>
            <a:r>
              <a:rPr lang="cs-CZ" sz="2000" dirty="0"/>
              <a:t>svým jednáním </a:t>
            </a:r>
            <a:r>
              <a:rPr lang="cs-CZ" sz="2000" b="1" dirty="0"/>
              <a:t>může ohrozit </a:t>
            </a:r>
            <a:r>
              <a:rPr lang="cs-CZ" sz="2000" dirty="0"/>
              <a:t>zájem chráněný zákonem, a pro případ, že jej poruší nebo ohrozí, </a:t>
            </a:r>
            <a:r>
              <a:rPr lang="cs-CZ" sz="2000" b="1" dirty="0"/>
              <a:t>byl s tím srozuměn</a:t>
            </a:r>
            <a:r>
              <a:rPr lang="cs-CZ" sz="2000" dirty="0"/>
              <a:t>.</a:t>
            </a:r>
            <a:endParaRPr lang="cs-CZ" sz="2000" b="1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endParaRPr lang="cs-CZ" dirty="0"/>
          </a:p>
          <a:p>
            <a:pPr algn="just"/>
            <a:r>
              <a:rPr lang="cs-CZ" sz="2000" b="1" dirty="0"/>
              <a:t>Nedbalost vědomá </a:t>
            </a:r>
            <a:r>
              <a:rPr lang="cs-CZ" sz="2000" dirty="0"/>
              <a:t>» pachatel </a:t>
            </a:r>
            <a:r>
              <a:rPr lang="cs-CZ" sz="2000" b="1" dirty="0"/>
              <a:t>věděl</a:t>
            </a:r>
            <a:r>
              <a:rPr lang="cs-CZ" sz="2000" dirty="0"/>
              <a:t>, že svým jednáním může způsobit určité následky, ale bez přiměřených důvodů </a:t>
            </a:r>
            <a:r>
              <a:rPr lang="cs-CZ" sz="2000" b="1" dirty="0"/>
              <a:t>spoléhal</a:t>
            </a:r>
            <a:r>
              <a:rPr lang="cs-CZ" sz="2000" dirty="0"/>
              <a:t> na to, že je nezpůsobí.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Nedbalost </a:t>
            </a:r>
            <a:r>
              <a:rPr lang="cs-CZ" sz="2000" b="1" dirty="0"/>
              <a:t>nevědomá </a:t>
            </a:r>
            <a:r>
              <a:rPr lang="cs-CZ" sz="2000" dirty="0"/>
              <a:t>» pachatel </a:t>
            </a:r>
            <a:r>
              <a:rPr lang="cs-CZ" sz="2000" b="1" dirty="0"/>
              <a:t>nevěděl</a:t>
            </a:r>
            <a:r>
              <a:rPr lang="cs-CZ" sz="2000" dirty="0"/>
              <a:t>, že svým jednáním může způsobit škodlivé následky, ač vzhledem k okolnostem a svým osobním poměrům to </a:t>
            </a:r>
            <a:r>
              <a:rPr lang="cs-CZ" sz="2000" b="1" dirty="0"/>
              <a:t>vědět měl a mohl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1400" b="1" i="1" dirty="0" smtClean="0"/>
              <a:t>Hrubá nedbalost – přístup pachatele k náležité opatrnosti svědčí o zřejmé bezohlednosti pachatele k zájmům chráněným trestním zákonem.</a:t>
            </a:r>
          </a:p>
          <a:p>
            <a:pPr lvl="0" algn="just"/>
            <a:endParaRPr lang="cs-CZ" sz="1400" b="1" i="1" dirty="0"/>
          </a:p>
          <a:p>
            <a:pPr lvl="0" algn="just"/>
            <a:r>
              <a:rPr lang="cs-CZ" sz="1400" b="1" i="1" dirty="0" smtClean="0"/>
              <a:t>Srozumění – smíření pachatele s tím, že způsobem stanoveným v trestním zákoně může porušit nebo ohrozit zájem chráněný tímto zákonem</a:t>
            </a:r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u="sng" dirty="0"/>
              <a:t>Krajní nouze</a:t>
            </a:r>
            <a:endParaRPr lang="cs-CZ" dirty="0"/>
          </a:p>
          <a:p>
            <a:pPr lvl="0" algn="just"/>
            <a:r>
              <a:rPr lang="cs-CZ" dirty="0"/>
              <a:t>jednomu zájmu chráněnému trestním zákonem hrozí porucha, která může být odvrácena jen poruchou druhého zájmu</a:t>
            </a:r>
          </a:p>
          <a:p>
            <a:pPr lvl="0" algn="just"/>
            <a:r>
              <a:rPr lang="cs-CZ" dirty="0"/>
              <a:t>k činu je oprávněn každý, i ten, jehož zájmy ohroženy nejsou (pomoc v nouzi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algn="just"/>
            <a:r>
              <a:rPr lang="cs-CZ" u="sng" dirty="0"/>
              <a:t>Odvrácení nebezpečí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hrozící zájmu chráněného trestním zákonem =útok na objekt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hrozí přímo = vývoj událostí směřuje rychle k poruše, nebo sice nepokračuje, ale jsou splněny všechny podmínky pro to, aby porucha nastala a splnění zbývajících  je věcí náhody, která se může kdykoli a s velkou pravděpodobností stát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není možno odvrátit jinak (subsidiarita) = zraněného může odvést řidič, který není podnapilý, rozbití okénka namísto vstupních dveří chaty, preference útěku před útokem, pokud je možný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nutno posoudit, zda nebezpečí bylo možno odvrátit ještě před porušením zájmu chráněného trestním zákonem, kterému nebezpečí hrozilo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ten, komu hrozí, je není povinen snášet (voják, plavčík, hasič) = podmínku je však nutno vykládat vždy s ohledem na konkrétní podmínky (velitel horské služby neposkytne záchranu bez patřičné výbavy)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2752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b="1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 proporcionality = nesmí být způsoben následek stejně závažný nebo závažnější než ten, který hrozil, tzn. </a:t>
            </a:r>
            <a:r>
              <a:rPr lang="cs-CZ" b="1" dirty="0"/>
              <a:t>nelze připustit záchranu jednoho zájmu chráněného trestním zákonem obětováním rovnocenného zájmu</a:t>
            </a:r>
            <a:endParaRPr lang="cs-CZ" dirty="0"/>
          </a:p>
          <a:p>
            <a:pPr algn="just"/>
            <a:r>
              <a:rPr lang="cs-CZ" b="1" u="sng" dirty="0"/>
              <a:t>Exces z krajní </a:t>
            </a:r>
            <a:r>
              <a:rPr lang="cs-CZ" b="1" u="sng" dirty="0" smtClean="0"/>
              <a:t>nouze</a:t>
            </a:r>
          </a:p>
          <a:p>
            <a:pPr algn="just"/>
            <a:endParaRPr lang="cs-CZ" b="1" u="sng" dirty="0"/>
          </a:p>
          <a:p>
            <a:pPr lvl="0" algn="just"/>
            <a:r>
              <a:rPr lang="cs-CZ" b="1" dirty="0"/>
              <a:t>Intenzivní exces </a:t>
            </a:r>
            <a:r>
              <a:rPr lang="cs-CZ" dirty="0"/>
              <a:t>– způsobený následek je stejně závažný nebo závažnější než ten, který </a:t>
            </a:r>
            <a:r>
              <a:rPr lang="cs-CZ" dirty="0" smtClean="0"/>
              <a:t>hrozil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Extenzivní exces </a:t>
            </a:r>
            <a:r>
              <a:rPr lang="cs-CZ" dirty="0"/>
              <a:t>– jednání nebylo provedeno v době, kdy nebezpečí bezprostředně hrozilo (předtím nebo potom)</a:t>
            </a:r>
          </a:p>
          <a:p>
            <a:pPr lvl="0" algn="just"/>
            <a:r>
              <a:rPr lang="cs-CZ" dirty="0"/>
              <a:t>nebezpečí bylo možno odvrátit jinak</a:t>
            </a:r>
          </a:p>
          <a:p>
            <a:pPr lvl="0" algn="just"/>
            <a:r>
              <a:rPr lang="cs-CZ" dirty="0"/>
              <a:t>byla tu povinnost nebezpečí snášet</a:t>
            </a:r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6237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/>
              <a:t>Nutná obrana</a:t>
            </a:r>
          </a:p>
          <a:p>
            <a:pPr lvl="0" algn="just"/>
            <a:endParaRPr lang="cs-CZ" sz="2000" b="1" u="sng" dirty="0"/>
          </a:p>
          <a:p>
            <a:pPr lvl="0" algn="just"/>
            <a:r>
              <a:rPr lang="cs-CZ" sz="2000" b="1" dirty="0"/>
              <a:t>Nutná obrana</a:t>
            </a:r>
            <a:r>
              <a:rPr lang="cs-CZ" sz="2000" dirty="0"/>
              <a:t> je takové jednání, kterým je odvracen přímo hrozící nebo trvající útok na zákonem chráněný zájem</a:t>
            </a:r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/>
              <a:t>Může být </a:t>
            </a:r>
            <a:r>
              <a:rPr lang="cs-CZ" sz="2000" b="1" u="sng" dirty="0"/>
              <a:t>intenzivnější</a:t>
            </a:r>
            <a:r>
              <a:rPr lang="cs-CZ" sz="2000" b="1" dirty="0"/>
              <a:t> než útok, neboť je nutná k jeho odvrácení.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Vybočení (exces) z nutné obrany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intenzivní = obrana je zjevně nepřiměřená způsobu útoku (střelba po osobě, která se nachází na pozemku, aniž by zde byly okolnosti svědčící o bezprostředně hrozící agresi, po kapesním zloději aj.)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extenzivní= nebyla současná s přímo hrozícím nebo trvajícím útokem (pokračování po odvrácení útoku – z obránce se stává útočník; předčasná obrana)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3494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Svolení poškozeného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je-li dáno </a:t>
            </a:r>
            <a:r>
              <a:rPr lang="cs-CZ" sz="2000" b="1" dirty="0" smtClean="0"/>
              <a:t>před jednáním </a:t>
            </a:r>
            <a:r>
              <a:rPr lang="cs-CZ" sz="2000" dirty="0" smtClean="0"/>
              <a:t>či </a:t>
            </a:r>
            <a:r>
              <a:rPr lang="cs-CZ" sz="2000" b="1" dirty="0" smtClean="0"/>
              <a:t>současně s jednáním </a:t>
            </a:r>
            <a:r>
              <a:rPr lang="cs-CZ" sz="2000" dirty="0" smtClean="0"/>
              <a:t>osoby čin páchající jinak trestný, </a:t>
            </a:r>
            <a:r>
              <a:rPr lang="cs-CZ" sz="2000" b="1" dirty="0" smtClean="0"/>
              <a:t>po jednání </a:t>
            </a:r>
            <a:r>
              <a:rPr lang="cs-CZ" sz="2000" dirty="0" smtClean="0"/>
              <a:t>pouze za předpokladu, že mohl pachatel důvodně předpokládat, že svolení by bylo dáno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osoba dávající svolení jej může dát toliko ve věcech, o nichž může </a:t>
            </a:r>
            <a:r>
              <a:rPr lang="cs-CZ" sz="2000" b="1" dirty="0" smtClean="0"/>
              <a:t>bez omezení oprávněně rozhodovat</a:t>
            </a:r>
            <a:r>
              <a:rPr lang="cs-CZ" sz="2000" dirty="0" smtClean="0"/>
              <a:t> </a:t>
            </a:r>
            <a:r>
              <a:rPr lang="cs-CZ" sz="2000" i="1" dirty="0" smtClean="0"/>
              <a:t>(můžeš vyhodit celý obývací pokoj – jsou tam pouze věci osoby dávající souhlas)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vyjma svolení k lékařským zákrokům, jež jsou na základě poznatků lékařské vědy v souladu s právním řádem, nelze dát souhlas s ublížením na zdraví nebo usmrcením </a:t>
            </a:r>
            <a:r>
              <a:rPr lang="cs-CZ" sz="2000" i="1" dirty="0" smtClean="0"/>
              <a:t>( x státy, kde je povolena </a:t>
            </a:r>
            <a:r>
              <a:rPr lang="cs-CZ" sz="2000" i="1" dirty="0" err="1" smtClean="0"/>
              <a:t>eutanasie</a:t>
            </a:r>
            <a:r>
              <a:rPr lang="cs-CZ" sz="2000" i="1" dirty="0" smtClean="0"/>
              <a:t>) 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0849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u="sng" dirty="0" smtClean="0"/>
              <a:t>Přípustné riziko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i="1" dirty="0" smtClean="0"/>
              <a:t>„bez rizika není možný pokrok“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dirty="0" smtClean="0"/>
              <a:t>výkon společensky prospěšné činnosti, jíž je ohrožen nebo porušen zájem chráněný trestným zákonem, nelze – li společensky prospěšného výsledku dosáhnout jinak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není přípustným rizikem</a:t>
            </a:r>
            <a:r>
              <a:rPr lang="cs-CZ" sz="2000" dirty="0" smtClean="0"/>
              <a:t>, když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ohrozí život nebo zdraví člověka, aniž by jím byl dán souhlas v souladu se zákonem (experimentální lékařský zákrok, k němuž osoba nedala souhlas)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výsledek činnosti neodpovídá míře rizika (riziko vyšší než přínos)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je v rozporu s právními předpisy, veřejným pořádkem, zásadami lidskosti, příčí se dobrým mravům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09500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Oprávněné užití zbraně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Použití zbraně v mezích stanovené zvláštními předpisy, typicky se jedná o zákonné použití zbraně ozbrojenými a bezpečnostními sbory (policie, vojenská policie) nebo obecní policií, která je však toliko orgánem obce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Ukázka zákonného textu (§ 56 odst. 1 zákona č. 273/2008 Sb., o policii České republiky)</a:t>
            </a:r>
          </a:p>
          <a:p>
            <a:pPr lvl="0" algn="just"/>
            <a:r>
              <a:rPr lang="cs-CZ" sz="900" b="1" i="1" dirty="0" smtClean="0"/>
              <a:t>Policista je oprávněn použít zbraň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a) v nutné obraně nebo v krajní nouzi,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b) jestliže se nebezpečný pachatel, proti němuž zakročuje, na jeho výzvu nevzdá nebo se zdráhá opustit svůj úkryt,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c) aby zamezil útěku nebezpečného pachatele, jehož nemůže jiným způsobem zadržet,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d) nelze-li jinak překonat aktivní odpor směřující ke zmaření jeho závažného zákroku,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e) aby odvrátil násilný útok, který ohrožuje střežený nebo chráněný objekt anebo prostor,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f) nelze-li jinak zadržet dopravní prostředek, jehož řidič bezohlednou jízdou vážně ohrožuje život nebo zdraví osob a na opětovnou výzvu nebo znamení dané podle jiného právního předpisu10) nezastaví,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g) jestliže osoba, proti níž byl použit donucovací prostředek hrozba namířenou střelnou zbraní nebo varovný výstřel, neuposlechne příkazu policisty směřujícího k zajištění bezpečnosti jeho vlastní nebo jiné osoby, nebo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h) ke zneškodnění zvířete ohrožujícího život nebo zdraví osoby.</a:t>
            </a:r>
          </a:p>
          <a:p>
            <a:pPr lvl="0" algn="just"/>
            <a:endParaRPr lang="cs-CZ" sz="900" b="1" u="sng" dirty="0" smtClean="0"/>
          </a:p>
          <a:p>
            <a:pPr lvl="0" algn="just"/>
            <a:endParaRPr lang="cs-CZ" sz="900" b="1" dirty="0"/>
          </a:p>
        </p:txBody>
      </p:sp>
    </p:spTree>
    <p:extLst>
      <p:ext uri="{BB962C8B-B14F-4D97-AF65-F5344CB8AC3E}">
        <p14:creationId xmlns:p14="http://schemas.microsoft.com/office/powerpoint/2010/main" val="93758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40/2009 Sb., trestní zákoník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 smtClean="0"/>
              <a:t>přichází v úvahu tehdy, když dojde k narušení společenských vztahů chráněných trestním právem. Vznik odpovědnosti je představován vznikem povinnosti strpět a nést sankci za spáchaný trestný čin.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Základem trestně právní odpovědnosti je protiprávní jednání pachatele, za které lze uložit trestní sankci (trest, ochranné opatření, jejich kombinaci).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Trestný čin (§ 13 TZ)</a:t>
            </a:r>
          </a:p>
          <a:p>
            <a:pPr algn="just"/>
            <a:r>
              <a:rPr lang="cs-CZ" sz="2000" dirty="0" smtClean="0"/>
              <a:t>-protiprávní čin, který zákon označuje za trestný a který vykazuje znaky uvedené v takovém zákoně</a:t>
            </a:r>
          </a:p>
          <a:p>
            <a:pPr algn="just"/>
            <a:r>
              <a:rPr lang="cs-CZ" sz="2000" dirty="0" smtClean="0"/>
              <a:t>-</a:t>
            </a:r>
            <a:r>
              <a:rPr lang="cs-CZ" sz="2000" b="1" dirty="0" smtClean="0"/>
              <a:t>formální pojetí trestného činu</a:t>
            </a:r>
          </a:p>
          <a:p>
            <a:pPr algn="just"/>
            <a:r>
              <a:rPr lang="cs-CZ" sz="2000" b="1" dirty="0"/>
              <a:t>-korektiv společenské </a:t>
            </a:r>
            <a:r>
              <a:rPr lang="cs-CZ" sz="2000" b="1" dirty="0" smtClean="0"/>
              <a:t>škodlivosti (§ 12 odst. 2 TZ)</a:t>
            </a:r>
            <a:endParaRPr lang="cs-CZ" sz="2000" b="1" dirty="0"/>
          </a:p>
          <a:p>
            <a:pPr algn="just"/>
            <a:r>
              <a:rPr lang="cs-CZ" sz="2000" b="1" dirty="0"/>
              <a:t>-zásada subsidiarity trestní </a:t>
            </a:r>
            <a:r>
              <a:rPr lang="cs-CZ" sz="2000" b="1" dirty="0" smtClean="0"/>
              <a:t>represe (§ 12 odst. 2 TZ)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dirty="0"/>
              <a:t>k</a:t>
            </a:r>
            <a:r>
              <a:rPr lang="cs-CZ" sz="2000" dirty="0" smtClean="0"/>
              <a:t>ategorizace trestných činů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přečin</a:t>
            </a:r>
            <a:r>
              <a:rPr lang="cs-CZ" sz="2000" dirty="0" smtClean="0"/>
              <a:t> – všechny nedbalostní trestné činy a ty úmyslné trestné činy, za něž zákon stanoví trest odnětí svobody s horní hranicí trestní sazby do 5 let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ločin</a:t>
            </a:r>
            <a:r>
              <a:rPr lang="cs-CZ" sz="2000" dirty="0" smtClean="0"/>
              <a:t> – všechny trestné činy, které nejsou přečiny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zvlášť závažný zločin </a:t>
            </a:r>
            <a:r>
              <a:rPr lang="cs-CZ" sz="2000" dirty="0" smtClean="0"/>
              <a:t>– trestný čin, za něž trestní zákon stanoví trest odnětí svobody s horní hranicí trestní sazby nejméně 10 let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= předpoklady trestní odpovědnosti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Objektivní předpoklady</a:t>
            </a:r>
            <a:r>
              <a:rPr lang="cs-CZ" sz="2000" dirty="0"/>
              <a:t>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protiprávnost jednání</a:t>
            </a:r>
            <a:r>
              <a:rPr lang="cs-CZ" sz="20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škodlivé následky </a:t>
            </a:r>
            <a:r>
              <a:rPr lang="cs-CZ" sz="2000" dirty="0"/>
              <a:t>protiprávního jednání,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příčinný vztah </a:t>
            </a:r>
            <a:r>
              <a:rPr lang="cs-CZ" sz="2000" dirty="0"/>
              <a:t>mezi protiprávním jednáním a škodlivým následkem.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Subjektivním předpokladem</a:t>
            </a:r>
            <a:r>
              <a:rPr lang="cs-CZ" sz="2000" dirty="0"/>
              <a:t> </a:t>
            </a:r>
            <a:r>
              <a:rPr lang="cs-CZ" sz="2000" dirty="0" smtClean="0"/>
              <a:t>trestní </a:t>
            </a:r>
            <a:r>
              <a:rPr lang="cs-CZ" sz="2000" dirty="0"/>
              <a:t>odpovědnosti je pak zpravidla </a:t>
            </a:r>
            <a:r>
              <a:rPr lang="cs-CZ" sz="2000" b="1" dirty="0"/>
              <a:t>zavinění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algn="just"/>
            <a:endParaRPr lang="cs-CZ" sz="2000" b="1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Mezi </a:t>
            </a:r>
            <a:r>
              <a:rPr lang="cs-CZ" sz="2000" b="1" dirty="0"/>
              <a:t>zákonnými znaky </a:t>
            </a:r>
            <a:r>
              <a:rPr lang="cs-CZ" sz="2000" b="1" dirty="0" smtClean="0"/>
              <a:t>trestných činů </a:t>
            </a:r>
            <a:r>
              <a:rPr lang="cs-CZ" sz="2000" dirty="0"/>
              <a:t>můžeme rozlišovat: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obecné znaky </a:t>
            </a:r>
            <a:r>
              <a:rPr lang="cs-CZ" sz="2000" b="1" dirty="0" smtClean="0"/>
              <a:t>trestných činů</a:t>
            </a:r>
            <a:r>
              <a:rPr lang="cs-CZ" sz="2000" dirty="0" smtClean="0"/>
              <a:t>, </a:t>
            </a:r>
            <a:r>
              <a:rPr lang="cs-CZ" sz="2000" dirty="0"/>
              <a:t>které jsou společné pro všechny </a:t>
            </a:r>
            <a:r>
              <a:rPr lang="cs-CZ" sz="2000" dirty="0" smtClean="0"/>
              <a:t>trestné činy </a:t>
            </a:r>
            <a:r>
              <a:rPr lang="cs-CZ" sz="2000" dirty="0"/>
              <a:t>bez rozdílu,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zákonné znaky skutkové podstaty</a:t>
            </a:r>
            <a:r>
              <a:rPr lang="cs-CZ" sz="2000" dirty="0"/>
              <a:t>, které slouží k individualizaci vždy konkrétního </a:t>
            </a:r>
            <a:r>
              <a:rPr lang="cs-CZ" sz="2000" dirty="0" smtClean="0"/>
              <a:t>trestného činu.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K </a:t>
            </a:r>
            <a:r>
              <a:rPr lang="cs-CZ" sz="2000" b="1" dirty="0"/>
              <a:t>obecným zákonným znakům </a:t>
            </a:r>
            <a:r>
              <a:rPr lang="cs-CZ" sz="2000" dirty="0"/>
              <a:t>přestupků patří, že jde o jednání: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protiprávní,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společenská škodlivost</a:t>
            </a:r>
          </a:p>
          <a:p>
            <a:pPr algn="just"/>
            <a:endParaRPr lang="cs-CZ" sz="2000" dirty="0"/>
          </a:p>
          <a:p>
            <a:pPr algn="just">
              <a:spcAft>
                <a:spcPts val="600"/>
              </a:spcAft>
            </a:pPr>
            <a:r>
              <a:rPr lang="cs-CZ" sz="2000" dirty="0"/>
              <a:t>Ke </a:t>
            </a:r>
            <a:r>
              <a:rPr lang="cs-CZ" sz="2000" b="1" dirty="0"/>
              <a:t>znakům, které charakterizují jednotlivé skutkové podstaty</a:t>
            </a:r>
            <a:r>
              <a:rPr lang="cs-CZ" sz="2000" dirty="0"/>
              <a:t> </a:t>
            </a:r>
            <a:r>
              <a:rPr lang="cs-CZ" sz="2000" dirty="0" smtClean="0"/>
              <a:t>trestných činů </a:t>
            </a:r>
            <a:r>
              <a:rPr lang="cs-CZ" sz="2000" dirty="0"/>
              <a:t>patří jejich: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objektivní stránka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subjektivní stránka.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0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000" b="1" dirty="0" smtClean="0"/>
              <a:t>Objekt</a:t>
            </a: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jevy a společenské vztahy, proti nimž směřuje protiprávní jednání, přičemž tyto jevy a vztahy jsou chráněny zákonem.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obecný </a:t>
            </a:r>
            <a:r>
              <a:rPr lang="cs-CZ" altLang="cs-CZ" sz="2000" dirty="0"/>
              <a:t>– obecný zájem na nepáchání trestných činů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druhový – </a:t>
            </a:r>
            <a:r>
              <a:rPr lang="cs-CZ" altLang="cs-CZ" sz="2000" dirty="0"/>
              <a:t>ochrana druhově stejných společenských zájmů (názvy hlav zvláštní části trestního zákoníku), např. 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životu a zdraví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svobodě a právům na ochranu osobnosti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majetku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hospodářské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obecně nebezpečné atp</a:t>
            </a:r>
            <a:r>
              <a:rPr lang="cs-CZ" altLang="cs-CZ" sz="20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individuální – </a:t>
            </a:r>
            <a:r>
              <a:rPr lang="cs-CZ" altLang="cs-CZ" sz="2000" dirty="0" smtClean="0"/>
              <a:t>objekt, jež chrání konkrétní ustanovení zvláštního zákona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konkrétní – </a:t>
            </a:r>
            <a:r>
              <a:rPr lang="cs-CZ" altLang="cs-CZ" sz="2000" dirty="0" smtClean="0"/>
              <a:t>objekt dotčený konkrétním trestným činem konkrétního pachatele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568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r>
              <a:rPr lang="cs-CZ" sz="2000" b="1" dirty="0"/>
              <a:t>Znaky skutkové podstaty trestného činu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Objektivní stránka</a:t>
            </a:r>
          </a:p>
          <a:p>
            <a:pPr lvl="0" algn="just"/>
            <a:endParaRPr 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protiprávní jednání jako akt volního chování, jeho škodlivý následek a tzv. </a:t>
            </a:r>
            <a:r>
              <a:rPr lang="cs-CZ" altLang="cs-CZ" sz="2000" b="1" dirty="0"/>
              <a:t>kauzální nexus </a:t>
            </a:r>
            <a:r>
              <a:rPr lang="cs-CZ" altLang="cs-CZ" sz="2000" dirty="0"/>
              <a:t>(příčinný vztah mezi jednáním a následkem).</a:t>
            </a:r>
          </a:p>
          <a:p>
            <a:pPr algn="just">
              <a:lnSpc>
                <a:spcPct val="90000"/>
              </a:lnSpc>
            </a:pPr>
            <a:endParaRPr lang="cs-CZ" altLang="cs-CZ" sz="105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– projev vůle pachatele trestného činu navenek aktivním </a:t>
            </a:r>
            <a:r>
              <a:rPr lang="cs-CZ" altLang="cs-CZ" sz="2000" b="1" dirty="0"/>
              <a:t>konáním </a:t>
            </a:r>
            <a:r>
              <a:rPr lang="cs-CZ" altLang="cs-CZ" sz="2000" dirty="0"/>
              <a:t>(trestné činy </a:t>
            </a:r>
            <a:r>
              <a:rPr lang="cs-CZ" altLang="cs-CZ" sz="2000" dirty="0" err="1"/>
              <a:t>komisivní</a:t>
            </a:r>
            <a:r>
              <a:rPr lang="cs-CZ" altLang="cs-CZ" sz="2000" dirty="0"/>
              <a:t>), nebo </a:t>
            </a:r>
            <a:r>
              <a:rPr lang="cs-CZ" altLang="cs-CZ" sz="2000" b="1" dirty="0"/>
              <a:t>nekonáním</a:t>
            </a:r>
            <a:r>
              <a:rPr lang="cs-CZ" altLang="cs-CZ" sz="2000" dirty="0"/>
              <a:t> (pravé omisivní trestné </a:t>
            </a:r>
            <a:r>
              <a:rPr lang="cs-CZ" altLang="cs-CZ" sz="2000" dirty="0" smtClean="0"/>
              <a:t>činy)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Dále existují trestné činy, jež spáchat </a:t>
            </a:r>
            <a:r>
              <a:rPr lang="cs-CZ" altLang="cs-CZ" sz="2000" dirty="0"/>
              <a:t>jak </a:t>
            </a:r>
            <a:r>
              <a:rPr lang="cs-CZ" altLang="cs-CZ" sz="2000" dirty="0" smtClean="0"/>
              <a:t>jednáním,  </a:t>
            </a:r>
            <a:r>
              <a:rPr lang="cs-CZ" altLang="cs-CZ" sz="2000" dirty="0"/>
              <a:t>tak </a:t>
            </a:r>
            <a:r>
              <a:rPr lang="cs-CZ" altLang="cs-CZ" sz="2000" b="1" dirty="0" smtClean="0"/>
              <a:t>i opominutím </a:t>
            </a:r>
            <a:r>
              <a:rPr lang="cs-CZ" altLang="cs-CZ" sz="2000" b="1" dirty="0"/>
              <a:t>jednání, k němuž byl pachatel povinen</a:t>
            </a:r>
            <a:r>
              <a:rPr lang="cs-CZ" altLang="cs-CZ" sz="2000" dirty="0"/>
              <a:t> (nepravé omisivní). 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b="1" dirty="0" smtClean="0"/>
              <a:t>Následek</a:t>
            </a:r>
            <a:r>
              <a:rPr lang="cs-CZ" sz="2000" dirty="0" smtClean="0"/>
              <a:t> - porušení/ohrožení zájmu chráněného trestním zákonem (trestné činy poruchové/</a:t>
            </a:r>
            <a:r>
              <a:rPr lang="cs-CZ" sz="2000" dirty="0" err="1" smtClean="0"/>
              <a:t>ohrožovací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Účinek</a:t>
            </a:r>
            <a:r>
              <a:rPr lang="cs-CZ" sz="2000" dirty="0" smtClean="0"/>
              <a:t> = změna na hmotném předmětu útoku</a:t>
            </a:r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</a:t>
            </a:r>
            <a:r>
              <a:rPr lang="cs-CZ" sz="2000" dirty="0" smtClean="0"/>
              <a:t> </a:t>
            </a:r>
          </a:p>
          <a:p>
            <a:pPr algn="just"/>
            <a:endParaRPr lang="cs-CZ" sz="1000" dirty="0"/>
          </a:p>
          <a:p>
            <a:pPr algn="just"/>
            <a:endParaRPr lang="cs-CZ" sz="1000" dirty="0" smtClean="0"/>
          </a:p>
          <a:p>
            <a:pPr algn="just"/>
            <a:r>
              <a:rPr lang="cs-CZ" sz="2000" dirty="0" smtClean="0"/>
              <a:t>tj</a:t>
            </a:r>
            <a:r>
              <a:rPr lang="cs-CZ" sz="2000" dirty="0"/>
              <a:t>. ten, kdo </a:t>
            </a:r>
            <a:r>
              <a:rPr lang="cs-CZ" sz="2000" dirty="0" smtClean="0"/>
              <a:t>trestný čin </a:t>
            </a:r>
            <a:r>
              <a:rPr lang="cs-CZ" sz="2000" dirty="0"/>
              <a:t>spáchá, obecným předpokladem postavení subjektu trestného činu je jeho způsobilost k právní odpovědnosti.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Postih za trestný čin může být uplatněn jen vůči subjektu, kterým je </a:t>
            </a:r>
            <a:r>
              <a:rPr lang="cs-CZ" sz="2000" b="1" dirty="0"/>
              <a:t>odpovědná fyzická osoba</a:t>
            </a:r>
            <a:r>
              <a:rPr lang="cs-CZ" sz="2000" dirty="0"/>
              <a:t> a </a:t>
            </a:r>
            <a:r>
              <a:rPr lang="cs-CZ" sz="2000" b="1" dirty="0"/>
              <a:t>právnická osoba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Odpovědnost za </a:t>
            </a:r>
            <a:r>
              <a:rPr lang="cs-CZ" sz="2000" dirty="0" smtClean="0"/>
              <a:t>trestný čin </a:t>
            </a:r>
            <a:r>
              <a:rPr lang="cs-CZ" sz="2000" dirty="0"/>
              <a:t>je podle platné právní úpravy vyloučena u osob, které spáchaly </a:t>
            </a:r>
            <a:r>
              <a:rPr lang="cs-CZ" sz="2000" dirty="0" smtClean="0"/>
              <a:t>trestný čin </a:t>
            </a:r>
            <a:r>
              <a:rPr lang="cs-CZ" sz="2000" b="1" dirty="0"/>
              <a:t>před dovršením 15 let věku</a:t>
            </a:r>
            <a:r>
              <a:rPr lang="cs-CZ" sz="2000" dirty="0"/>
              <a:t>. Za subjekt </a:t>
            </a:r>
            <a:r>
              <a:rPr lang="cs-CZ" sz="2000" dirty="0" smtClean="0"/>
              <a:t>trestného činu </a:t>
            </a:r>
            <a:r>
              <a:rPr lang="cs-CZ" sz="2000" dirty="0"/>
              <a:t>není považována ani osoba, která spáchala </a:t>
            </a:r>
            <a:r>
              <a:rPr lang="cs-CZ" sz="2000" dirty="0" smtClean="0"/>
              <a:t>trestný čin </a:t>
            </a:r>
            <a:r>
              <a:rPr lang="cs-CZ" sz="2000" b="1" dirty="0"/>
              <a:t>ve stavu nepříčetnosti</a:t>
            </a:r>
            <a:r>
              <a:rPr lang="cs-CZ" sz="2000" dirty="0"/>
              <a:t>, pokud se však do tohoto stavu nepřivedla (byť z nedbalosti) požitím alkoholu nebo užitím jiné návykové látky.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fr-FR" smtClean="0"/>
              <a:t>Právo,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sz="2000" b="1" dirty="0"/>
              <a:t>Stav nepříčetnosti </a:t>
            </a:r>
            <a:r>
              <a:rPr lang="cs-CZ" sz="2000" dirty="0"/>
              <a:t>– duševní porucha v době páchání trestného činu, která osobě znemožňuje rozpoznat protiprávnost činu (absence rozumové složky) nebo ovládat své jednání (absence volní složky)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A </a:t>
            </a:r>
            <a:r>
              <a:rPr lang="cs-CZ" sz="1400" b="1" dirty="0">
                <a:solidFill>
                  <a:srgbClr val="FF0000"/>
                </a:solidFill>
              </a:rPr>
              <a:t>co vliv alkoholu</a:t>
            </a:r>
            <a:r>
              <a:rPr lang="cs-CZ" sz="1400" b="1" dirty="0" smtClean="0">
                <a:solidFill>
                  <a:srgbClr val="FF0000"/>
                </a:solidFill>
              </a:rPr>
              <a:t>..?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/>
            <a:r>
              <a:rPr lang="cs-CZ" sz="1400" dirty="0">
                <a:solidFill>
                  <a:srgbClr val="FF0000"/>
                </a:solidFill>
              </a:rPr>
              <a:t>zjišťuje se stav pachatele před aplikací návykové látky a vliv aplikace návykové látky na příčetnost pachatele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dolosa</a:t>
            </a:r>
            <a:r>
              <a:rPr lang="cs-CZ" sz="1400" dirty="0">
                <a:solidFill>
                  <a:srgbClr val="FF0000"/>
                </a:solidFill>
              </a:rPr>
              <a:t> (svobodné ve své příčině) = pachatel se opil na kuráž, aby spáchal trestný čin = odpovědnost podle obecných zásad za úmyslný trestný čin (§ 360/2 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culposa</a:t>
            </a:r>
            <a:r>
              <a:rPr lang="cs-CZ" sz="1400" dirty="0">
                <a:solidFill>
                  <a:srgbClr val="FF0000"/>
                </a:solidFill>
              </a:rPr>
              <a:t> = pachatel spáchá nedbalostní trestný čin a jeho nedbalost spočívá v užití návykové látky, v důsledku čehož se </a:t>
            </a:r>
            <a:r>
              <a:rPr lang="cs-CZ" sz="1400" u="sng" dirty="0">
                <a:solidFill>
                  <a:srgbClr val="FF0000"/>
                </a:solidFill>
              </a:rPr>
              <a:t>uvedl do stavu nepříčetnosti, ať už úmyslně či nedbalostně</a:t>
            </a:r>
            <a:r>
              <a:rPr lang="cs-CZ" sz="1400" dirty="0">
                <a:solidFill>
                  <a:srgbClr val="FF0000"/>
                </a:solidFill>
              </a:rPr>
              <a:t>, bude odpovědný podle obecných zásad za nedbalostní trestný čin (§ 360/2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opilství (</a:t>
            </a:r>
            <a:r>
              <a:rPr lang="cs-CZ" sz="1400" dirty="0" err="1">
                <a:solidFill>
                  <a:srgbClr val="FF0000"/>
                </a:solidFill>
              </a:rPr>
              <a:t>rauchdelikt</a:t>
            </a:r>
            <a:r>
              <a:rPr lang="cs-CZ" sz="1400" dirty="0">
                <a:solidFill>
                  <a:srgbClr val="FF0000"/>
                </a:solidFill>
              </a:rPr>
              <a:t>) = spáchá v důsledku opilosti čin jinak trestný, u něhož není dáno zavinění (§ 360/1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algn="just"/>
            <a:r>
              <a:rPr lang="cs-CZ" sz="2000" dirty="0" smtClean="0"/>
              <a:t>Naše </a:t>
            </a:r>
            <a:r>
              <a:rPr lang="cs-CZ" sz="2000" dirty="0"/>
              <a:t>právní úprava nevylučuje, aby subjektem </a:t>
            </a:r>
            <a:r>
              <a:rPr lang="cs-CZ" sz="2000" dirty="0" smtClean="0"/>
              <a:t>trestného činu </a:t>
            </a:r>
            <a:r>
              <a:rPr lang="cs-CZ" sz="2000" dirty="0"/>
              <a:t>byl někdo jiný než český státní občan. Může jím být i </a:t>
            </a:r>
            <a:r>
              <a:rPr lang="cs-CZ" sz="2000" b="1" dirty="0"/>
              <a:t>cizinec </a:t>
            </a:r>
            <a:r>
              <a:rPr lang="cs-CZ" sz="2000" dirty="0"/>
              <a:t>nebo </a:t>
            </a:r>
            <a:r>
              <a:rPr lang="cs-CZ" sz="2000" b="1" dirty="0"/>
              <a:t>bezdomovec</a:t>
            </a:r>
            <a:r>
              <a:rPr lang="cs-CZ" sz="2000" dirty="0"/>
              <a:t> („kdo…“) – </a:t>
            </a:r>
            <a:r>
              <a:rPr lang="cs-CZ" sz="2000" b="1" dirty="0"/>
              <a:t>obecný </a:t>
            </a:r>
            <a:r>
              <a:rPr lang="cs-CZ" sz="2000" b="1" dirty="0" smtClean="0"/>
              <a:t>subjekt</a:t>
            </a:r>
            <a:endParaRPr lang="cs-CZ" sz="2000" dirty="0"/>
          </a:p>
          <a:p>
            <a:pPr algn="just"/>
            <a:r>
              <a:rPr lang="cs-CZ" sz="2000" b="1" dirty="0"/>
              <a:t>Konkrétní subjekt </a:t>
            </a:r>
            <a:r>
              <a:rPr lang="cs-CZ" sz="2000" dirty="0"/>
              <a:t>= je nositelem zvláštní vlastnosti (rodič)</a:t>
            </a:r>
          </a:p>
          <a:p>
            <a:pPr algn="just"/>
            <a:r>
              <a:rPr lang="cs-CZ" sz="2000" b="1" dirty="0"/>
              <a:t>Speciální subjekt </a:t>
            </a:r>
            <a:r>
              <a:rPr lang="cs-CZ" sz="2000" dirty="0"/>
              <a:t>= je nositelem zvláštní způsobilosti nebo postavení (veřejný činitel, svědek)</a:t>
            </a:r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  <a:p>
            <a:pPr lvl="0" algn="just"/>
            <a:r>
              <a:rPr lang="cs-CZ" b="1" u="sng" dirty="0" smtClean="0"/>
              <a:t>Subjektivní stránka</a:t>
            </a:r>
            <a:r>
              <a:rPr lang="cs-CZ" dirty="0" smtClean="0"/>
              <a:t> = je u každého deliktu představována zejména zaviněním, vyjadřujícím vnitřní psychický vztah subjektu k předmětnému protiprávnímu jednání a jeho následku.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Právní úprava přestupků je koncipována na principu </a:t>
            </a:r>
            <a:r>
              <a:rPr lang="cs-CZ" b="1" dirty="0" smtClean="0"/>
              <a:t>zavinění</a:t>
            </a:r>
            <a:r>
              <a:rPr lang="cs-CZ" dirty="0" smtClean="0"/>
              <a:t>, přičemž k naplnění skutkových podstat přestupků zásadně postačí zavinění </a:t>
            </a:r>
            <a:r>
              <a:rPr lang="cs-CZ" b="1" dirty="0" smtClean="0"/>
              <a:t>z nedbalosti</a:t>
            </a:r>
            <a:r>
              <a:rPr lang="cs-CZ" dirty="0" smtClean="0"/>
              <a:t>, pokud zákon nestanoví výslovně, že u určitých jednání jde o trestný čin jen při </a:t>
            </a:r>
            <a:r>
              <a:rPr lang="cs-CZ" b="1" dirty="0" smtClean="0"/>
              <a:t>úmyslném zavinění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vědomá </a:t>
            </a:r>
            <a:r>
              <a:rPr lang="cs-CZ" dirty="0" smtClean="0"/>
              <a:t>» pachatel </a:t>
            </a:r>
            <a:r>
              <a:rPr lang="cs-CZ" b="1" dirty="0" smtClean="0"/>
              <a:t>věděl</a:t>
            </a:r>
            <a:r>
              <a:rPr lang="cs-CZ" dirty="0" smtClean="0"/>
              <a:t>, že svým jednáním může způsobit určité následky, ale bez přiměřených důvodů </a:t>
            </a:r>
            <a:r>
              <a:rPr lang="cs-CZ" b="1" dirty="0" smtClean="0"/>
              <a:t>spoléhal</a:t>
            </a:r>
            <a:r>
              <a:rPr lang="cs-CZ" dirty="0" smtClean="0"/>
              <a:t> na to, že je nezpůsobí.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nevědomá </a:t>
            </a:r>
            <a:r>
              <a:rPr lang="cs-CZ" dirty="0"/>
              <a:t>» </a:t>
            </a:r>
            <a:r>
              <a:rPr lang="cs-CZ" dirty="0" smtClean="0"/>
              <a:t>pachatel </a:t>
            </a:r>
            <a:r>
              <a:rPr lang="cs-CZ" b="1" dirty="0" smtClean="0"/>
              <a:t>nevěděl</a:t>
            </a:r>
            <a:r>
              <a:rPr lang="cs-CZ" dirty="0" smtClean="0"/>
              <a:t>, že svým jednáním může způsobit škodlivé následky, ač vzhledem k okolnostem a svým osobním poměrům to </a:t>
            </a:r>
            <a:r>
              <a:rPr lang="cs-CZ" b="1" dirty="0" smtClean="0"/>
              <a:t>vědět měl a mohl</a:t>
            </a:r>
            <a:r>
              <a:rPr lang="cs-CZ" dirty="0" smtClean="0"/>
              <a:t>.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Úmysl 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chtěl</a:t>
            </a:r>
            <a:r>
              <a:rPr lang="cs-CZ" dirty="0" smtClean="0"/>
              <a:t> </a:t>
            </a:r>
            <a:r>
              <a:rPr lang="cs-CZ" dirty="0"/>
              <a:t>svým jednáním </a:t>
            </a:r>
            <a:r>
              <a:rPr lang="cs-CZ" b="1" dirty="0"/>
              <a:t>porušit</a:t>
            </a:r>
            <a:r>
              <a:rPr lang="cs-CZ" dirty="0"/>
              <a:t> nebo </a:t>
            </a:r>
            <a:r>
              <a:rPr lang="cs-CZ" b="1" dirty="0"/>
              <a:t>ohrozit</a:t>
            </a:r>
            <a:r>
              <a:rPr lang="cs-CZ" dirty="0"/>
              <a:t> zájem chráněný </a:t>
            </a:r>
            <a:r>
              <a:rPr lang="cs-CZ" dirty="0" smtClean="0"/>
              <a:t>zákonem.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Úmysl </a:t>
            </a:r>
            <a:r>
              <a:rPr lang="cs-CZ" b="1" dirty="0"/>
              <a:t>nepřímý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věděl</a:t>
            </a:r>
            <a:r>
              <a:rPr lang="cs-CZ" b="1" dirty="0"/>
              <a:t>, že </a:t>
            </a:r>
            <a:r>
              <a:rPr lang="cs-CZ" dirty="0"/>
              <a:t>svým jednáním </a:t>
            </a:r>
            <a:r>
              <a:rPr lang="cs-CZ" b="1" dirty="0"/>
              <a:t>může ohrozit </a:t>
            </a:r>
            <a:r>
              <a:rPr lang="cs-CZ" dirty="0"/>
              <a:t>zájem chráněný zákonem, a pro případ, že jej poruší nebo ohrozí, </a:t>
            </a:r>
            <a:r>
              <a:rPr lang="cs-CZ" b="1" dirty="0"/>
              <a:t>byl s tím srozuměn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1650</Words>
  <Application>Microsoft Office PowerPoint</Application>
  <PresentationFormat>Předvádění na obrazovce (4:3)</PresentationFormat>
  <Paragraphs>330</Paragraphs>
  <Slides>18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Přednáška č. 5 (29. 10. 2024) ZÁKLADY TRESTNÍ ODPOVĚDNOSTI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187</cp:revision>
  <dcterms:created xsi:type="dcterms:W3CDTF">2015-09-08T17:35:18Z</dcterms:created>
  <dcterms:modified xsi:type="dcterms:W3CDTF">2024-10-29T10:03:17Z</dcterms:modified>
</cp:coreProperties>
</file>