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257" r:id="rId3"/>
    <p:sldId id="273" r:id="rId4"/>
    <p:sldId id="293" r:id="rId5"/>
    <p:sldId id="292" r:id="rId6"/>
    <p:sldId id="294" r:id="rId7"/>
    <p:sldId id="299" r:id="rId8"/>
    <p:sldId id="300" r:id="rId9"/>
    <p:sldId id="295" r:id="rId10"/>
    <p:sldId id="296" r:id="rId11"/>
    <p:sldId id="301" r:id="rId12"/>
    <p:sldId id="267" r:id="rId13"/>
    <p:sldId id="297" r:id="rId14"/>
    <p:sldId id="268" r:id="rId15"/>
    <p:sldId id="298" r:id="rId16"/>
    <p:sldId id="282" r:id="rId17"/>
    <p:sldId id="287" r:id="rId18"/>
    <p:sldId id="260" r:id="rId19"/>
    <p:sldId id="284" r:id="rId20"/>
    <p:sldId id="288" r:id="rId21"/>
    <p:sldId id="285" r:id="rId22"/>
    <p:sldId id="289" r:id="rId23"/>
    <p:sldId id="290" r:id="rId24"/>
    <p:sldId id="291"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3.12.2024</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12</a:t>
            </a:fld>
            <a:endParaRPr lang="cs-CZ" dirty="0"/>
          </a:p>
        </p:txBody>
      </p:sp>
    </p:spTree>
    <p:extLst>
      <p:ext uri="{BB962C8B-B14F-4D97-AF65-F5344CB8AC3E}">
        <p14:creationId xmlns:p14="http://schemas.microsoft.com/office/powerpoint/2010/main" val="846067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0A31CB48-FFF0-44CE-8265-3991FFD6C14C}" type="datetime1">
              <a:rPr lang="cs-CZ" smtClean="0"/>
              <a:pPr/>
              <a:t>3.12.2024</a:t>
            </a:fld>
            <a:endParaRPr lang="cs-CZ" dirty="0"/>
          </a:p>
        </p:txBody>
      </p:sp>
      <p:sp>
        <p:nvSpPr>
          <p:cNvPr id="5" name="Zástupný symbol pro zápatí 4"/>
          <p:cNvSpPr>
            <a:spLocks noGrp="1"/>
          </p:cNvSpPr>
          <p:nvPr>
            <p:ph type="ftr" sz="quarter" idx="11"/>
          </p:nvPr>
        </p:nvSpPr>
        <p:spPr/>
        <p:txBody>
          <a:bodyPr/>
          <a:lstStyle/>
          <a:p>
            <a:r>
              <a:rPr lang="cs-CZ" dirty="0"/>
              <a:t>odpovědnost v občanském právu, JUDr. Michal </a:t>
            </a:r>
            <a:r>
              <a:rPr lang="cs-CZ" dirty="0" err="1"/>
              <a:t>Márton</a:t>
            </a:r>
            <a:r>
              <a:rPr lang="cs-CZ" dirty="0"/>
              <a:t>, Ph.D.</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B229C41-20C8-4950-882D-20E981E2E2B1}" type="datetime1">
              <a:rPr lang="cs-CZ" smtClean="0"/>
              <a:pPr/>
              <a:t>3.12.2024</a:t>
            </a:fld>
            <a:endParaRPr lang="cs-CZ" dirty="0"/>
          </a:p>
        </p:txBody>
      </p:sp>
      <p:sp>
        <p:nvSpPr>
          <p:cNvPr id="5" name="Zástupný symbol pro zápatí 4"/>
          <p:cNvSpPr>
            <a:spLocks noGrp="1"/>
          </p:cNvSpPr>
          <p:nvPr>
            <p:ph type="ftr" sz="quarter" idx="11"/>
          </p:nvPr>
        </p:nvSpPr>
        <p:spPr/>
        <p:txBody>
          <a:bodyPr/>
          <a:lstStyle/>
          <a:p>
            <a:r>
              <a:rPr lang="cs-CZ" dirty="0"/>
              <a:t>odpovědnost v občanském právu, JUDr. Michal </a:t>
            </a:r>
            <a:r>
              <a:rPr lang="cs-CZ" dirty="0" err="1"/>
              <a:t>Márton</a:t>
            </a:r>
            <a:r>
              <a:rPr lang="cs-CZ" dirty="0"/>
              <a:t>, Ph.D.</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2FFD567-F598-4C88-A619-AFF9909CE1FB}" type="datetime1">
              <a:rPr lang="cs-CZ" smtClean="0"/>
              <a:pPr/>
              <a:t>3.12.2024</a:t>
            </a:fld>
            <a:endParaRPr lang="cs-CZ" dirty="0"/>
          </a:p>
        </p:txBody>
      </p:sp>
      <p:sp>
        <p:nvSpPr>
          <p:cNvPr id="5" name="Zástupný symbol pro zápatí 4"/>
          <p:cNvSpPr>
            <a:spLocks noGrp="1"/>
          </p:cNvSpPr>
          <p:nvPr>
            <p:ph type="ftr" sz="quarter" idx="11"/>
          </p:nvPr>
        </p:nvSpPr>
        <p:spPr/>
        <p:txBody>
          <a:bodyPr/>
          <a:lstStyle/>
          <a:p>
            <a:r>
              <a:rPr lang="cs-CZ" dirty="0"/>
              <a:t>odpovědnost v občanském právu, JUDr. Michal </a:t>
            </a:r>
            <a:r>
              <a:rPr lang="cs-CZ" dirty="0" err="1"/>
              <a:t>Márton</a:t>
            </a:r>
            <a:r>
              <a:rPr lang="cs-CZ" dirty="0"/>
              <a:t>, Ph.D.</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6A7049D-154C-4990-9CC1-1E1A5AFDF08D}" type="datetime1">
              <a:rPr lang="cs-CZ" smtClean="0"/>
              <a:pPr/>
              <a:t>3.12.2024</a:t>
            </a:fld>
            <a:endParaRPr lang="cs-CZ" dirty="0"/>
          </a:p>
        </p:txBody>
      </p:sp>
      <p:sp>
        <p:nvSpPr>
          <p:cNvPr id="5" name="Zástupný symbol pro zápatí 4"/>
          <p:cNvSpPr>
            <a:spLocks noGrp="1"/>
          </p:cNvSpPr>
          <p:nvPr>
            <p:ph type="ftr" sz="quarter" idx="11"/>
          </p:nvPr>
        </p:nvSpPr>
        <p:spPr/>
        <p:txBody>
          <a:bodyPr/>
          <a:lstStyle/>
          <a:p>
            <a:r>
              <a:rPr lang="cs-CZ" dirty="0"/>
              <a:t>odpovědnost v občanském právu, JUDr. Michal </a:t>
            </a:r>
            <a:r>
              <a:rPr lang="cs-CZ" dirty="0" err="1"/>
              <a:t>Márton</a:t>
            </a:r>
            <a:r>
              <a:rPr lang="cs-CZ" dirty="0"/>
              <a:t>, Ph.D.</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A4102540-ED33-4814-A4C6-ECFE0458627B}" type="datetime1">
              <a:rPr lang="cs-CZ" smtClean="0"/>
              <a:pPr/>
              <a:t>3.12.2024</a:t>
            </a:fld>
            <a:endParaRPr lang="cs-CZ" dirty="0"/>
          </a:p>
        </p:txBody>
      </p:sp>
      <p:sp>
        <p:nvSpPr>
          <p:cNvPr id="5" name="Zástupný symbol pro zápatí 4"/>
          <p:cNvSpPr>
            <a:spLocks noGrp="1"/>
          </p:cNvSpPr>
          <p:nvPr>
            <p:ph type="ftr" sz="quarter" idx="11"/>
          </p:nvPr>
        </p:nvSpPr>
        <p:spPr/>
        <p:txBody>
          <a:bodyPr/>
          <a:lstStyle/>
          <a:p>
            <a:r>
              <a:rPr lang="cs-CZ" dirty="0"/>
              <a:t>odpovědnost v občanském právu, JUDr. Michal </a:t>
            </a:r>
            <a:r>
              <a:rPr lang="cs-CZ" dirty="0" err="1"/>
              <a:t>Márton</a:t>
            </a:r>
            <a:r>
              <a:rPr lang="cs-CZ" dirty="0"/>
              <a:t>, Ph.D.</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D89B635-0D8B-40EE-AF63-5BB92FD70DCE}" type="datetime1">
              <a:rPr lang="cs-CZ" smtClean="0"/>
              <a:pPr/>
              <a:t>3.12.2024</a:t>
            </a:fld>
            <a:endParaRPr lang="cs-CZ" dirty="0"/>
          </a:p>
        </p:txBody>
      </p:sp>
      <p:sp>
        <p:nvSpPr>
          <p:cNvPr id="6" name="Zástupný symbol pro zápatí 5"/>
          <p:cNvSpPr>
            <a:spLocks noGrp="1"/>
          </p:cNvSpPr>
          <p:nvPr>
            <p:ph type="ftr" sz="quarter" idx="11"/>
          </p:nvPr>
        </p:nvSpPr>
        <p:spPr/>
        <p:txBody>
          <a:bodyPr/>
          <a:lstStyle/>
          <a:p>
            <a:r>
              <a:rPr lang="cs-CZ" dirty="0"/>
              <a:t>odpovědnost v občanském právu, JUDr. Michal </a:t>
            </a:r>
            <a:r>
              <a:rPr lang="cs-CZ" dirty="0" err="1"/>
              <a:t>Márton</a:t>
            </a:r>
            <a:r>
              <a:rPr lang="cs-CZ" dirty="0"/>
              <a:t>, Ph.D.</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417ECA79-FDB9-4668-BADC-8AEECFA3FD46}" type="datetime1">
              <a:rPr lang="cs-CZ" smtClean="0"/>
              <a:pPr/>
              <a:t>3.12.2024</a:t>
            </a:fld>
            <a:endParaRPr lang="cs-CZ" dirty="0"/>
          </a:p>
        </p:txBody>
      </p:sp>
      <p:sp>
        <p:nvSpPr>
          <p:cNvPr id="8" name="Zástupný symbol pro zápatí 7"/>
          <p:cNvSpPr>
            <a:spLocks noGrp="1"/>
          </p:cNvSpPr>
          <p:nvPr>
            <p:ph type="ftr" sz="quarter" idx="11"/>
          </p:nvPr>
        </p:nvSpPr>
        <p:spPr/>
        <p:txBody>
          <a:bodyPr/>
          <a:lstStyle/>
          <a:p>
            <a:r>
              <a:rPr lang="cs-CZ" dirty="0"/>
              <a:t>odpovědnost v občanském právu, JUDr. Michal </a:t>
            </a:r>
            <a:r>
              <a:rPr lang="cs-CZ" dirty="0" err="1"/>
              <a:t>Márton</a:t>
            </a:r>
            <a:r>
              <a:rPr lang="cs-CZ" dirty="0"/>
              <a:t>, Ph.D.</a:t>
            </a:r>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4FC66C42-28E8-44D3-A52D-0AA17EA89821}" type="datetime1">
              <a:rPr lang="cs-CZ" smtClean="0"/>
              <a:pPr/>
              <a:t>3.12.2024</a:t>
            </a:fld>
            <a:endParaRPr lang="cs-CZ" dirty="0"/>
          </a:p>
        </p:txBody>
      </p:sp>
      <p:sp>
        <p:nvSpPr>
          <p:cNvPr id="4" name="Zástupný symbol pro zápatí 3"/>
          <p:cNvSpPr>
            <a:spLocks noGrp="1"/>
          </p:cNvSpPr>
          <p:nvPr>
            <p:ph type="ftr" sz="quarter" idx="11"/>
          </p:nvPr>
        </p:nvSpPr>
        <p:spPr/>
        <p:txBody>
          <a:bodyPr/>
          <a:lstStyle/>
          <a:p>
            <a:r>
              <a:rPr lang="cs-CZ" dirty="0"/>
              <a:t>odpovědnost v občanském právu, JUDr. Michal </a:t>
            </a:r>
            <a:r>
              <a:rPr lang="cs-CZ" dirty="0" err="1"/>
              <a:t>Márton</a:t>
            </a:r>
            <a:r>
              <a:rPr lang="cs-CZ" dirty="0"/>
              <a:t>, Ph.D.</a:t>
            </a:r>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C7B27A3-F683-4D52-AF5D-EFB461B33B20}" type="datetime1">
              <a:rPr lang="cs-CZ" smtClean="0"/>
              <a:pPr/>
              <a:t>3.12.2024</a:t>
            </a:fld>
            <a:endParaRPr lang="cs-CZ" dirty="0"/>
          </a:p>
        </p:txBody>
      </p:sp>
      <p:sp>
        <p:nvSpPr>
          <p:cNvPr id="3" name="Zástupný symbol pro zápatí 2"/>
          <p:cNvSpPr>
            <a:spLocks noGrp="1"/>
          </p:cNvSpPr>
          <p:nvPr>
            <p:ph type="ftr" sz="quarter" idx="11"/>
          </p:nvPr>
        </p:nvSpPr>
        <p:spPr/>
        <p:txBody>
          <a:bodyPr/>
          <a:lstStyle/>
          <a:p>
            <a:r>
              <a:rPr lang="cs-CZ" dirty="0"/>
              <a:t>odpovědnost v občanském právu, JUDr. Michal </a:t>
            </a:r>
            <a:r>
              <a:rPr lang="cs-CZ" dirty="0" err="1"/>
              <a:t>Márton</a:t>
            </a:r>
            <a:r>
              <a:rPr lang="cs-CZ" dirty="0"/>
              <a:t>, Ph.D.</a:t>
            </a:r>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4DABB7D8-7885-47A5-AE93-E32CB2C6897D}" type="datetime1">
              <a:rPr lang="cs-CZ" smtClean="0"/>
              <a:pPr/>
              <a:t>3.12.2024</a:t>
            </a:fld>
            <a:endParaRPr lang="cs-CZ" dirty="0"/>
          </a:p>
        </p:txBody>
      </p:sp>
      <p:sp>
        <p:nvSpPr>
          <p:cNvPr id="6" name="Zástupný symbol pro zápatí 5"/>
          <p:cNvSpPr>
            <a:spLocks noGrp="1"/>
          </p:cNvSpPr>
          <p:nvPr>
            <p:ph type="ftr" sz="quarter" idx="11"/>
          </p:nvPr>
        </p:nvSpPr>
        <p:spPr/>
        <p:txBody>
          <a:bodyPr/>
          <a:lstStyle/>
          <a:p>
            <a:r>
              <a:rPr lang="cs-CZ" dirty="0"/>
              <a:t>odpovědnost v občanském právu, JUDr. Michal </a:t>
            </a:r>
            <a:r>
              <a:rPr lang="cs-CZ" dirty="0" err="1"/>
              <a:t>Márton</a:t>
            </a:r>
            <a:r>
              <a:rPr lang="cs-CZ" dirty="0"/>
              <a:t>, Ph.D.</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C0EE9EBF-CCCB-487D-A39D-DF2B4D99A582}" type="datetime1">
              <a:rPr lang="cs-CZ" smtClean="0"/>
              <a:pPr/>
              <a:t>3.12.2024</a:t>
            </a:fld>
            <a:endParaRPr lang="cs-CZ" dirty="0"/>
          </a:p>
        </p:txBody>
      </p:sp>
      <p:sp>
        <p:nvSpPr>
          <p:cNvPr id="6" name="Zástupný symbol pro zápatí 5"/>
          <p:cNvSpPr>
            <a:spLocks noGrp="1"/>
          </p:cNvSpPr>
          <p:nvPr>
            <p:ph type="ftr" sz="quarter" idx="11"/>
          </p:nvPr>
        </p:nvSpPr>
        <p:spPr/>
        <p:txBody>
          <a:bodyPr/>
          <a:lstStyle/>
          <a:p>
            <a:r>
              <a:rPr lang="cs-CZ" dirty="0"/>
              <a:t>odpovědnost v občanském právu, JUDr. Michal </a:t>
            </a:r>
            <a:r>
              <a:rPr lang="cs-CZ" dirty="0" err="1"/>
              <a:t>Márton</a:t>
            </a:r>
            <a:r>
              <a:rPr lang="cs-CZ" dirty="0"/>
              <a:t>, Ph.D.</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97B8DA-2F5F-4B3F-A9B6-AB260667D264}" type="datetime1">
              <a:rPr lang="cs-CZ" smtClean="0"/>
              <a:pPr/>
              <a:t>3.12.2024</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a:t>odpovědnost v občanském právu, JUDr. Michal </a:t>
            </a:r>
            <a:r>
              <a:rPr lang="cs-CZ" dirty="0" err="1"/>
              <a:t>Márton</a:t>
            </a:r>
            <a:r>
              <a:rPr lang="cs-CZ" dirty="0"/>
              <a:t>, Ph.D.</a:t>
            </a: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sz="3600" b="1" dirty="0"/>
              <a:t>Přednáška č. 11 a 12 (3.12. 2024, 10. 12.2024)</a:t>
            </a:r>
            <a:br>
              <a:rPr lang="cs-CZ" sz="3600" b="1" dirty="0"/>
            </a:br>
            <a:r>
              <a:rPr lang="cs-CZ" sz="3600" b="1" dirty="0"/>
              <a:t>OBČANSKÉ PRÁVO-ODPOVĚDNOST V OBČANSKÉM PRÁVU</a:t>
            </a:r>
            <a:br>
              <a:rPr lang="cs-CZ" sz="3600" b="1" dirty="0"/>
            </a:br>
            <a:endParaRPr lang="cs-CZ" sz="3600" dirty="0"/>
          </a:p>
        </p:txBody>
      </p:sp>
      <p:sp>
        <p:nvSpPr>
          <p:cNvPr id="3" name="Podnadpis 2"/>
          <p:cNvSpPr>
            <a:spLocks noGrp="1"/>
          </p:cNvSpPr>
          <p:nvPr>
            <p:ph type="subTitle" idx="1"/>
          </p:nvPr>
        </p:nvSpPr>
        <p:spPr/>
        <p:txBody>
          <a:bodyPr/>
          <a:lstStyle/>
          <a:p>
            <a:endParaRPr lang="cs-CZ" b="1" dirty="0">
              <a:solidFill>
                <a:schemeClr val="tx1"/>
              </a:solidFill>
            </a:endParaRPr>
          </a:p>
          <a:p>
            <a:r>
              <a:rPr lang="cs-CZ" b="1" dirty="0">
                <a:solidFill>
                  <a:schemeClr val="tx1"/>
                </a:solidFill>
              </a:rPr>
              <a:t>JUDr. Michal </a:t>
            </a:r>
            <a:r>
              <a:rPr lang="cs-CZ" b="1" dirty="0" err="1">
                <a:solidFill>
                  <a:schemeClr val="tx1"/>
                </a:solidFill>
              </a:rPr>
              <a:t>Márton</a:t>
            </a:r>
            <a:r>
              <a:rPr lang="cs-CZ" b="1" dirty="0">
                <a:solidFill>
                  <a:schemeClr val="tx1"/>
                </a:solidFill>
              </a:rPr>
              <a:t>, Ph.D.</a:t>
            </a:r>
          </a:p>
        </p:txBody>
      </p:sp>
    </p:spTree>
    <p:extLst>
      <p:ext uri="{BB962C8B-B14F-4D97-AF65-F5344CB8AC3E}">
        <p14:creationId xmlns:p14="http://schemas.microsoft.com/office/powerpoint/2010/main" val="816521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62500" lnSpcReduction="20000"/>
          </a:bodyPr>
          <a:lstStyle/>
          <a:p>
            <a:pPr marL="0" indent="0">
              <a:buNone/>
            </a:pPr>
            <a:r>
              <a:rPr lang="cs-CZ" b="1" dirty="0"/>
              <a:t>Škoda způsobena tím, kdo nemůže posoudit následky svého jednání (§ 2920 - 2922 OZ)</a:t>
            </a:r>
          </a:p>
          <a:p>
            <a:pPr marL="0" indent="0">
              <a:buNone/>
            </a:pPr>
            <a:endParaRPr lang="cs-CZ" b="1" dirty="0"/>
          </a:p>
          <a:p>
            <a:pPr marL="0" indent="0" algn="just">
              <a:buNone/>
            </a:pPr>
            <a:r>
              <a:rPr lang="cs-CZ" b="1" dirty="0"/>
              <a:t>Škůdce: </a:t>
            </a:r>
            <a:r>
              <a:rPr lang="cs-CZ" dirty="0"/>
              <a:t>osoba nezletilá, která nenabyla plně svéprávnosti, osoba stižená duševní poruchou</a:t>
            </a:r>
          </a:p>
          <a:p>
            <a:pPr marL="0" indent="0" algn="just">
              <a:buNone/>
            </a:pPr>
            <a:r>
              <a:rPr lang="cs-CZ" b="1" u="sng" dirty="0" err="1"/>
              <a:t>Nezl</a:t>
            </a:r>
            <a:r>
              <a:rPr lang="cs-CZ" b="1" u="sng" dirty="0"/>
              <a:t>. mladší 13 let </a:t>
            </a:r>
            <a:r>
              <a:rPr lang="cs-CZ" i="1" dirty="0"/>
              <a:t>(koncepce minimalizace odpovědnosti dětí)</a:t>
            </a:r>
            <a:endParaRPr lang="cs-CZ" b="1" i="1" u="sng" dirty="0"/>
          </a:p>
          <a:p>
            <a:pPr marL="514350" indent="-514350" algn="just">
              <a:buAutoNum type="alphaLcParenR"/>
            </a:pPr>
            <a:r>
              <a:rPr lang="cs-CZ" dirty="0"/>
              <a:t>primárně osoba, která nad ní vykonává dozor, není-li, pak</a:t>
            </a:r>
          </a:p>
          <a:p>
            <a:pPr marL="514350" indent="-514350" algn="just">
              <a:buAutoNum type="alphaLcParenR"/>
            </a:pPr>
            <a:r>
              <a:rPr lang="cs-CZ" dirty="0"/>
              <a:t>nezletilý, ale jen za předpokladu, že spáchá jednání, které má znaky trestného činu, je-li to spravedlivé požadovat; nejde-li o toto jednání a není-li ani dozor;</a:t>
            </a:r>
          </a:p>
          <a:p>
            <a:pPr marL="514350" indent="-514350" algn="just">
              <a:buAutoNum type="alphaLcParenR"/>
            </a:pPr>
            <a:r>
              <a:rPr lang="cs-CZ" dirty="0"/>
              <a:t>osoba vykonávající rodičovskou zodpovědnost, lze-li to spravedlivě požadovat</a:t>
            </a:r>
          </a:p>
          <a:p>
            <a:pPr marL="0" indent="0" algn="just">
              <a:buNone/>
            </a:pPr>
            <a:r>
              <a:rPr lang="cs-CZ" b="1" u="sng" dirty="0" err="1"/>
              <a:t>Nezl</a:t>
            </a:r>
            <a:r>
              <a:rPr lang="cs-CZ" b="1" u="sng" dirty="0"/>
              <a:t>. starší 13 let</a:t>
            </a:r>
          </a:p>
          <a:p>
            <a:pPr marL="0" indent="0" algn="just">
              <a:buNone/>
            </a:pPr>
            <a:r>
              <a:rPr lang="cs-CZ" dirty="0"/>
              <a:t>je-li ovládací a rozpoznávací schopnost zachována – škodu hradí škůdce</a:t>
            </a:r>
          </a:p>
          <a:p>
            <a:pPr marL="0" indent="0" algn="just">
              <a:buNone/>
            </a:pPr>
            <a:r>
              <a:rPr lang="cs-CZ" dirty="0"/>
              <a:t>není-li zachována – hradí škůdce, je-li to spravedlivé s ohledem na majetkové poměry škůdce a poškozeného</a:t>
            </a:r>
          </a:p>
          <a:p>
            <a:pPr marL="0" indent="0" algn="just">
              <a:buNone/>
            </a:pPr>
            <a:r>
              <a:rPr lang="cs-CZ" b="1" dirty="0"/>
              <a:t>Solidárně odpovědná </a:t>
            </a:r>
            <a:r>
              <a:rPr lang="cs-CZ" dirty="0"/>
              <a:t>osoba, která má nad škůdcem dohled a tento zanedbala, a to se škůdcem, který je povinen k náhradě</a:t>
            </a:r>
          </a:p>
          <a:p>
            <a:pPr marL="0" indent="0" algn="just">
              <a:buNone/>
            </a:pPr>
            <a:r>
              <a:rPr lang="cs-CZ" b="1" dirty="0"/>
              <a:t>v celém rozsahu </a:t>
            </a:r>
            <a:r>
              <a:rPr lang="cs-CZ" dirty="0"/>
              <a:t>hradí v případě škůdce, který není povinen k náhradě</a:t>
            </a:r>
          </a:p>
          <a:p>
            <a:pPr marL="0" indent="0" algn="just">
              <a:buNone/>
            </a:pPr>
            <a:r>
              <a:rPr lang="cs-CZ" dirty="0"/>
              <a:t>                                    </a:t>
            </a:r>
          </a:p>
          <a:p>
            <a:pPr marL="0" indent="0">
              <a:buNone/>
            </a:pPr>
            <a:endParaRPr lang="cs-CZ" dirty="0"/>
          </a:p>
        </p:txBody>
      </p:sp>
      <p:sp>
        <p:nvSpPr>
          <p:cNvPr id="4" name="Zástupný symbol pro zápatí 3"/>
          <p:cNvSpPr>
            <a:spLocks noGrp="1"/>
          </p:cNvSpPr>
          <p:nvPr>
            <p:ph type="ftr" sz="quarter" idx="11"/>
          </p:nvPr>
        </p:nvSpPr>
        <p:spPr/>
        <p:txBody>
          <a:bodyPr/>
          <a:lstStyle/>
          <a:p>
            <a:r>
              <a:rPr lang="cs-CZ"/>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10</a:t>
            </a:fld>
            <a:endParaRPr lang="cs-CZ" dirty="0"/>
          </a:p>
        </p:txBody>
      </p:sp>
    </p:spTree>
    <p:extLst>
      <p:ext uri="{BB962C8B-B14F-4D97-AF65-F5344CB8AC3E}">
        <p14:creationId xmlns:p14="http://schemas.microsoft.com/office/powerpoint/2010/main" val="1709793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47500" lnSpcReduction="20000"/>
          </a:bodyPr>
          <a:lstStyle/>
          <a:p>
            <a:pPr marL="0" indent="0">
              <a:buNone/>
            </a:pPr>
            <a:r>
              <a:rPr lang="cs-CZ" b="1" dirty="0"/>
              <a:t>Škoda způsobena tím, kdo nemůže posoudit následky svého jednání (§ 2920 - 2922 OZ)</a:t>
            </a:r>
          </a:p>
          <a:p>
            <a:pPr marL="0" indent="0">
              <a:buNone/>
            </a:pPr>
            <a:endParaRPr lang="cs-CZ" b="1" dirty="0"/>
          </a:p>
          <a:p>
            <a:pPr marL="0" indent="0" algn="just">
              <a:buNone/>
            </a:pPr>
            <a:r>
              <a:rPr lang="cs-CZ" b="1" dirty="0"/>
              <a:t>Škůdce: </a:t>
            </a:r>
            <a:r>
              <a:rPr lang="cs-CZ" dirty="0"/>
              <a:t>osoba intoxikovaná (uvede se vlastní vinou do stavu, že není schopna ovládnout své jednání ani rozpoznat jeho následky) = obdobné principy jako v právu trestním</a:t>
            </a:r>
          </a:p>
          <a:p>
            <a:pPr marL="0" indent="0" algn="just">
              <a:buNone/>
            </a:pPr>
            <a:endParaRPr lang="cs-CZ" dirty="0"/>
          </a:p>
          <a:p>
            <a:pPr marL="0" indent="0" algn="just">
              <a:buNone/>
            </a:pPr>
            <a:r>
              <a:rPr lang="cs-CZ" b="1" dirty="0" err="1"/>
              <a:t>actio</a:t>
            </a:r>
            <a:r>
              <a:rPr lang="cs-CZ" b="1" dirty="0"/>
              <a:t> </a:t>
            </a:r>
            <a:r>
              <a:rPr lang="cs-CZ" b="1" dirty="0" err="1"/>
              <a:t>liberam</a:t>
            </a:r>
            <a:r>
              <a:rPr lang="cs-CZ" b="1" dirty="0"/>
              <a:t> in causa </a:t>
            </a:r>
            <a:r>
              <a:rPr lang="cs-CZ" b="1" dirty="0" err="1"/>
              <a:t>dolosa</a:t>
            </a:r>
            <a:r>
              <a:rPr lang="cs-CZ" b="1" dirty="0"/>
              <a:t> = </a:t>
            </a:r>
            <a:r>
              <a:rPr lang="cs-CZ" dirty="0"/>
              <a:t>opije se na kuráž</a:t>
            </a:r>
          </a:p>
          <a:p>
            <a:pPr marL="0" indent="0" algn="just">
              <a:buNone/>
            </a:pPr>
            <a:endParaRPr lang="cs-CZ" b="1" dirty="0"/>
          </a:p>
          <a:p>
            <a:pPr marL="0" indent="0" algn="just">
              <a:buNone/>
            </a:pPr>
            <a:r>
              <a:rPr lang="cs-CZ" b="1" dirty="0"/>
              <a:t>Př. </a:t>
            </a:r>
            <a:r>
              <a:rPr lang="cs-CZ" i="1" dirty="0"/>
              <a:t>nesnáší souseda; opije se na kuráž, aby jej zmlátil, způsobí mu zranění nosu – bude odpovídat za škodu podle obecných ustanovení – zaviněně zasáhl do absolutního práva jiného (§ 2910 věta I. OZ)</a:t>
            </a:r>
          </a:p>
          <a:p>
            <a:pPr marL="0" indent="0" algn="just">
              <a:buNone/>
            </a:pPr>
            <a:endParaRPr lang="cs-CZ" dirty="0"/>
          </a:p>
          <a:p>
            <a:pPr marL="0" indent="0" algn="just">
              <a:buNone/>
            </a:pPr>
            <a:r>
              <a:rPr lang="cs-CZ" b="1" dirty="0" err="1"/>
              <a:t>actio</a:t>
            </a:r>
            <a:r>
              <a:rPr lang="cs-CZ" b="1" dirty="0"/>
              <a:t> </a:t>
            </a:r>
            <a:r>
              <a:rPr lang="cs-CZ" b="1" dirty="0" err="1"/>
              <a:t>liberam</a:t>
            </a:r>
            <a:r>
              <a:rPr lang="cs-CZ" b="1" dirty="0"/>
              <a:t> in causa </a:t>
            </a:r>
            <a:r>
              <a:rPr lang="cs-CZ" b="1" dirty="0" err="1"/>
              <a:t>culposa</a:t>
            </a:r>
            <a:r>
              <a:rPr lang="cs-CZ" b="1" dirty="0"/>
              <a:t> = </a:t>
            </a:r>
            <a:r>
              <a:rPr lang="cs-CZ" dirty="0"/>
              <a:t>opije se, i když ví, že nemá</a:t>
            </a:r>
          </a:p>
          <a:p>
            <a:pPr marL="0" indent="0" algn="just">
              <a:buNone/>
            </a:pPr>
            <a:endParaRPr lang="cs-CZ" dirty="0"/>
          </a:p>
          <a:p>
            <a:pPr marL="0" indent="0" algn="just">
              <a:buNone/>
            </a:pPr>
            <a:r>
              <a:rPr lang="cs-CZ" b="1" dirty="0"/>
              <a:t>Př. </a:t>
            </a:r>
            <a:r>
              <a:rPr lang="cs-CZ" i="1" dirty="0"/>
              <a:t>řidič ví, že pojede autem, napije se a přesto řídí, způsobí dopravní nehodu; bude odpovídat za škodu podle obecných ustanovení –zaviněně porušil ochrannou normu a způsobil škodu na majetku (§ 2910 věta II. OZ)</a:t>
            </a:r>
          </a:p>
          <a:p>
            <a:pPr marL="0" indent="0" algn="just">
              <a:buNone/>
            </a:pPr>
            <a:endParaRPr lang="cs-CZ" dirty="0"/>
          </a:p>
          <a:p>
            <a:pPr marL="0" indent="0" algn="just">
              <a:buNone/>
            </a:pPr>
            <a:r>
              <a:rPr lang="cs-CZ" b="1" dirty="0" err="1"/>
              <a:t>Rauchdelikt</a:t>
            </a:r>
            <a:r>
              <a:rPr lang="cs-CZ" b="1" dirty="0"/>
              <a:t> </a:t>
            </a:r>
            <a:r>
              <a:rPr lang="cs-CZ" dirty="0"/>
              <a:t>= opije se, tím se uvede do stavu, že není schopen ovládnout své jednání  a tam způsobí škodu</a:t>
            </a:r>
          </a:p>
          <a:p>
            <a:pPr marL="0" indent="0" algn="just">
              <a:buNone/>
            </a:pPr>
            <a:endParaRPr lang="cs-CZ" b="1" dirty="0"/>
          </a:p>
          <a:p>
            <a:pPr marL="0" indent="0" algn="just">
              <a:buNone/>
            </a:pPr>
            <a:r>
              <a:rPr lang="cs-CZ" b="1" dirty="0"/>
              <a:t>Př.  </a:t>
            </a:r>
            <a:r>
              <a:rPr lang="cs-CZ" i="1" dirty="0"/>
              <a:t>Osoba si objednává alkohol ze žalu s rozchodu s partnerem, po 8. pivu ztratí nad sebou kontrolu a způsobí škodu = odpovědnost dle § 2922 OZ</a:t>
            </a:r>
            <a:endParaRPr lang="cs-CZ" b="1" i="1" dirty="0"/>
          </a:p>
          <a:p>
            <a:pPr marL="0" indent="0" algn="just">
              <a:buNone/>
            </a:pPr>
            <a:endParaRPr lang="cs-CZ" b="1" dirty="0"/>
          </a:p>
          <a:p>
            <a:pPr marL="0" indent="0">
              <a:buNone/>
            </a:pPr>
            <a:endParaRPr lang="cs-CZ" dirty="0"/>
          </a:p>
        </p:txBody>
      </p:sp>
      <p:sp>
        <p:nvSpPr>
          <p:cNvPr id="4" name="Zástupný symbol pro zápatí 3"/>
          <p:cNvSpPr>
            <a:spLocks noGrp="1"/>
          </p:cNvSpPr>
          <p:nvPr>
            <p:ph type="ftr" sz="quarter" idx="11"/>
          </p:nvPr>
        </p:nvSpPr>
        <p:spPr/>
        <p:txBody>
          <a:bodyPr/>
          <a:lstStyle/>
          <a:p>
            <a:r>
              <a:rPr lang="cs-CZ"/>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11</a:t>
            </a:fld>
            <a:endParaRPr lang="cs-CZ" dirty="0"/>
          </a:p>
        </p:txBody>
      </p:sp>
    </p:spTree>
    <p:extLst>
      <p:ext uri="{BB962C8B-B14F-4D97-AF65-F5344CB8AC3E}">
        <p14:creationId xmlns:p14="http://schemas.microsoft.com/office/powerpoint/2010/main" val="1755103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a:t>odpovědnost v občanském právu,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12</a:t>
            </a:fld>
            <a:endParaRPr lang="cs-CZ" dirty="0"/>
          </a:p>
        </p:txBody>
      </p:sp>
      <p:sp>
        <p:nvSpPr>
          <p:cNvPr id="4" name="TextovéPole 3"/>
          <p:cNvSpPr txBox="1"/>
          <p:nvPr/>
        </p:nvSpPr>
        <p:spPr>
          <a:xfrm>
            <a:off x="251520" y="620688"/>
            <a:ext cx="8208912" cy="5201424"/>
          </a:xfrm>
          <a:prstGeom prst="rect">
            <a:avLst/>
          </a:prstGeom>
          <a:noFill/>
        </p:spPr>
        <p:txBody>
          <a:bodyPr wrap="square" rtlCol="0">
            <a:spAutoFit/>
          </a:bodyPr>
          <a:lstStyle/>
          <a:p>
            <a:pPr lvl="0" algn="just"/>
            <a:r>
              <a:rPr lang="cs-CZ" sz="2400" b="1" dirty="0"/>
              <a:t>Škoda způsobená zvířetem (§ 2933-2935 OZ)</a:t>
            </a:r>
          </a:p>
          <a:p>
            <a:pPr lvl="0" algn="just"/>
            <a:r>
              <a:rPr lang="cs-CZ" sz="2000" b="1" dirty="0"/>
              <a:t>Odpovědný: </a:t>
            </a:r>
          </a:p>
          <a:p>
            <a:pPr marL="342900" lvl="0" indent="-342900" algn="just">
              <a:buFont typeface="Arial" panose="020B0604020202020204" pitchFamily="34" charset="0"/>
              <a:buChar char="•"/>
            </a:pPr>
            <a:r>
              <a:rPr lang="cs-CZ" b="1" dirty="0"/>
              <a:t>vlastník zvířete  </a:t>
            </a:r>
            <a:r>
              <a:rPr lang="cs-CZ" dirty="0"/>
              <a:t>bez ohledu na to, zda zvíře bylo pod jeho dohledem, pod dohledem osoby, které jej svěřil, zvíře mu uprchlo nebo se zatoulalo </a:t>
            </a:r>
          </a:p>
          <a:p>
            <a:pPr marL="285750" lvl="0" indent="-285750" algn="just">
              <a:buFont typeface="Arial" panose="020B0604020202020204" pitchFamily="34" charset="0"/>
              <a:buChar char="•"/>
            </a:pPr>
            <a:r>
              <a:rPr lang="cs-CZ" b="1" dirty="0"/>
              <a:t>třetí osoba, která zvíře vlastníku nebo osobě, jíž bylo svěřeno, svémocně odňala; </a:t>
            </a:r>
            <a:r>
              <a:rPr lang="cs-CZ" b="1" u="sng" dirty="0"/>
              <a:t>ta se nikdy odpovědnosti zprostit nemůže</a:t>
            </a:r>
          </a:p>
          <a:p>
            <a:pPr marL="285750" lvl="0" indent="-285750" algn="just">
              <a:buFont typeface="Arial" panose="020B0604020202020204" pitchFamily="34" charset="0"/>
              <a:buChar char="•"/>
            </a:pPr>
            <a:endParaRPr lang="cs-CZ" b="1" dirty="0"/>
          </a:p>
          <a:p>
            <a:pPr lvl="0" algn="just"/>
            <a:r>
              <a:rPr lang="cs-CZ" b="1" dirty="0"/>
              <a:t>Solidárně odpovědný: </a:t>
            </a:r>
          </a:p>
          <a:p>
            <a:pPr marL="285750" indent="-285750" algn="just">
              <a:buFont typeface="Arial" panose="020B0604020202020204" pitchFamily="34" charset="0"/>
              <a:buChar char="•"/>
            </a:pPr>
            <a:r>
              <a:rPr lang="cs-CZ" b="1" dirty="0"/>
              <a:t>osoba, které bylo zvíře svěřeno, chová jej nebo používá </a:t>
            </a:r>
            <a:r>
              <a:rPr lang="cs-CZ" dirty="0"/>
              <a:t>společně s vlastníkem</a:t>
            </a:r>
          </a:p>
          <a:p>
            <a:pPr marL="285750" indent="-285750" algn="just">
              <a:buFont typeface="Arial" panose="020B0604020202020204" pitchFamily="34" charset="0"/>
              <a:buChar char="•"/>
            </a:pPr>
            <a:r>
              <a:rPr lang="cs-CZ" b="1" dirty="0"/>
              <a:t>vlastník a osoba, které bylo zvíře svěřeno v případě, že nemohli rozumně zabránit odnětí zvířete</a:t>
            </a:r>
          </a:p>
          <a:p>
            <a:pPr marL="285750" indent="-285750" algn="just">
              <a:buFont typeface="Arial" panose="020B0604020202020204" pitchFamily="34" charset="0"/>
              <a:buChar char="•"/>
            </a:pPr>
            <a:endParaRPr lang="cs-CZ" b="1" dirty="0"/>
          </a:p>
          <a:p>
            <a:pPr algn="just"/>
            <a:r>
              <a:rPr lang="cs-CZ" b="1" dirty="0"/>
              <a:t>Liberační důvod: </a:t>
            </a:r>
          </a:p>
          <a:p>
            <a:pPr algn="just"/>
            <a:r>
              <a:rPr lang="cs-CZ" dirty="0"/>
              <a:t>Slouží-li domácí zvíře vlastníku k výkonu povolání či k jiné výdělečné činnosti nebo k obživě, anebo slouží-li jako pomocník pro osobu se zdravotním postižením, zprostí se vlastník povinnosti k náhradě, prokáže-li, že při dozoru nad zvířetem nezanedbal potřebnou pečlivost, anebo že by škoda vznikla i při vynaložení potřebné pečlivosti. Za týchž podmínek se povinnosti k náhradě zprostí i ten, komu vlastník zvíře svěřil.</a:t>
            </a:r>
          </a:p>
        </p:txBody>
      </p:sp>
    </p:spTree>
    <p:extLst>
      <p:ext uri="{BB962C8B-B14F-4D97-AF65-F5344CB8AC3E}">
        <p14:creationId xmlns:p14="http://schemas.microsoft.com/office/powerpoint/2010/main" val="3651392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lnSpcReduction="10000"/>
          </a:bodyPr>
          <a:lstStyle/>
          <a:p>
            <a:pPr marL="0" indent="0">
              <a:buNone/>
            </a:pPr>
            <a:r>
              <a:rPr lang="cs-CZ" sz="2400" b="1" dirty="0"/>
              <a:t>Škoda z provozu dopravních prostředků (§2927-2932 OZ)</a:t>
            </a:r>
          </a:p>
          <a:p>
            <a:pPr marL="0" indent="0" algn="just">
              <a:buNone/>
            </a:pPr>
            <a:r>
              <a:rPr lang="cs-CZ" sz="2400" b="1" dirty="0"/>
              <a:t>Škůdce: </a:t>
            </a:r>
          </a:p>
          <a:p>
            <a:pPr algn="just"/>
            <a:r>
              <a:rPr lang="cs-CZ" sz="2000" dirty="0"/>
              <a:t>provozovatel dopravy, provozovatel vozidla, plavidla, letadla, vyjma těch poháněných lidskou silou, </a:t>
            </a:r>
          </a:p>
          <a:p>
            <a:pPr algn="just"/>
            <a:r>
              <a:rPr lang="cs-CZ" sz="2000" dirty="0"/>
              <a:t>osoba, která má dopravní prostředek v opravě, </a:t>
            </a:r>
          </a:p>
          <a:p>
            <a:pPr algn="just"/>
            <a:r>
              <a:rPr lang="cs-CZ" sz="2000" dirty="0"/>
              <a:t>osoba, která bez vědomí nebo proti vůli provozovatele dopravní prostředek užila</a:t>
            </a:r>
          </a:p>
          <a:p>
            <a:pPr marL="0" indent="0" algn="just">
              <a:buNone/>
            </a:pPr>
            <a:r>
              <a:rPr lang="cs-CZ" sz="2000" dirty="0"/>
              <a:t>Nelze-li provozovatele určit, má se za to, že jde o </a:t>
            </a:r>
            <a:r>
              <a:rPr lang="cs-CZ" sz="2000" b="1" dirty="0"/>
              <a:t>vlastníka vozidla.</a:t>
            </a:r>
          </a:p>
          <a:p>
            <a:pPr marL="0" indent="0" algn="just">
              <a:buNone/>
            </a:pPr>
            <a:endParaRPr lang="cs-CZ" sz="2000" b="1" dirty="0"/>
          </a:p>
          <a:p>
            <a:pPr marL="0" indent="0" algn="just">
              <a:buNone/>
            </a:pPr>
            <a:r>
              <a:rPr lang="cs-CZ" sz="2000" b="1" dirty="0"/>
              <a:t>Solidární odpovědnost: </a:t>
            </a:r>
            <a:r>
              <a:rPr lang="cs-CZ" sz="2000" dirty="0"/>
              <a:t>pokud provozovatel z nedbalosti umožnil užití dopravního prostředku osobě bez jeho vědomí nebo proti jeho vůli</a:t>
            </a:r>
          </a:p>
          <a:p>
            <a:pPr marL="0" indent="0" algn="just">
              <a:buNone/>
            </a:pPr>
            <a:endParaRPr lang="cs-CZ" sz="2000" dirty="0"/>
          </a:p>
          <a:p>
            <a:pPr marL="0" indent="0" algn="just">
              <a:buNone/>
            </a:pPr>
            <a:r>
              <a:rPr lang="cs-CZ" sz="2000" b="1" dirty="0"/>
              <a:t>Liberační důvod</a:t>
            </a:r>
            <a:r>
              <a:rPr lang="cs-CZ" sz="2000" dirty="0"/>
              <a:t>: prokáže-li provozovatel, že škodě nemohl zabránit ani při vynaložení veškerého úsilí, které lze požadovat.</a:t>
            </a:r>
          </a:p>
          <a:p>
            <a:pPr marL="0" indent="0" algn="just">
              <a:buNone/>
            </a:pPr>
            <a:endParaRPr lang="cs-CZ" sz="2000" b="1" dirty="0"/>
          </a:p>
          <a:p>
            <a:pPr marL="0" indent="0" algn="just">
              <a:buNone/>
            </a:pPr>
            <a:r>
              <a:rPr lang="cs-CZ" sz="2000" b="1" dirty="0"/>
              <a:t>Střet více provozů: </a:t>
            </a:r>
            <a:r>
              <a:rPr lang="cs-CZ" sz="2000" dirty="0"/>
              <a:t>střetnou-li se provozy dvou nebo více provozovatelů a jedná-li se o vypořádání mezi těmito provozovateli, vypořádají se provozovatelé podle své účasti na způsobení vzniklé škody.</a:t>
            </a:r>
          </a:p>
          <a:p>
            <a:pPr marL="0" indent="0">
              <a:buNone/>
            </a:pPr>
            <a:endParaRPr lang="cs-CZ" sz="2400" b="1" dirty="0"/>
          </a:p>
          <a:p>
            <a:pPr marL="0" indent="0">
              <a:buNone/>
            </a:pPr>
            <a:endParaRPr lang="cs-CZ" sz="2800" b="1" dirty="0"/>
          </a:p>
          <a:p>
            <a:pPr marL="0" indent="0">
              <a:buNone/>
            </a:pPr>
            <a:endParaRPr lang="cs-CZ" sz="2800" b="1" dirty="0"/>
          </a:p>
        </p:txBody>
      </p:sp>
      <p:sp>
        <p:nvSpPr>
          <p:cNvPr id="4" name="Zástupný symbol pro zápatí 3"/>
          <p:cNvSpPr>
            <a:spLocks noGrp="1"/>
          </p:cNvSpPr>
          <p:nvPr>
            <p:ph type="ftr" sz="quarter" idx="11"/>
          </p:nvPr>
        </p:nvSpPr>
        <p:spPr/>
        <p:txBody>
          <a:bodyPr/>
          <a:lstStyle/>
          <a:p>
            <a:r>
              <a:rPr lang="cs-CZ"/>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13</a:t>
            </a:fld>
            <a:endParaRPr lang="cs-CZ" dirty="0"/>
          </a:p>
        </p:txBody>
      </p:sp>
    </p:spTree>
    <p:extLst>
      <p:ext uri="{BB962C8B-B14F-4D97-AF65-F5344CB8AC3E}">
        <p14:creationId xmlns:p14="http://schemas.microsoft.com/office/powerpoint/2010/main" val="1702182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a:t>odpovědnost v občanském právu,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14</a:t>
            </a:fld>
            <a:endParaRPr lang="cs-CZ" dirty="0"/>
          </a:p>
        </p:txBody>
      </p:sp>
      <p:sp>
        <p:nvSpPr>
          <p:cNvPr id="4" name="TextovéPole 3"/>
          <p:cNvSpPr txBox="1"/>
          <p:nvPr/>
        </p:nvSpPr>
        <p:spPr>
          <a:xfrm>
            <a:off x="395536" y="620688"/>
            <a:ext cx="8280920" cy="5900077"/>
          </a:xfrm>
          <a:prstGeom prst="rect">
            <a:avLst/>
          </a:prstGeom>
          <a:noFill/>
        </p:spPr>
        <p:txBody>
          <a:bodyPr wrap="square" rtlCol="0">
            <a:spAutoFit/>
          </a:bodyPr>
          <a:lstStyle/>
          <a:p>
            <a:pPr algn="just"/>
            <a:r>
              <a:rPr lang="cs-CZ" b="1" dirty="0"/>
              <a:t>škoda způsobená věcí (§ 2936-2937 OZ) </a:t>
            </a:r>
          </a:p>
          <a:p>
            <a:pPr algn="just"/>
            <a:endParaRPr lang="cs-CZ" dirty="0"/>
          </a:p>
          <a:p>
            <a:pPr algn="just"/>
            <a:r>
              <a:rPr lang="cs-CZ" dirty="0"/>
              <a:t>odpovídá </a:t>
            </a:r>
          </a:p>
          <a:p>
            <a:pPr algn="just"/>
            <a:r>
              <a:rPr lang="cs-CZ" b="1" dirty="0"/>
              <a:t>ten, kdo byl povinen něco plnit a použil při tom vadnou věc </a:t>
            </a:r>
          </a:p>
          <a:p>
            <a:pPr algn="just"/>
            <a:endParaRPr lang="cs-CZ" b="1" i="1" dirty="0"/>
          </a:p>
          <a:p>
            <a:pPr algn="just"/>
            <a:r>
              <a:rPr lang="cs-CZ" i="1" dirty="0"/>
              <a:t>(objednáte si firmu na čištění koberce a přístroj k čištění začne hořet, v důsledku čehož přijdete o koberec)</a:t>
            </a:r>
          </a:p>
          <a:p>
            <a:pPr algn="just"/>
            <a:endParaRPr lang="cs-CZ" dirty="0"/>
          </a:p>
          <a:p>
            <a:pPr algn="just"/>
            <a:r>
              <a:rPr lang="cs-CZ" b="1" dirty="0"/>
              <a:t>ten, kdo nad věcí měl mít dohled</a:t>
            </a:r>
            <a:r>
              <a:rPr lang="cs-CZ" dirty="0"/>
              <a:t>, způsobí-li věc škodu sama od sebe, jinak </a:t>
            </a:r>
            <a:r>
              <a:rPr lang="cs-CZ" b="1" dirty="0"/>
              <a:t>vlastník věci, </a:t>
            </a:r>
            <a:r>
              <a:rPr lang="cs-CZ" dirty="0"/>
              <a:t>nelze-li tuto osobu určit</a:t>
            </a:r>
            <a:r>
              <a:rPr lang="cs-CZ" b="1" dirty="0"/>
              <a:t> </a:t>
            </a:r>
            <a:endParaRPr lang="cs-CZ" dirty="0"/>
          </a:p>
          <a:p>
            <a:pPr algn="just"/>
            <a:endParaRPr lang="cs-CZ" dirty="0"/>
          </a:p>
          <a:p>
            <a:pPr algn="just"/>
            <a:r>
              <a:rPr lang="cs-CZ" dirty="0"/>
              <a:t>liberace – prokázání, že dohled nebyl zanedbán</a:t>
            </a:r>
          </a:p>
          <a:p>
            <a:pPr algn="just"/>
            <a:endParaRPr lang="cs-CZ" dirty="0"/>
          </a:p>
          <a:p>
            <a:pPr algn="just"/>
            <a:r>
              <a:rPr lang="cs-CZ" dirty="0"/>
              <a:t> (</a:t>
            </a:r>
            <a:r>
              <a:rPr lang="cs-CZ" i="1" dirty="0"/>
              <a:t>osoba zapálí svíčky na adventním věnci a jde spát, v důsledku čehož vyhoří tři bytové jednotky v panelovém domě)</a:t>
            </a:r>
          </a:p>
          <a:p>
            <a:pPr lvl="0" algn="just"/>
            <a:endParaRPr lang="cs-CZ" sz="2000" b="1" dirty="0"/>
          </a:p>
          <a:p>
            <a:pPr lvl="0" algn="just"/>
            <a:endParaRPr lang="cs-CZ" sz="2000" dirty="0"/>
          </a:p>
          <a:p>
            <a:pPr lvl="0" algn="just"/>
            <a:endParaRPr lang="cs-CZ" sz="1600" b="1" dirty="0"/>
          </a:p>
          <a:p>
            <a:pPr lvl="0" algn="just"/>
            <a:endParaRPr lang="cs-CZ" altLang="cs-CZ" sz="1000" b="1" dirty="0"/>
          </a:p>
          <a:p>
            <a:pPr lvl="1" algn="just">
              <a:lnSpc>
                <a:spcPct val="90000"/>
              </a:lnSpc>
            </a:pPr>
            <a:endParaRPr lang="cs-CZ" altLang="cs-CZ" dirty="0"/>
          </a:p>
          <a:p>
            <a:pPr algn="just">
              <a:lnSpc>
                <a:spcPct val="90000"/>
              </a:lnSpc>
            </a:pPr>
            <a:endParaRPr lang="cs-CZ" altLang="cs-CZ" sz="1000" dirty="0"/>
          </a:p>
          <a:p>
            <a:pPr algn="just">
              <a:lnSpc>
                <a:spcPct val="90000"/>
              </a:lnSpc>
            </a:pPr>
            <a:endParaRPr lang="cs-CZ" altLang="cs-CZ" dirty="0"/>
          </a:p>
        </p:txBody>
      </p:sp>
    </p:spTree>
    <p:extLst>
      <p:ext uri="{BB962C8B-B14F-4D97-AF65-F5344CB8AC3E}">
        <p14:creationId xmlns:p14="http://schemas.microsoft.com/office/powerpoint/2010/main" val="1512994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15</a:t>
            </a:fld>
            <a:endParaRPr lang="cs-CZ" dirty="0"/>
          </a:p>
        </p:txBody>
      </p:sp>
      <p:sp>
        <p:nvSpPr>
          <p:cNvPr id="7" name="Nadpis 1"/>
          <p:cNvSpPr>
            <a:spLocks noGrp="1"/>
          </p:cNvSpPr>
          <p:nvPr>
            <p:ph idx="1"/>
          </p:nvPr>
        </p:nvSpPr>
        <p:spPr>
          <a:xfrm>
            <a:off x="457200" y="404813"/>
            <a:ext cx="8229600" cy="5721350"/>
          </a:xfrm>
        </p:spPr>
        <p:txBody>
          <a:bodyPr/>
          <a:lstStyle/>
          <a:p>
            <a:pPr marL="0" indent="0" algn="just">
              <a:buNone/>
            </a:pPr>
            <a:r>
              <a:rPr lang="cs-CZ" sz="2400" b="1" dirty="0"/>
              <a:t>osoba, která užívá místo nebo jeho vlastník, </a:t>
            </a:r>
            <a:r>
              <a:rPr lang="cs-CZ" sz="2400" dirty="0"/>
              <a:t>odkud byla věc vyhozena nebo spadla u věci, která způsobila škodu vyhozením nebo pádem solidárně s osobou, která měla mít nad věcí dohled nebo jejím vlastníkem</a:t>
            </a:r>
            <a:endParaRPr lang="cs-CZ" sz="2400" b="1" dirty="0"/>
          </a:p>
          <a:p>
            <a:pPr marL="0" indent="0">
              <a:buNone/>
            </a:pPr>
            <a:endParaRPr lang="cs-CZ" sz="2400" dirty="0"/>
          </a:p>
          <a:p>
            <a:pPr marL="0" indent="0" algn="just">
              <a:buNone/>
            </a:pPr>
            <a:r>
              <a:rPr lang="cs-CZ" sz="2400" i="1" dirty="0"/>
              <a:t>manžel vyhodí v rámci italské domácnosti manželce z okna notebook, protože tráví dle jeho představ spoustu času na sociálních sítích</a:t>
            </a:r>
          </a:p>
        </p:txBody>
      </p:sp>
    </p:spTree>
    <p:extLst>
      <p:ext uri="{BB962C8B-B14F-4D97-AF65-F5344CB8AC3E}">
        <p14:creationId xmlns:p14="http://schemas.microsoft.com/office/powerpoint/2010/main" val="3677822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a:t>odpovědnost v občanském právu,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16</a:t>
            </a:fld>
            <a:endParaRPr lang="cs-CZ" dirty="0"/>
          </a:p>
        </p:txBody>
      </p:sp>
      <p:sp>
        <p:nvSpPr>
          <p:cNvPr id="4" name="TextovéPole 3"/>
          <p:cNvSpPr txBox="1"/>
          <p:nvPr/>
        </p:nvSpPr>
        <p:spPr>
          <a:xfrm>
            <a:off x="323528" y="548679"/>
            <a:ext cx="8496944" cy="5016758"/>
          </a:xfrm>
          <a:prstGeom prst="rect">
            <a:avLst/>
          </a:prstGeom>
          <a:noFill/>
        </p:spPr>
        <p:txBody>
          <a:bodyPr wrap="square" rtlCol="0">
            <a:spAutoFit/>
          </a:bodyPr>
          <a:lstStyle/>
          <a:p>
            <a:pPr lvl="0" algn="just"/>
            <a:r>
              <a:rPr lang="cs-CZ" sz="2000" b="1" dirty="0"/>
              <a:t>škoda na převzaté věci </a:t>
            </a:r>
            <a:r>
              <a:rPr lang="cs-CZ" sz="2000" dirty="0"/>
              <a:t>(§ 2944 OZ) – každý, kdo od jiného převzal věc, která má být předmětem jeho závazku, nahradí její poškození, ztrátu nebo zničení, neprokáže-li, že by ke škodě došlo i jinak </a:t>
            </a:r>
            <a:r>
              <a:rPr lang="cs-CZ" sz="2000" b="1" i="1" dirty="0"/>
              <a:t>(kabát převzatý do čistírny)</a:t>
            </a:r>
          </a:p>
          <a:p>
            <a:pPr lvl="0" algn="just"/>
            <a:endParaRPr lang="cs-CZ" sz="2000" b="1" i="1" dirty="0"/>
          </a:p>
          <a:p>
            <a:pPr lvl="0" algn="just"/>
            <a:endParaRPr lang="cs-CZ" sz="2000" b="1" i="1" dirty="0"/>
          </a:p>
          <a:p>
            <a:pPr lvl="0" algn="just"/>
            <a:r>
              <a:rPr lang="cs-CZ" sz="2000" b="1" dirty="0"/>
              <a:t>škoda na odložené věci</a:t>
            </a:r>
            <a:r>
              <a:rPr lang="cs-CZ" sz="2000" dirty="0"/>
              <a:t> (§ 2945 OZ) – povinným je provozovatel, s jehož činností je zpravidla spojeno odkládání věci (věc je odložena na místě k tomu určeném/obvyklém) či provozovatel hlídaných garáží/zařízení podobného druhu, jedná-li se o dopravní prostředky v nich umístěné a o jejich příslušenství; použijí se obecné liberační důvody; právo na náhradu škody lze uplatnit nejpozději do 15 dnů po dni, kdy se poškozený o škodě musel dozvědět </a:t>
            </a:r>
            <a:r>
              <a:rPr lang="cs-CZ" sz="2000" b="1" i="1" dirty="0"/>
              <a:t>(kabát odložený v hospodě)</a:t>
            </a:r>
          </a:p>
          <a:p>
            <a:pPr lvl="0" algn="just"/>
            <a:endParaRPr lang="cs-CZ" sz="2000" b="1" i="1" dirty="0"/>
          </a:p>
          <a:p>
            <a:pPr algn="just"/>
            <a:endParaRPr lang="cs-CZ" sz="2000" b="1" u="sng" dirty="0"/>
          </a:p>
          <a:p>
            <a:pPr algn="just"/>
            <a:endParaRPr lang="cs-CZ" sz="2000" dirty="0"/>
          </a:p>
          <a:p>
            <a:pPr algn="just"/>
            <a:endParaRPr lang="cs-CZ" sz="2000" b="1" u="sng" dirty="0"/>
          </a:p>
        </p:txBody>
      </p:sp>
    </p:spTree>
    <p:extLst>
      <p:ext uri="{BB962C8B-B14F-4D97-AF65-F5344CB8AC3E}">
        <p14:creationId xmlns:p14="http://schemas.microsoft.com/office/powerpoint/2010/main" val="3667041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a:t>odpovědnost v občanském právu,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17</a:t>
            </a:fld>
            <a:endParaRPr lang="cs-CZ" dirty="0"/>
          </a:p>
        </p:txBody>
      </p:sp>
      <p:sp>
        <p:nvSpPr>
          <p:cNvPr id="4" name="TextovéPole 3"/>
          <p:cNvSpPr txBox="1"/>
          <p:nvPr/>
        </p:nvSpPr>
        <p:spPr>
          <a:xfrm>
            <a:off x="395536" y="620687"/>
            <a:ext cx="8280920" cy="7417415"/>
          </a:xfrm>
          <a:prstGeom prst="rect">
            <a:avLst/>
          </a:prstGeom>
          <a:noFill/>
        </p:spPr>
        <p:txBody>
          <a:bodyPr wrap="square" rtlCol="0">
            <a:spAutoFit/>
          </a:bodyPr>
          <a:lstStyle/>
          <a:p>
            <a:pPr lvl="0" algn="just"/>
            <a:r>
              <a:rPr lang="cs-CZ" sz="2400" b="1" dirty="0"/>
              <a:t>Odpovědnost v občanském právu</a:t>
            </a:r>
          </a:p>
          <a:p>
            <a:pPr lvl="0" algn="just"/>
            <a:endParaRPr lang="cs-CZ" sz="2400" b="1" dirty="0"/>
          </a:p>
          <a:p>
            <a:endParaRPr lang="cs-CZ" sz="2400" b="1" dirty="0"/>
          </a:p>
          <a:p>
            <a:pPr lvl="0" algn="just"/>
            <a:r>
              <a:rPr lang="cs-CZ" sz="2400" b="1" dirty="0"/>
              <a:t>škoda na vnesené věci </a:t>
            </a:r>
            <a:r>
              <a:rPr lang="cs-CZ" sz="2400" dirty="0"/>
              <a:t>(§§ 2946-2949) – odpovídá provozovatel ubytovacích služeb za předpokladu, že ubytovaný vnesl věc do prostor vyhrazených k ubytování či uložení věcí; liberace – provozovatel prokáže, že by ke škodě došlo i jinak nebo že ubytovaný/jeho doprovod způsobil škodu sám; náhrada škody je limitována, ale v těchto případech se hradí bez omezení – věc byla převzata do úschovy, ubytovatel odmítl úschovu v rozporu se zákonem, škoda byla způsobena ubytovatelem/jeho zaměstnancem; nárok je třeba uplatnit do 15 dnů po dni, kdy se poškozený o škodě musel dozvědět </a:t>
            </a:r>
            <a:r>
              <a:rPr lang="cs-CZ" sz="2400" b="1" i="1" dirty="0"/>
              <a:t>(věci, které si přinesete na ubytování v hotelu)</a:t>
            </a:r>
          </a:p>
          <a:p>
            <a:pPr lvl="0" algn="just"/>
            <a:endParaRPr lang="cs-CZ" u="sng" dirty="0"/>
          </a:p>
          <a:p>
            <a:pPr lvl="0" algn="just"/>
            <a:endParaRPr lang="cs-CZ" u="sng" dirty="0"/>
          </a:p>
          <a:p>
            <a:pPr lvl="0" algn="just"/>
            <a:endParaRPr lang="cs-CZ" sz="4800" b="1" dirty="0"/>
          </a:p>
          <a:p>
            <a:pPr lvl="0"/>
            <a:endParaRPr lang="cs-CZ" b="1" u="sng" cap="all" dirty="0"/>
          </a:p>
          <a:p>
            <a:pPr lvl="0"/>
            <a:endParaRPr lang="cs-CZ" sz="2800" dirty="0"/>
          </a:p>
          <a:p>
            <a:pPr algn="just"/>
            <a:endParaRPr lang="cs-CZ" sz="1000" dirty="0"/>
          </a:p>
        </p:txBody>
      </p:sp>
    </p:spTree>
    <p:extLst>
      <p:ext uri="{BB962C8B-B14F-4D97-AF65-F5344CB8AC3E}">
        <p14:creationId xmlns:p14="http://schemas.microsoft.com/office/powerpoint/2010/main" val="2707673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a:t>odpovědnost v občanském právu,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18</a:t>
            </a:fld>
            <a:endParaRPr lang="cs-CZ" dirty="0"/>
          </a:p>
        </p:txBody>
      </p:sp>
      <p:sp>
        <p:nvSpPr>
          <p:cNvPr id="4" name="TextovéPole 3"/>
          <p:cNvSpPr txBox="1"/>
          <p:nvPr/>
        </p:nvSpPr>
        <p:spPr>
          <a:xfrm>
            <a:off x="251520" y="476672"/>
            <a:ext cx="8640960" cy="4431983"/>
          </a:xfrm>
          <a:prstGeom prst="rect">
            <a:avLst/>
          </a:prstGeom>
          <a:noFill/>
        </p:spPr>
        <p:txBody>
          <a:bodyPr wrap="square" rtlCol="0">
            <a:spAutoFit/>
          </a:bodyPr>
          <a:lstStyle/>
          <a:p>
            <a:pPr lvl="0" algn="just"/>
            <a:r>
              <a:rPr lang="cs-CZ" sz="2400" b="1" dirty="0"/>
              <a:t>Odpovědnost v občanském právu</a:t>
            </a:r>
          </a:p>
          <a:p>
            <a:pPr lvl="0" algn="just"/>
            <a:endParaRPr lang="cs-CZ" sz="2400" b="1" dirty="0"/>
          </a:p>
          <a:p>
            <a:pPr algn="just"/>
            <a:r>
              <a:rPr lang="cs-CZ" sz="2000" b="1" dirty="0"/>
              <a:t>škoda způsobená informací nebo radou</a:t>
            </a:r>
            <a:r>
              <a:rPr lang="cs-CZ" sz="2000" dirty="0"/>
              <a:t> (§ 2950 OZ) – škodu hradí ten, kdo vystupuje jako příslušník určitého stavu nebo povolání k odbornému výkonu nebo jinak vystupuje jako odborník, pokud škodu způsobí neúplnou/nesprávnou informací nebo škodlivou radou </a:t>
            </a:r>
            <a:r>
              <a:rPr lang="cs-CZ" sz="2000" b="1" u="sng" dirty="0"/>
              <a:t>danou za odměnu </a:t>
            </a:r>
            <a:r>
              <a:rPr lang="cs-CZ" sz="2000" dirty="0"/>
              <a:t>v záležitosti svého vědění nebo dovednosti; jinak se hradí jen škoda způsobená vědomě</a:t>
            </a:r>
          </a:p>
          <a:p>
            <a:pPr lvl="0" algn="just"/>
            <a:endParaRPr lang="cs-CZ" sz="2000" b="1" u="sng" dirty="0"/>
          </a:p>
          <a:p>
            <a:pPr lvl="0" algn="just"/>
            <a:r>
              <a:rPr lang="cs-CZ" sz="2000" b="1" i="1" dirty="0"/>
              <a:t>Aneb nehrát si za každou cenu na brouka pytlíka…</a:t>
            </a:r>
          </a:p>
          <a:p>
            <a:pPr lvl="0" algn="just"/>
            <a:endParaRPr lang="cs-CZ" sz="2000" b="1" u="sng" dirty="0"/>
          </a:p>
          <a:p>
            <a:pPr lvl="0" algn="just"/>
            <a:endParaRPr lang="cs-CZ" sz="2000" b="1" u="sng" dirty="0"/>
          </a:p>
          <a:p>
            <a:pPr lvl="0" algn="just"/>
            <a:endParaRPr lang="cs-CZ" b="1" u="sng" dirty="0"/>
          </a:p>
          <a:p>
            <a:pPr lvl="0" algn="just"/>
            <a:endParaRPr lang="cs-CZ" b="1" u="sng" dirty="0"/>
          </a:p>
          <a:p>
            <a:pPr lvl="0" algn="just"/>
            <a:endParaRPr lang="cs-CZ" b="1" u="sng" dirty="0"/>
          </a:p>
        </p:txBody>
      </p:sp>
    </p:spTree>
    <p:extLst>
      <p:ext uri="{BB962C8B-B14F-4D97-AF65-F5344CB8AC3E}">
        <p14:creationId xmlns:p14="http://schemas.microsoft.com/office/powerpoint/2010/main" val="199744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odpovědnost v občanském právu,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19</a:t>
            </a:fld>
            <a:endParaRPr lang="cs-CZ" dirty="0"/>
          </a:p>
        </p:txBody>
      </p:sp>
      <p:sp>
        <p:nvSpPr>
          <p:cNvPr id="4" name="Obdélník 3"/>
          <p:cNvSpPr/>
          <p:nvPr/>
        </p:nvSpPr>
        <p:spPr>
          <a:xfrm>
            <a:off x="323528" y="-772150"/>
            <a:ext cx="8208912" cy="6278642"/>
          </a:xfrm>
          <a:prstGeom prst="rect">
            <a:avLst/>
          </a:prstGeom>
        </p:spPr>
        <p:txBody>
          <a:bodyPr wrap="square">
            <a:spAutoFit/>
          </a:bodyPr>
          <a:lstStyle/>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r>
              <a:rPr lang="cs-CZ" sz="2400" b="1" dirty="0"/>
              <a:t>Rozsah a způsob náhrady</a:t>
            </a:r>
          </a:p>
          <a:p>
            <a:endParaRPr lang="cs-CZ" sz="2400" b="1" dirty="0"/>
          </a:p>
          <a:p>
            <a:endParaRPr lang="cs-CZ" sz="2400" dirty="0"/>
          </a:p>
          <a:p>
            <a:pPr algn="just"/>
            <a:r>
              <a:rPr lang="cs-CZ" sz="2000" b="1" dirty="0"/>
              <a:t>Škoda</a:t>
            </a:r>
            <a:r>
              <a:rPr lang="cs-CZ" sz="2000" dirty="0"/>
              <a:t> se nahrazuje uvedením do předešlého stavu. Není-li to dobře možné, anebo žádá-li to poškozený, hradí se škoda v penězích.</a:t>
            </a:r>
          </a:p>
          <a:p>
            <a:r>
              <a:rPr lang="cs-CZ" sz="2000" b="1" dirty="0"/>
              <a:t> </a:t>
            </a:r>
            <a:endParaRPr lang="cs-CZ" sz="2000" dirty="0"/>
          </a:p>
          <a:p>
            <a:pPr algn="just"/>
            <a:r>
              <a:rPr lang="cs-CZ" sz="2000" b="1" dirty="0"/>
              <a:t>Nemajetková újma</a:t>
            </a:r>
            <a:r>
              <a:rPr lang="cs-CZ" sz="2000" dirty="0"/>
              <a:t> se odčiní přiměřeným zadostiučiněním, které musí být poskytnuto v penězích, nezajistí-li jeho jiný způsob skutečné a dostatečně účinné odčinění způsobené újmy.</a:t>
            </a:r>
          </a:p>
          <a:p>
            <a:pPr algn="just"/>
            <a:endParaRPr lang="cs-CZ" sz="2000" dirty="0"/>
          </a:p>
          <a:p>
            <a:pPr algn="just"/>
            <a:r>
              <a:rPr lang="cs-CZ" i="1" dirty="0"/>
              <a:t>Pokud noviny zveřejní na titulní straně lživé informace způsobilé přivodit dotčené osobě nemajetkovou újmu, neměla by být zadostiučiněním pouhá omluva na posledních stranách novin, nýbrž kupříkladu omluva zveřejněná též na titulní straně.</a:t>
            </a:r>
            <a:endParaRPr lang="cs-CZ" sz="2000" dirty="0"/>
          </a:p>
          <a:p>
            <a:endParaRPr lang="cs-CZ" sz="2000" dirty="0"/>
          </a:p>
          <a:p>
            <a:pPr lvl="0" algn="just"/>
            <a:endParaRPr lang="cs-CZ" sz="2000" dirty="0"/>
          </a:p>
          <a:p>
            <a:pPr lvl="0" algn="just"/>
            <a:endParaRPr lang="cs-CZ" sz="2400" b="1" dirty="0"/>
          </a:p>
        </p:txBody>
      </p:sp>
    </p:spTree>
    <p:extLst>
      <p:ext uri="{BB962C8B-B14F-4D97-AF65-F5344CB8AC3E}">
        <p14:creationId xmlns:p14="http://schemas.microsoft.com/office/powerpoint/2010/main" val="1815080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a:t>odpovědnost v občanském právu,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a:t>
            </a:fld>
            <a:endParaRPr lang="cs-CZ" dirty="0"/>
          </a:p>
        </p:txBody>
      </p:sp>
      <p:sp>
        <p:nvSpPr>
          <p:cNvPr id="4" name="TextovéPole 3"/>
          <p:cNvSpPr txBox="1"/>
          <p:nvPr/>
        </p:nvSpPr>
        <p:spPr>
          <a:xfrm>
            <a:off x="611560" y="803252"/>
            <a:ext cx="8136904" cy="6771084"/>
          </a:xfrm>
          <a:prstGeom prst="rect">
            <a:avLst/>
          </a:prstGeom>
          <a:noFill/>
        </p:spPr>
        <p:txBody>
          <a:bodyPr wrap="square" rtlCol="0">
            <a:spAutoFit/>
          </a:bodyPr>
          <a:lstStyle/>
          <a:p>
            <a:pPr algn="just"/>
            <a:r>
              <a:rPr lang="cs-CZ" sz="2400" b="1" dirty="0"/>
              <a:t>Odpovědnost v občanském právu</a:t>
            </a:r>
            <a:r>
              <a:rPr lang="cs-CZ" sz="2400" dirty="0"/>
              <a:t> </a:t>
            </a:r>
          </a:p>
          <a:p>
            <a:pPr algn="just"/>
            <a:r>
              <a:rPr lang="cs-CZ" sz="2000" b="1" dirty="0"/>
              <a:t>právní předpis</a:t>
            </a:r>
          </a:p>
          <a:p>
            <a:pPr algn="just"/>
            <a:r>
              <a:rPr lang="cs-CZ" sz="2000" dirty="0"/>
              <a:t>zákon č. 89/2012 Sb., občanský zákoník, část IV. relativní majetková práva (§ 1721-3014 OZ) –hlava III. závazky z deliktů</a:t>
            </a:r>
          </a:p>
          <a:p>
            <a:pPr algn="just"/>
            <a:endParaRPr lang="cs-CZ" sz="2000" dirty="0"/>
          </a:p>
          <a:p>
            <a:pPr algn="just"/>
            <a:r>
              <a:rPr lang="cs-CZ" sz="2000" dirty="0"/>
              <a:t>Právní jednání jako právní důvod vyvolávající právní následky může být jak po právu, čili v souladu s právem, tj. jak právem aprobované, tak v rozporu s právem, tj. </a:t>
            </a:r>
            <a:r>
              <a:rPr lang="cs-CZ" sz="2000" b="1" u="sng" dirty="0"/>
              <a:t>právem reprobované</a:t>
            </a:r>
            <a:r>
              <a:rPr lang="cs-CZ" sz="2000" dirty="0"/>
              <a:t>. Druhou jmenovanou kategorii označujeme jako </a:t>
            </a:r>
            <a:r>
              <a:rPr lang="cs-CZ" sz="2000" b="1" u="sng" dirty="0"/>
              <a:t>protiprávní jednání či protiprávní čin</a:t>
            </a:r>
            <a:r>
              <a:rPr lang="cs-CZ" sz="2000" dirty="0"/>
              <a:t>.</a:t>
            </a:r>
          </a:p>
          <a:p>
            <a:endParaRPr lang="cs-CZ" i="1" dirty="0"/>
          </a:p>
          <a:p>
            <a:endParaRPr lang="cs-CZ" dirty="0"/>
          </a:p>
          <a:p>
            <a:endParaRPr lang="cs-CZ" dirty="0"/>
          </a:p>
          <a:p>
            <a:r>
              <a:rPr lang="cs-CZ" sz="2000" dirty="0"/>
              <a:t> </a:t>
            </a:r>
          </a:p>
          <a:p>
            <a:endParaRPr lang="cs-CZ" sz="2000" dirty="0"/>
          </a:p>
          <a:p>
            <a:pPr lvl="0" algn="just"/>
            <a:endParaRPr lang="cs-CZ" sz="2000" dirty="0"/>
          </a:p>
          <a:p>
            <a:pPr lvl="0" algn="just"/>
            <a:endParaRPr lang="cs-CZ" sz="2000" dirty="0"/>
          </a:p>
          <a:p>
            <a:pPr lvl="0" algn="just"/>
            <a:r>
              <a:rPr lang="cs-CZ" sz="2000" dirty="0"/>
              <a:t> </a:t>
            </a:r>
          </a:p>
          <a:p>
            <a:pPr algn="just"/>
            <a:endParaRPr lang="cs-CZ" sz="2000" dirty="0"/>
          </a:p>
          <a:p>
            <a:pPr algn="just"/>
            <a:endParaRPr lang="cs-CZ" sz="2000" dirty="0"/>
          </a:p>
          <a:p>
            <a:pPr algn="just"/>
            <a:endParaRPr lang="cs-CZ" sz="2000" dirty="0"/>
          </a:p>
          <a:p>
            <a:pPr algn="just"/>
            <a:endParaRPr lang="cs-CZ" dirty="0"/>
          </a:p>
          <a:p>
            <a:pPr algn="just"/>
            <a:endParaRPr lang="cs-CZ" dirty="0"/>
          </a:p>
        </p:txBody>
      </p:sp>
    </p:spTree>
    <p:extLst>
      <p:ext uri="{BB962C8B-B14F-4D97-AF65-F5344CB8AC3E}">
        <p14:creationId xmlns:p14="http://schemas.microsoft.com/office/powerpoint/2010/main" val="4123678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odpovědnost v občanském právu,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20</a:t>
            </a:fld>
            <a:endParaRPr lang="cs-CZ" dirty="0"/>
          </a:p>
        </p:txBody>
      </p:sp>
      <p:sp>
        <p:nvSpPr>
          <p:cNvPr id="4" name="Obdélník 3"/>
          <p:cNvSpPr/>
          <p:nvPr/>
        </p:nvSpPr>
        <p:spPr>
          <a:xfrm>
            <a:off x="323528" y="-772150"/>
            <a:ext cx="8208912" cy="10402848"/>
          </a:xfrm>
          <a:prstGeom prst="rect">
            <a:avLst/>
          </a:prstGeom>
        </p:spPr>
        <p:txBody>
          <a:bodyPr wrap="square">
            <a:spAutoFit/>
          </a:bodyPr>
          <a:lstStyle/>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lvl="0" algn="just"/>
            <a:endParaRPr lang="cs-CZ" sz="2400" b="1" dirty="0"/>
          </a:p>
          <a:p>
            <a:pPr algn="just"/>
            <a:r>
              <a:rPr lang="cs-CZ" sz="2400" b="1" dirty="0"/>
              <a:t>Rozsah a způsob náhrady</a:t>
            </a:r>
          </a:p>
          <a:p>
            <a:pPr algn="just"/>
            <a:endParaRPr lang="cs-CZ" sz="2400" dirty="0"/>
          </a:p>
          <a:p>
            <a:pPr algn="just"/>
            <a:r>
              <a:rPr lang="cs-CZ" sz="2400" dirty="0"/>
              <a:t>Nemajetkovou újmu je třeba </a:t>
            </a:r>
            <a:r>
              <a:rPr lang="cs-CZ" sz="2400" b="1" dirty="0"/>
              <a:t>odčinit</a:t>
            </a:r>
            <a:r>
              <a:rPr lang="cs-CZ" sz="2400" dirty="0"/>
              <a:t>. Zadostiučinění se poskytuje v penězích, nezajistí-li jeho jiný způsob skutečné a dostatečně účinné odčinění způsobené újmy. </a:t>
            </a:r>
          </a:p>
          <a:p>
            <a:pPr algn="just"/>
            <a:endParaRPr lang="cs-CZ" sz="2400" dirty="0"/>
          </a:p>
          <a:p>
            <a:pPr algn="ctr"/>
            <a:r>
              <a:rPr lang="cs-CZ" sz="2400" b="1" dirty="0"/>
              <a:t>Náhrada při újmě na přirozených právech</a:t>
            </a:r>
          </a:p>
          <a:p>
            <a:pPr algn="just"/>
            <a:endParaRPr lang="cs-CZ" sz="2400" dirty="0"/>
          </a:p>
          <a:p>
            <a:pPr algn="just"/>
            <a:r>
              <a:rPr lang="cs-CZ" sz="2400" dirty="0"/>
              <a:t>Při újmě na </a:t>
            </a:r>
            <a:r>
              <a:rPr lang="cs-CZ" sz="2400" b="1" dirty="0"/>
              <a:t>přirozených právech člověka</a:t>
            </a:r>
            <a:r>
              <a:rPr lang="cs-CZ" sz="2400" dirty="0"/>
              <a:t> je škůdce povinen nahradit škodu i nemajetkovou újmu, kterou tím způsobil. Jako nemajetkovou újmu má odčinit i způsobené duševní útrapy (§ 2956 OZ). Podle § 2957 OZ musí být způsob a výše přiměřeného zadostiučinění určeny tak, aby byly odčiněny i okolnosti zvláštního zřetele hodné (úmyslné způsobení újmy, použití lsti, pohrůžky, zneužití závislosti poškozeného na škůdci atd.).</a:t>
            </a:r>
          </a:p>
          <a:p>
            <a:pPr lvl="0" algn="just"/>
            <a:endParaRPr lang="cs-CZ" sz="2400" b="1" dirty="0"/>
          </a:p>
          <a:p>
            <a:pPr lvl="0" algn="just"/>
            <a:endParaRPr lang="cs-CZ" sz="2400" b="1" dirty="0"/>
          </a:p>
          <a:p>
            <a:pPr lvl="0" algn="just"/>
            <a:endParaRPr lang="cs-CZ" sz="2400" b="1" dirty="0"/>
          </a:p>
          <a:p>
            <a:pPr lvl="0" algn="just"/>
            <a:endParaRPr lang="cs-CZ" sz="2400" b="1" dirty="0"/>
          </a:p>
          <a:p>
            <a:pPr lvl="0" algn="just"/>
            <a:endParaRPr lang="cs-CZ" sz="2000" dirty="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2149682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a:t>odpovědnost v občanském právu,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21</a:t>
            </a:fld>
            <a:endParaRPr lang="cs-CZ" dirty="0"/>
          </a:p>
        </p:txBody>
      </p:sp>
      <p:sp>
        <p:nvSpPr>
          <p:cNvPr id="5" name="Obdélník 4"/>
          <p:cNvSpPr/>
          <p:nvPr/>
        </p:nvSpPr>
        <p:spPr>
          <a:xfrm>
            <a:off x="611560" y="620689"/>
            <a:ext cx="8208912" cy="6401753"/>
          </a:xfrm>
          <a:prstGeom prst="rect">
            <a:avLst/>
          </a:prstGeom>
        </p:spPr>
        <p:txBody>
          <a:bodyPr wrap="square">
            <a:spAutoFit/>
          </a:bodyPr>
          <a:lstStyle/>
          <a:p>
            <a:pPr algn="just"/>
            <a:r>
              <a:rPr lang="cs-CZ" sz="2400" b="1" dirty="0"/>
              <a:t>Rozsah a způsob náhrady</a:t>
            </a:r>
          </a:p>
          <a:p>
            <a:pPr lvl="0" algn="just"/>
            <a:endParaRPr lang="cs-CZ" sz="2400" b="1" i="1" dirty="0"/>
          </a:p>
          <a:p>
            <a:pPr lvl="0" algn="just"/>
            <a:r>
              <a:rPr lang="cs-CZ" sz="2400" b="1" i="1" dirty="0"/>
              <a:t>Újma na zdraví, aneb dobře mířená facka problém nevyřeší, ale způsobí…</a:t>
            </a:r>
          </a:p>
          <a:p>
            <a:pPr lvl="0" algn="just"/>
            <a:endParaRPr lang="cs-CZ" sz="2400" b="1" i="1" dirty="0"/>
          </a:p>
          <a:p>
            <a:r>
              <a:rPr lang="cs-CZ" sz="2000" b="1" dirty="0"/>
              <a:t>Náhrady při ublížení na zdraví a při usmrcení</a:t>
            </a:r>
            <a:r>
              <a:rPr lang="cs-CZ" sz="2000" dirty="0"/>
              <a:t>  (§2958-2960)</a:t>
            </a:r>
          </a:p>
          <a:p>
            <a:endParaRPr lang="cs-CZ" sz="2000" b="1" dirty="0"/>
          </a:p>
          <a:p>
            <a:r>
              <a:rPr lang="cs-CZ" sz="2000" b="1" dirty="0"/>
              <a:t>ublížení na zdraví</a:t>
            </a:r>
            <a:r>
              <a:rPr lang="cs-CZ" sz="2000" dirty="0"/>
              <a:t>: náleží peněžitá náhrada vyvažující plně vytrpěné bolesti a další nemajetkové újmy a náhrada za ztížení společenského uplatnění, pokud vznikla poškozením zdraví překážka lepší budoucnosti poškozeného</a:t>
            </a:r>
          </a:p>
          <a:p>
            <a:endParaRPr lang="cs-CZ" sz="2000" b="1" dirty="0"/>
          </a:p>
          <a:p>
            <a:r>
              <a:rPr lang="cs-CZ" sz="2000" b="1" dirty="0"/>
              <a:t>usmrcení/zvlášť závažné ublížení na zdraví</a:t>
            </a:r>
            <a:r>
              <a:rPr lang="cs-CZ" sz="2000" dirty="0"/>
              <a:t>: škůdce odčiní duševní útrapy manželu, rodiči, dítěti nebo jiné osobě blízké peněžitou náhradou vyvažující plně jejich utrpení</a:t>
            </a:r>
          </a:p>
          <a:p>
            <a:pPr lvl="0" algn="just"/>
            <a:endParaRPr lang="cs-CZ" sz="2000" b="1" i="1" dirty="0"/>
          </a:p>
          <a:p>
            <a:pPr algn="just"/>
            <a:endParaRPr lang="cs-CZ" b="1" dirty="0"/>
          </a:p>
          <a:p>
            <a:pPr lvl="0" algn="just"/>
            <a:endParaRPr lang="cs-CZ" b="1" u="sng" dirty="0"/>
          </a:p>
          <a:p>
            <a:pPr lvl="0" algn="just"/>
            <a:endParaRPr lang="cs-CZ" b="1" dirty="0"/>
          </a:p>
          <a:p>
            <a:pPr lvl="0" algn="just"/>
            <a:endParaRPr lang="cs-CZ" b="1" dirty="0"/>
          </a:p>
          <a:p>
            <a:pPr lvl="0" algn="just"/>
            <a:endParaRPr lang="cs-CZ" dirty="0"/>
          </a:p>
        </p:txBody>
      </p:sp>
    </p:spTree>
    <p:extLst>
      <p:ext uri="{BB962C8B-B14F-4D97-AF65-F5344CB8AC3E}">
        <p14:creationId xmlns:p14="http://schemas.microsoft.com/office/powerpoint/2010/main" val="18822716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odpovědnost v občanském právu,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22</a:t>
            </a:fld>
            <a:endParaRPr lang="cs-CZ" dirty="0"/>
          </a:p>
        </p:txBody>
      </p:sp>
      <p:sp>
        <p:nvSpPr>
          <p:cNvPr id="4" name="Obdélník 3"/>
          <p:cNvSpPr/>
          <p:nvPr/>
        </p:nvSpPr>
        <p:spPr>
          <a:xfrm>
            <a:off x="323528" y="-772150"/>
            <a:ext cx="8208912" cy="7417415"/>
          </a:xfrm>
          <a:prstGeom prst="rect">
            <a:avLst/>
          </a:prstGeom>
        </p:spPr>
        <p:txBody>
          <a:bodyPr wrap="square">
            <a:spAutoFit/>
          </a:bodyPr>
          <a:lstStyle/>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algn="just"/>
            <a:r>
              <a:rPr lang="cs-CZ" sz="2400" b="1" dirty="0"/>
              <a:t>Rozsah a způsob náhrady</a:t>
            </a:r>
          </a:p>
          <a:p>
            <a:pPr algn="just"/>
            <a:endParaRPr lang="cs-CZ" sz="2000" b="1" dirty="0"/>
          </a:p>
          <a:p>
            <a:pPr algn="just"/>
            <a:r>
              <a:rPr lang="cs-CZ" sz="2000" b="1" dirty="0"/>
              <a:t>Náklady spojené s péčí o zdraví</a:t>
            </a:r>
            <a:r>
              <a:rPr lang="cs-CZ" sz="2000" dirty="0"/>
              <a:t> upravuje § 2960 OZ. Škůdce hradí náklady, které byly účelně vynaloženy v souvislosti s péčí o zdraví poškozeného, s péčí o jeho osobu nebo o jeho domácnost tomu, kdo je vynaložil. Tato osoba může také požádat o přiměřenou zálohu.</a:t>
            </a:r>
          </a:p>
          <a:p>
            <a:pPr algn="just"/>
            <a:r>
              <a:rPr lang="cs-CZ" sz="2000" b="1" dirty="0"/>
              <a:t> </a:t>
            </a:r>
            <a:endParaRPr lang="cs-CZ" sz="2000" dirty="0"/>
          </a:p>
          <a:p>
            <a:pPr algn="just"/>
            <a:r>
              <a:rPr lang="cs-CZ" sz="2000" b="1" dirty="0"/>
              <a:t>Náhrada za ztrátu na výdělku po dobu pracovní neschopnosti</a:t>
            </a:r>
            <a:r>
              <a:rPr lang="cs-CZ" sz="2000" dirty="0"/>
              <a:t> (§ 2962 OZ) se vypočte tak, že se od průměrného výdělku poškozeného před vznikem újmy odečte částka, která byla poškozenému vyplacena v důsledku nemoci nebo úrazu podle jiného právního předpisu. Náleží i poškozenému žáku/studentu, a to ode dne, kdy měla skončit jeho povinná školní docházka, studium nebo příprava na povolání.</a:t>
            </a:r>
          </a:p>
          <a:p>
            <a:r>
              <a:rPr lang="cs-CZ" sz="2000" b="1" dirty="0"/>
              <a:t> </a:t>
            </a:r>
            <a:endParaRPr lang="cs-CZ" sz="2000" dirty="0"/>
          </a:p>
          <a:p>
            <a:pPr algn="just"/>
            <a:r>
              <a:rPr lang="cs-CZ" sz="2000" b="1" dirty="0"/>
              <a:t>Náhrada za ztrátu na výdělku po skončení pracovní neschopnosti, případně při invaliditě</a:t>
            </a:r>
            <a:r>
              <a:rPr lang="cs-CZ" sz="2000" dirty="0"/>
              <a:t> (§ 2963 OZ) se poskytne ve výši, která je rozdílem mezi výdělkem dosahovaným poškozeným před vznikem újmy a výdělkem dosahovaným po skončení pracovní neschopnosti s připočtením případného invalidního důchodu podle jiného právního předpisu.</a:t>
            </a:r>
          </a:p>
          <a:p>
            <a:r>
              <a:rPr lang="cs-CZ" sz="2000" b="1" dirty="0"/>
              <a:t> </a:t>
            </a:r>
            <a:endParaRPr lang="cs-CZ" sz="2000" dirty="0"/>
          </a:p>
        </p:txBody>
      </p:sp>
    </p:spTree>
    <p:extLst>
      <p:ext uri="{BB962C8B-B14F-4D97-AF65-F5344CB8AC3E}">
        <p14:creationId xmlns:p14="http://schemas.microsoft.com/office/powerpoint/2010/main" val="3088636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odpovědnost v občanském právu,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23</a:t>
            </a:fld>
            <a:endParaRPr lang="cs-CZ" dirty="0"/>
          </a:p>
        </p:txBody>
      </p:sp>
      <p:sp>
        <p:nvSpPr>
          <p:cNvPr id="4" name="Obdélník 3"/>
          <p:cNvSpPr/>
          <p:nvPr/>
        </p:nvSpPr>
        <p:spPr>
          <a:xfrm>
            <a:off x="323528" y="-772150"/>
            <a:ext cx="8208912" cy="9140964"/>
          </a:xfrm>
          <a:prstGeom prst="rect">
            <a:avLst/>
          </a:prstGeom>
        </p:spPr>
        <p:txBody>
          <a:bodyPr wrap="square">
            <a:spAutoFit/>
          </a:bodyPr>
          <a:lstStyle/>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lvl="0"/>
            <a:endParaRPr lang="cs-CZ" b="1" u="sng" dirty="0"/>
          </a:p>
          <a:p>
            <a:pPr algn="just"/>
            <a:r>
              <a:rPr lang="cs-CZ" b="1" dirty="0"/>
              <a:t>Rozsah a způsob náhrady</a:t>
            </a:r>
          </a:p>
          <a:p>
            <a:pPr algn="just"/>
            <a:endParaRPr lang="cs-CZ" b="1" dirty="0"/>
          </a:p>
          <a:p>
            <a:pPr algn="just"/>
            <a:endParaRPr lang="cs-CZ" b="1" dirty="0"/>
          </a:p>
          <a:p>
            <a:pPr algn="just"/>
            <a:r>
              <a:rPr lang="cs-CZ" b="1" dirty="0"/>
              <a:t>Náhrada za ztrátu na důchodu</a:t>
            </a:r>
            <a:r>
              <a:rPr lang="cs-CZ" dirty="0"/>
              <a:t> (§ 2964 OZ) se vypočte jako rozdíl mezi důchodem, na který vzniklo poškozenému právo, a důchodem, na který by mu vzniklo právo, jestliže by do základu, z něhož byl vyměřen důchod, byla zahrnuta náhrada za ztrátu na výdělku po skončení pracovní neschopnosti, kterou poškozený pobíral v době rozhodné pro vyměření důchodu.</a:t>
            </a:r>
          </a:p>
          <a:p>
            <a:pPr algn="just"/>
            <a:endParaRPr lang="cs-CZ" dirty="0"/>
          </a:p>
          <a:p>
            <a:pPr algn="just"/>
            <a:r>
              <a:rPr lang="cs-CZ" b="1" dirty="0"/>
              <a:t>Peněžitý důchod osobě, která konala bezplatné práce pro jiného v jeho domácnosti nebo závodu</a:t>
            </a:r>
            <a:r>
              <a:rPr lang="cs-CZ" dirty="0"/>
              <a:t> (§ 2965 OZ) slouží jako náhrada toho, oč poškozený přišel.</a:t>
            </a:r>
          </a:p>
          <a:p>
            <a:pPr algn="just"/>
            <a:r>
              <a:rPr lang="cs-CZ" b="1" dirty="0"/>
              <a:t> </a:t>
            </a:r>
            <a:endParaRPr lang="cs-CZ" dirty="0"/>
          </a:p>
          <a:p>
            <a:pPr algn="just"/>
            <a:r>
              <a:rPr lang="cs-CZ" b="1" dirty="0"/>
              <a:t>Odbytné </a:t>
            </a:r>
            <a:r>
              <a:rPr lang="cs-CZ" dirty="0"/>
              <a:t>(§ 2968 OZ) náleží poškozenému, jestliže o to požádá a existuje pro to důležitý důvod. Odbytné se poskytuje namísto peněžitého důchodu.</a:t>
            </a:r>
          </a:p>
          <a:p>
            <a:pPr algn="just"/>
            <a:endParaRPr lang="cs-CZ" dirty="0"/>
          </a:p>
          <a:p>
            <a:pPr lvl="0" algn="just"/>
            <a:endParaRPr lang="cs-CZ" b="1" dirty="0"/>
          </a:p>
          <a:p>
            <a:pPr lvl="0"/>
            <a:endParaRPr lang="cs-CZ" sz="1200" dirty="0"/>
          </a:p>
          <a:p>
            <a:pPr lvl="0"/>
            <a:endParaRPr lang="cs-CZ" sz="1200" dirty="0"/>
          </a:p>
          <a:p>
            <a:pPr lvl="0"/>
            <a:endParaRPr lang="cs-CZ" sz="1200" dirty="0"/>
          </a:p>
          <a:p>
            <a:pPr lvl="0"/>
            <a:endParaRPr lang="cs-CZ" sz="1200" dirty="0"/>
          </a:p>
          <a:p>
            <a:pPr lvl="0" algn="just"/>
            <a:endParaRPr lang="cs-CZ" sz="1200" b="1" i="1" dirty="0"/>
          </a:p>
          <a:p>
            <a:pPr lvl="0" algn="just"/>
            <a:endParaRPr lang="cs-CZ" b="1" dirty="0"/>
          </a:p>
          <a:p>
            <a:pPr algn="just"/>
            <a:endParaRPr lang="cs-CZ" dirty="0"/>
          </a:p>
          <a:p>
            <a:pPr algn="just"/>
            <a:endParaRPr lang="cs-CZ" b="1" i="1" dirty="0"/>
          </a:p>
          <a:p>
            <a:pPr algn="just"/>
            <a:endParaRPr lang="cs-CZ" b="1" i="1" dirty="0"/>
          </a:p>
          <a:p>
            <a:pPr algn="just"/>
            <a:endParaRPr lang="cs-CZ" b="1" i="1" dirty="0"/>
          </a:p>
          <a:p>
            <a:pPr algn="just"/>
            <a:endParaRPr lang="cs-CZ" b="1" i="1" dirty="0"/>
          </a:p>
          <a:p>
            <a:pPr lvl="0" algn="just"/>
            <a:endParaRPr lang="cs-CZ" dirty="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odpovědnost v občanském právu,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24</a:t>
            </a:fld>
            <a:endParaRPr lang="cs-CZ" dirty="0"/>
          </a:p>
        </p:txBody>
      </p:sp>
      <p:sp>
        <p:nvSpPr>
          <p:cNvPr id="4" name="Obdélník 3"/>
          <p:cNvSpPr/>
          <p:nvPr/>
        </p:nvSpPr>
        <p:spPr>
          <a:xfrm>
            <a:off x="323528" y="-772150"/>
            <a:ext cx="8208912" cy="7848302"/>
          </a:xfrm>
          <a:prstGeom prst="rect">
            <a:avLst/>
          </a:prstGeom>
        </p:spPr>
        <p:txBody>
          <a:bodyPr wrap="square">
            <a:spAutoFit/>
          </a:bodyPr>
          <a:lstStyle/>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lvl="0" algn="just"/>
            <a:endParaRPr lang="cs-CZ" sz="2400" b="1" dirty="0"/>
          </a:p>
          <a:p>
            <a:pPr algn="just"/>
            <a:r>
              <a:rPr lang="cs-CZ" sz="2400" b="1" dirty="0"/>
              <a:t>Rozsah a způsob náhrady</a:t>
            </a:r>
          </a:p>
          <a:p>
            <a:pPr algn="just"/>
            <a:endParaRPr lang="cs-CZ" sz="2400" b="1" dirty="0"/>
          </a:p>
          <a:p>
            <a:pPr algn="just"/>
            <a:r>
              <a:rPr lang="cs-CZ" sz="2400" b="1" dirty="0"/>
              <a:t>Náklady pohřbu</a:t>
            </a:r>
            <a:r>
              <a:rPr lang="cs-CZ" sz="2400" dirty="0"/>
              <a:t> (§ 2961 OZ) hradí škůdce tomu, kdo je vynaložil, a to v rozsahu, v jakém nebyly uhrazeny veřejnou dávkou podle jiného právního předpisu.</a:t>
            </a:r>
          </a:p>
          <a:p>
            <a:pPr algn="just"/>
            <a:r>
              <a:rPr lang="cs-CZ" sz="2400" b="1" dirty="0"/>
              <a:t> </a:t>
            </a:r>
            <a:endParaRPr lang="cs-CZ" sz="2400" dirty="0"/>
          </a:p>
          <a:p>
            <a:pPr algn="just"/>
            <a:r>
              <a:rPr lang="cs-CZ" sz="2400" b="1" dirty="0"/>
              <a:t>Náklady na výživu pozůstalým</a:t>
            </a:r>
            <a:r>
              <a:rPr lang="cs-CZ" sz="2400" dirty="0"/>
              <a:t> (§ 2966 OZ) se hradí osobám, kterým zemřelý ke dni své smrti poskytoval/byl povinen poskytovat výživu. Výše náhrady se vypočte jako rozdíl mezi výší dávek důchodového zabezpečení poskytovaných z téhož důvodu a tím, co by poškozený podle rozumného očekávání mohl pozůstalým na těchto nákladech poskytovat, pokud by nedošlo ke škodné události, jejímž následkem byla smrt. Oprávněnými osobami jsou ty, jejichž právo na výživu bylo založeno zákonem, smlouvou, ale i ty, jimž byla výživa poskytována bez zákonného důvodu.</a:t>
            </a:r>
          </a:p>
          <a:p>
            <a:pPr lvl="0" algn="just"/>
            <a:endParaRPr lang="cs-CZ" sz="2400" b="1" dirty="0"/>
          </a:p>
        </p:txBody>
      </p:sp>
    </p:spTree>
    <p:extLst>
      <p:ext uri="{BB962C8B-B14F-4D97-AF65-F5344CB8AC3E}">
        <p14:creationId xmlns:p14="http://schemas.microsoft.com/office/powerpoint/2010/main" val="3088636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a:t>odpovědnost v občanském právu,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a:t>
            </a:fld>
            <a:endParaRPr lang="cs-CZ" dirty="0"/>
          </a:p>
        </p:txBody>
      </p:sp>
      <p:sp>
        <p:nvSpPr>
          <p:cNvPr id="5" name="TextovéPole 4"/>
          <p:cNvSpPr txBox="1"/>
          <p:nvPr/>
        </p:nvSpPr>
        <p:spPr>
          <a:xfrm>
            <a:off x="395534" y="207896"/>
            <a:ext cx="8137057" cy="6093976"/>
          </a:xfrm>
          <a:prstGeom prst="rect">
            <a:avLst/>
          </a:prstGeom>
          <a:noFill/>
        </p:spPr>
        <p:txBody>
          <a:bodyPr wrap="square" rtlCol="0">
            <a:spAutoFit/>
          </a:bodyPr>
          <a:lstStyle/>
          <a:p>
            <a:pPr algn="just"/>
            <a:r>
              <a:rPr lang="cs-CZ" sz="2400" b="1" dirty="0"/>
              <a:t>Odpovědnost v občanském právu</a:t>
            </a:r>
          </a:p>
          <a:p>
            <a:pPr algn="just"/>
            <a:endParaRPr lang="cs-CZ" sz="2400" b="1" dirty="0"/>
          </a:p>
          <a:p>
            <a:pPr algn="just"/>
            <a:r>
              <a:rPr lang="cs-CZ" dirty="0"/>
              <a:t>Právní následky protiprávního jednání se nazývají </a:t>
            </a:r>
            <a:r>
              <a:rPr lang="cs-CZ" b="1" dirty="0"/>
              <a:t>nepříznivé (negativní) právní následky</a:t>
            </a:r>
            <a:r>
              <a:rPr lang="cs-CZ" dirty="0"/>
              <a:t> = vzniká </a:t>
            </a:r>
            <a:r>
              <a:rPr lang="cs-CZ" b="1" u="sng" dirty="0"/>
              <a:t>odpovědnost za toto jednání </a:t>
            </a:r>
            <a:r>
              <a:rPr lang="cs-CZ" dirty="0"/>
              <a:t>a povinnost </a:t>
            </a:r>
            <a:r>
              <a:rPr lang="cs-CZ" b="1" u="sng" dirty="0"/>
              <a:t>nahradit škodu.</a:t>
            </a:r>
          </a:p>
          <a:p>
            <a:pPr algn="just"/>
            <a:endParaRPr lang="cs-CZ" b="1" dirty="0"/>
          </a:p>
          <a:p>
            <a:pPr algn="just"/>
            <a:r>
              <a:rPr lang="cs-CZ" b="1" dirty="0"/>
              <a:t>Porušení objektivního práva (zákona) – vyžaduje se zavinění, domněnka nedbalosti (§ 2911 OZ)</a:t>
            </a:r>
            <a:r>
              <a:rPr lang="cs-CZ" dirty="0"/>
              <a:t> čím je vyšší míra zavinění, tím je vyšší je míra přičitatelnosti jednání</a:t>
            </a:r>
          </a:p>
          <a:p>
            <a:pPr algn="just"/>
            <a:endParaRPr lang="cs-CZ" dirty="0"/>
          </a:p>
          <a:p>
            <a:pPr algn="just"/>
            <a:r>
              <a:rPr lang="cs-CZ" dirty="0"/>
              <a:t>Dosavadní praxe vycházela z trestního práva</a:t>
            </a:r>
          </a:p>
          <a:p>
            <a:pPr algn="just"/>
            <a:r>
              <a:rPr lang="cs-CZ" dirty="0"/>
              <a:t>(úmysl přímý a nepřímý, nedbalost vědomá a nevědomá)</a:t>
            </a:r>
          </a:p>
          <a:p>
            <a:pPr algn="just"/>
            <a:r>
              <a:rPr lang="cs-CZ" dirty="0"/>
              <a:t>-vhodnější spíše úmysl (cíl způsobit následek), nedbalost hrubá a prostá</a:t>
            </a:r>
          </a:p>
          <a:p>
            <a:pPr algn="just"/>
            <a:endParaRPr lang="cs-CZ" b="1" dirty="0"/>
          </a:p>
          <a:p>
            <a:pPr algn="just"/>
            <a:r>
              <a:rPr lang="cs-CZ" dirty="0"/>
              <a:t>Zatímco při porušení zákona je škůdce za škodu odpovědný zpravidla pouze v případě, že ji skutečně zavinil, při porušení smluvní povinnosti a vybraných skutkových podstat zakládajících objektivní odpovědnost není zavinění vždy třeba.</a:t>
            </a:r>
          </a:p>
          <a:p>
            <a:pPr algn="just"/>
            <a:r>
              <a:rPr lang="cs-CZ" dirty="0"/>
              <a:t>=</a:t>
            </a:r>
            <a:r>
              <a:rPr lang="cs-CZ" b="1" dirty="0"/>
              <a:t>zavinění: </a:t>
            </a:r>
            <a:r>
              <a:rPr lang="cs-CZ" dirty="0"/>
              <a:t>zásah do absolutního práva (§ 2910 věta I. OZ); zásah do jiného práva (§ 2910 věta II. OZ), úmyslné porušení dobrých mravů =  v tomto případě zákon vyžaduje úmyslné zavinění </a:t>
            </a:r>
            <a:r>
              <a:rPr lang="cs-CZ" b="1" dirty="0"/>
              <a:t>; nejednal-li škůdce zaviněně = vyviní se (exkulpuje)</a:t>
            </a:r>
          </a:p>
          <a:p>
            <a:pPr algn="just"/>
            <a:r>
              <a:rPr lang="cs-CZ" b="1" dirty="0"/>
              <a:t>= bez zavinění: </a:t>
            </a:r>
            <a:r>
              <a:rPr lang="cs-CZ" dirty="0"/>
              <a:t>porušení smluvní povinnosti, vybrané skutkové podstaty = naplní-li liberační důvody, </a:t>
            </a:r>
            <a:r>
              <a:rPr lang="cs-CZ" b="1" dirty="0"/>
              <a:t>liberuje se </a:t>
            </a:r>
          </a:p>
          <a:p>
            <a:pPr algn="just"/>
            <a:endParaRPr lang="cs-CZ" dirty="0"/>
          </a:p>
        </p:txBody>
      </p:sp>
    </p:spTree>
    <p:extLst>
      <p:ext uri="{BB962C8B-B14F-4D97-AF65-F5344CB8AC3E}">
        <p14:creationId xmlns:p14="http://schemas.microsoft.com/office/powerpoint/2010/main" val="1252753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a:t>odpovědnost v občanském právu,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a:t>
            </a:fld>
            <a:endParaRPr lang="cs-CZ" dirty="0"/>
          </a:p>
        </p:txBody>
      </p:sp>
      <p:sp>
        <p:nvSpPr>
          <p:cNvPr id="4" name="Obdélník 3"/>
          <p:cNvSpPr/>
          <p:nvPr/>
        </p:nvSpPr>
        <p:spPr>
          <a:xfrm>
            <a:off x="503548" y="404664"/>
            <a:ext cx="8136904" cy="6740307"/>
          </a:xfrm>
          <a:prstGeom prst="rect">
            <a:avLst/>
          </a:prstGeom>
        </p:spPr>
        <p:txBody>
          <a:bodyPr wrap="square">
            <a:spAutoFit/>
          </a:bodyPr>
          <a:lstStyle/>
          <a:p>
            <a:r>
              <a:rPr lang="cs-CZ" b="1" dirty="0"/>
              <a:t>Zproštění se odpovědnosti za škodu</a:t>
            </a:r>
          </a:p>
          <a:p>
            <a:r>
              <a:rPr lang="cs-CZ" b="1" dirty="0"/>
              <a:t>-subjektivní: exkulpace (vyvinění)</a:t>
            </a:r>
          </a:p>
          <a:p>
            <a:r>
              <a:rPr lang="cs-CZ" b="1" dirty="0"/>
              <a:t>-objektivní: liberace („osvobození“)</a:t>
            </a:r>
          </a:p>
          <a:p>
            <a:endParaRPr lang="cs-CZ" b="1" dirty="0"/>
          </a:p>
          <a:p>
            <a:r>
              <a:rPr lang="cs-CZ" b="1" dirty="0"/>
              <a:t>u porušení objektivního práva </a:t>
            </a:r>
            <a:r>
              <a:rPr lang="cs-CZ" dirty="0"/>
              <a:t>– jednání je nezaviněné; nutnost prokázat naplnění liberačního důvodu; např. vlastník zvířete má plnou objektivní odpovědnost za jím chované zvíře; pokud však nad zvířetem, které mu slouží k výdělečné činnosti nezanedbal při dozoru potřebnou pečlivost, </a:t>
            </a:r>
            <a:r>
              <a:rPr lang="cs-CZ" b="1" dirty="0"/>
              <a:t>liberuje se</a:t>
            </a:r>
          </a:p>
          <a:p>
            <a:endParaRPr lang="cs-CZ" dirty="0"/>
          </a:p>
          <a:p>
            <a:pPr algn="just"/>
            <a:r>
              <a:rPr lang="cs-CZ" b="1" dirty="0"/>
              <a:t>u porušení smluvní povinnosti (§ 2913 OZ) </a:t>
            </a:r>
            <a:r>
              <a:rPr lang="cs-CZ" dirty="0"/>
              <a:t>- ve splnění povinnosti ze smlouvy dočasně nebo trvale </a:t>
            </a:r>
            <a:r>
              <a:rPr lang="cs-CZ" b="1" dirty="0"/>
              <a:t>zabránila mimořádná nepředvídatelná a nepřekonatelná překážka vzniklá nezávisle na jeho vůli; jde rovněž o liberační důvody</a:t>
            </a:r>
            <a:endParaRPr lang="cs-CZ" dirty="0"/>
          </a:p>
          <a:p>
            <a:pPr algn="just"/>
            <a:r>
              <a:rPr lang="cs-CZ" dirty="0"/>
              <a:t>Povinnosti k náhradě škůdce nezprostí</a:t>
            </a:r>
          </a:p>
          <a:p>
            <a:pPr marL="285750" indent="-285750" algn="just">
              <a:buFont typeface="Arial" panose="020B0604020202020204" pitchFamily="34" charset="0"/>
              <a:buChar char="•"/>
            </a:pPr>
            <a:r>
              <a:rPr lang="cs-CZ" dirty="0"/>
              <a:t>překážka v souvislosti se škůdcovými osobními poměry nebo </a:t>
            </a:r>
          </a:p>
          <a:p>
            <a:pPr marL="285750" indent="-285750" algn="just">
              <a:buFont typeface="Arial" panose="020B0604020202020204" pitchFamily="34" charset="0"/>
              <a:buChar char="•"/>
            </a:pPr>
            <a:r>
              <a:rPr lang="cs-CZ" dirty="0"/>
              <a:t>překážka vzniklá až v době, kdy byl škůdce s plněním smluvené povinnosti v prodlení, </a:t>
            </a:r>
          </a:p>
          <a:p>
            <a:pPr marL="285750" indent="-285750" algn="just">
              <a:buFont typeface="Arial" panose="020B0604020202020204" pitchFamily="34" charset="0"/>
              <a:buChar char="•"/>
            </a:pPr>
            <a:r>
              <a:rPr lang="cs-CZ" dirty="0"/>
              <a:t>překážka, kterou byl škůdce podle smlouvy povinen překonat.</a:t>
            </a:r>
          </a:p>
          <a:p>
            <a:pPr algn="just"/>
            <a:r>
              <a:rPr lang="cs-CZ" b="1" dirty="0"/>
              <a:t>u porušení dobrých mravů (§ 2909 OZ) </a:t>
            </a:r>
            <a:r>
              <a:rPr lang="cs-CZ" dirty="0"/>
              <a:t>– jednání není </a:t>
            </a:r>
            <a:r>
              <a:rPr lang="cs-CZ" b="1" dirty="0"/>
              <a:t>úmyslné</a:t>
            </a:r>
            <a:r>
              <a:rPr lang="cs-CZ" dirty="0"/>
              <a:t> (§ 2909 OZ) </a:t>
            </a:r>
            <a:r>
              <a:rPr lang="cs-CZ" i="1" dirty="0"/>
              <a:t>škůdce, který poškozenému způsobí škodu úmyslným porušením dobrých mravů, je povinen ji nahradit.</a:t>
            </a:r>
          </a:p>
          <a:p>
            <a:pPr algn="just"/>
            <a:r>
              <a:rPr lang="cs-CZ" b="1" dirty="0"/>
              <a:t>u zásahu do absolutního práva; při porušení ochranné normy (§ 2910 věta I; § 2910 věta II. OZ) </a:t>
            </a:r>
            <a:r>
              <a:rPr lang="cs-CZ" dirty="0"/>
              <a:t>– jednání není zaviněné</a:t>
            </a:r>
          </a:p>
          <a:p>
            <a:pPr algn="just"/>
            <a:endParaRPr lang="cs-CZ" dirty="0"/>
          </a:p>
          <a:p>
            <a:endParaRPr lang="cs-CZ" dirty="0"/>
          </a:p>
        </p:txBody>
      </p:sp>
    </p:spTree>
    <p:extLst>
      <p:ext uri="{BB962C8B-B14F-4D97-AF65-F5344CB8AC3E}">
        <p14:creationId xmlns:p14="http://schemas.microsoft.com/office/powerpoint/2010/main" val="3550187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a:t>odpovědnost v občanském právu,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a:t>
            </a:fld>
            <a:endParaRPr lang="cs-CZ" dirty="0"/>
          </a:p>
        </p:txBody>
      </p:sp>
      <p:sp>
        <p:nvSpPr>
          <p:cNvPr id="4" name="Obdélník 3"/>
          <p:cNvSpPr/>
          <p:nvPr/>
        </p:nvSpPr>
        <p:spPr>
          <a:xfrm>
            <a:off x="755576" y="335846"/>
            <a:ext cx="7488832" cy="6186309"/>
          </a:xfrm>
          <a:prstGeom prst="rect">
            <a:avLst/>
          </a:prstGeom>
        </p:spPr>
        <p:txBody>
          <a:bodyPr wrap="square">
            <a:spAutoFit/>
          </a:bodyPr>
          <a:lstStyle/>
          <a:p>
            <a:r>
              <a:rPr lang="cs-CZ" b="1" dirty="0"/>
              <a:t>Obecné předpoklady vzniku odpovědnostního závazku:</a:t>
            </a:r>
          </a:p>
          <a:p>
            <a:endParaRPr lang="cs-CZ" dirty="0"/>
          </a:p>
          <a:p>
            <a:pPr lvl="0" algn="just"/>
            <a:r>
              <a:rPr lang="cs-CZ" b="1" dirty="0"/>
              <a:t>delikt</a:t>
            </a:r>
            <a:r>
              <a:rPr lang="cs-CZ" dirty="0"/>
              <a:t>: deliktem se rozumí nesplnění či porušení právní povinnosti</a:t>
            </a:r>
          </a:p>
          <a:p>
            <a:pPr lvl="0" algn="just"/>
            <a:endParaRPr lang="cs-CZ" dirty="0"/>
          </a:p>
          <a:p>
            <a:pPr marL="285750" lvl="0" indent="-285750" algn="just">
              <a:buFont typeface="Arial" panose="020B0604020202020204" pitchFamily="34" charset="0"/>
              <a:buChar char="•"/>
            </a:pPr>
            <a:r>
              <a:rPr lang="cs-CZ" dirty="0"/>
              <a:t>porušení dobrých mravů (§ 2909 OZ)</a:t>
            </a:r>
          </a:p>
          <a:p>
            <a:pPr marL="285750" lvl="0" indent="-285750" algn="just">
              <a:buFont typeface="Arial" panose="020B0604020202020204" pitchFamily="34" charset="0"/>
              <a:buChar char="•"/>
            </a:pPr>
            <a:r>
              <a:rPr lang="cs-CZ" dirty="0"/>
              <a:t>porušení zákona – zásah do absolutního práva; zásahem do jiného práva porušením ochranné normy (§ 2910 věta I. , věta II.), speciální skutkové podstaty podle § 2920-2950 OZ)</a:t>
            </a:r>
          </a:p>
          <a:p>
            <a:pPr marL="285750" lvl="0" indent="-285750" algn="just">
              <a:buFont typeface="Arial" panose="020B0604020202020204" pitchFamily="34" charset="0"/>
              <a:buChar char="•"/>
            </a:pPr>
            <a:r>
              <a:rPr lang="cs-CZ" dirty="0"/>
              <a:t>porušení smluvního závazku (§ 2913 OZ)</a:t>
            </a:r>
          </a:p>
          <a:p>
            <a:pPr marL="285750" lvl="0" indent="-285750" algn="just">
              <a:buFont typeface="Arial" panose="020B0604020202020204" pitchFamily="34" charset="0"/>
              <a:buChar char="•"/>
            </a:pPr>
            <a:endParaRPr lang="cs-CZ" dirty="0"/>
          </a:p>
          <a:p>
            <a:pPr lvl="0" algn="just"/>
            <a:r>
              <a:rPr lang="cs-CZ" b="1" dirty="0"/>
              <a:t>újma</a:t>
            </a:r>
            <a:r>
              <a:rPr lang="cs-CZ" dirty="0"/>
              <a:t>: </a:t>
            </a:r>
          </a:p>
          <a:p>
            <a:pPr lvl="0" algn="just"/>
            <a:r>
              <a:rPr lang="cs-CZ" b="1" dirty="0"/>
              <a:t>škoda</a:t>
            </a:r>
            <a:r>
              <a:rPr lang="cs-CZ" dirty="0"/>
              <a:t> (újma na jmění) bývá definována jako</a:t>
            </a:r>
          </a:p>
          <a:p>
            <a:pPr marL="285750" lvl="0" indent="-285750" algn="just">
              <a:buFont typeface="Arial" panose="020B0604020202020204" pitchFamily="34" charset="0"/>
              <a:buChar char="•"/>
            </a:pPr>
            <a:r>
              <a:rPr lang="cs-CZ" b="1" dirty="0"/>
              <a:t>majetková újma</a:t>
            </a:r>
            <a:r>
              <a:rPr lang="cs-CZ" dirty="0"/>
              <a:t> vyjádřitelná v penězích, zahrnuje v sobě škodu skutečnou (</a:t>
            </a:r>
            <a:r>
              <a:rPr lang="cs-CZ" dirty="0" err="1"/>
              <a:t>damnum</a:t>
            </a:r>
            <a:r>
              <a:rPr lang="cs-CZ" dirty="0"/>
              <a:t> </a:t>
            </a:r>
            <a:r>
              <a:rPr lang="cs-CZ" dirty="0" err="1"/>
              <a:t>emergens</a:t>
            </a:r>
            <a:r>
              <a:rPr lang="cs-CZ" dirty="0"/>
              <a:t>) i ušlý zisk (</a:t>
            </a:r>
            <a:r>
              <a:rPr lang="cs-CZ" dirty="0" err="1"/>
              <a:t>lucrum</a:t>
            </a:r>
            <a:r>
              <a:rPr lang="cs-CZ" dirty="0"/>
              <a:t> </a:t>
            </a:r>
            <a:r>
              <a:rPr lang="cs-CZ" dirty="0" err="1"/>
              <a:t>cessans</a:t>
            </a:r>
            <a:r>
              <a:rPr lang="cs-CZ" dirty="0"/>
              <a:t>); </a:t>
            </a:r>
          </a:p>
          <a:p>
            <a:pPr marL="285750" lvl="0" indent="-285750" algn="just">
              <a:buFont typeface="Arial" panose="020B0604020202020204" pitchFamily="34" charset="0"/>
              <a:buChar char="•"/>
            </a:pPr>
            <a:r>
              <a:rPr lang="cs-CZ" b="1" dirty="0"/>
              <a:t>nemajetkovou újmu</a:t>
            </a:r>
            <a:r>
              <a:rPr lang="cs-CZ" dirty="0"/>
              <a:t> musí výslovně zakotvit zákon či smlouva, týká se zpravidla porušení přirozených práv člověka </a:t>
            </a:r>
          </a:p>
          <a:p>
            <a:pPr lvl="0" algn="just"/>
            <a:endParaRPr lang="cs-CZ" b="1" dirty="0"/>
          </a:p>
          <a:p>
            <a:pPr lvl="0" algn="just"/>
            <a:r>
              <a:rPr lang="cs-CZ" b="1" dirty="0"/>
              <a:t>kauzální nexus</a:t>
            </a:r>
            <a:r>
              <a:rPr lang="cs-CZ" dirty="0"/>
              <a:t>: příčinná souvislost mezi deliktem a vzniklou škodou, škoda je přímým následkem deliktu</a:t>
            </a:r>
          </a:p>
          <a:p>
            <a:pPr lvl="0"/>
            <a:r>
              <a:rPr lang="cs-CZ" b="1" dirty="0"/>
              <a:t>zavinění</a:t>
            </a:r>
            <a:r>
              <a:rPr lang="cs-CZ" dirty="0"/>
              <a:t>: v případě porušení dobrých mravů úmysl, v případě porušení zákona minimálně nedbalost, která je stanovena domněnkou, jinak objektivní odpovědnost</a:t>
            </a:r>
            <a:endParaRPr lang="cs-CZ" b="1" dirty="0"/>
          </a:p>
        </p:txBody>
      </p:sp>
    </p:spTree>
    <p:extLst>
      <p:ext uri="{BB962C8B-B14F-4D97-AF65-F5344CB8AC3E}">
        <p14:creationId xmlns:p14="http://schemas.microsoft.com/office/powerpoint/2010/main" val="985727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rmAutofit/>
          </a:bodyPr>
          <a:lstStyle/>
          <a:p>
            <a:pPr marL="0" indent="0">
              <a:buNone/>
            </a:pPr>
            <a:r>
              <a:rPr lang="cs-CZ" sz="2400" b="1" dirty="0">
                <a:latin typeface="+mj-lt"/>
                <a:cs typeface="Times New Roman" panose="02020603050405020304" pitchFamily="18" charset="0"/>
              </a:rPr>
              <a:t>Okolnosti vylučující protiprávnost = pouze u subjektivní odpovědnosti</a:t>
            </a:r>
          </a:p>
          <a:p>
            <a:pPr marL="0" indent="0">
              <a:buNone/>
            </a:pPr>
            <a:r>
              <a:rPr lang="cs-CZ" sz="2400" b="1" dirty="0">
                <a:latin typeface="+mj-lt"/>
                <a:cs typeface="Times New Roman" panose="02020603050405020304" pitchFamily="18" charset="0"/>
              </a:rPr>
              <a:t>Nutná obrana (§ 2905 OZ)</a:t>
            </a:r>
          </a:p>
          <a:p>
            <a:pPr marL="0" indent="0" algn="just">
              <a:buNone/>
            </a:pPr>
            <a:r>
              <a:rPr lang="cs-CZ" sz="2000" dirty="0">
                <a:latin typeface="+mj-lt"/>
                <a:cs typeface="Times New Roman" panose="02020603050405020304" pitchFamily="18" charset="0"/>
              </a:rPr>
              <a:t>kdo odvrací od sebe nebo od jiného bezprostředně hrozící nebo trvající protiprávní útok a způsobí přitom útočníkovi újmu, není povinen k její náhradě = vyjma </a:t>
            </a:r>
            <a:r>
              <a:rPr lang="cs-CZ" sz="2000" b="1" dirty="0">
                <a:latin typeface="+mj-lt"/>
                <a:cs typeface="Times New Roman" panose="02020603050405020304" pitchFamily="18" charset="0"/>
              </a:rPr>
              <a:t>zjevně nepřiměřená způsobu útoku</a:t>
            </a:r>
          </a:p>
          <a:p>
            <a:pPr marL="0" indent="0" algn="just">
              <a:buNone/>
            </a:pPr>
            <a:r>
              <a:rPr lang="cs-CZ" sz="1400" i="1" dirty="0">
                <a:cs typeface="Times New Roman" panose="02020603050405020304" pitchFamily="18" charset="0"/>
              </a:rPr>
              <a:t>Pokud někdo někoho fyzicky napadne a ten mu v obraně rozbije hodinky, útočník nemá právo požadovat náhradu škody.</a:t>
            </a:r>
            <a:endParaRPr lang="cs-CZ" sz="1400" b="1" dirty="0">
              <a:cs typeface="Times New Roman" panose="02020603050405020304" pitchFamily="18" charset="0"/>
            </a:endParaRPr>
          </a:p>
          <a:p>
            <a:pPr marL="0" indent="0" algn="just">
              <a:buNone/>
            </a:pPr>
            <a:r>
              <a:rPr lang="cs-CZ" sz="2400" b="1" dirty="0">
                <a:cs typeface="Times New Roman" panose="02020603050405020304" pitchFamily="18" charset="0"/>
              </a:rPr>
              <a:t>Krajní nouze (§ 2906 OZ)</a:t>
            </a:r>
          </a:p>
          <a:p>
            <a:pPr marL="0" indent="0" algn="just">
              <a:buNone/>
            </a:pPr>
            <a:r>
              <a:rPr lang="cs-CZ" sz="1800" dirty="0">
                <a:cs typeface="Times New Roman" panose="02020603050405020304" pitchFamily="18" charset="0"/>
              </a:rPr>
              <a:t>kdo odvrací od sebe nebo od jiného přímo hrozící nebezpečí újmy, není povinen k náhradě újmy tím způsobené, nebylo-li za daných okolností možné odvrátit nebezpečí jinak nebo nezpůsobí-li následek zjevně stejně závažný nebo ještě závažnější než újma, která hrozila = vyjma </a:t>
            </a:r>
            <a:r>
              <a:rPr lang="cs-CZ" sz="1800" b="1" dirty="0">
                <a:cs typeface="Times New Roman" panose="02020603050405020304" pitchFamily="18" charset="0"/>
              </a:rPr>
              <a:t>následek je stejně závažný nebo závažnější</a:t>
            </a:r>
            <a:r>
              <a:rPr lang="cs-CZ" sz="1800" dirty="0">
                <a:cs typeface="Times New Roman" panose="02020603050405020304" pitchFamily="18" charset="0"/>
              </a:rPr>
              <a:t>, nebo </a:t>
            </a:r>
            <a:r>
              <a:rPr lang="cs-CZ" sz="1800" b="1" dirty="0">
                <a:cs typeface="Times New Roman" panose="02020603050405020304" pitchFamily="18" charset="0"/>
              </a:rPr>
              <a:t>vyvolal-li nebezpečí sám jednající</a:t>
            </a:r>
          </a:p>
          <a:p>
            <a:pPr marL="0" indent="0" algn="just">
              <a:buNone/>
            </a:pPr>
            <a:r>
              <a:rPr lang="cs-CZ" sz="1600" i="1" dirty="0"/>
              <a:t>Pokud někdo při hašení požáru ve svém bytě vytopí i sousední byty, nebude povinen hradit takto způsobenou škodu.</a:t>
            </a:r>
          </a:p>
          <a:p>
            <a:pPr marL="0" indent="0" algn="just">
              <a:buNone/>
            </a:pPr>
            <a:r>
              <a:rPr lang="cs-CZ" sz="1600" dirty="0">
                <a:cs typeface="Times New Roman" panose="02020603050405020304" pitchFamily="18" charset="0"/>
              </a:rPr>
              <a:t>V případech krajní nouze a nutné obrany je nutné přihlédnout k </a:t>
            </a:r>
            <a:r>
              <a:rPr lang="cs-CZ" sz="1600" b="1" dirty="0">
                <a:cs typeface="Times New Roman" panose="02020603050405020304" pitchFamily="18" charset="0"/>
              </a:rPr>
              <a:t>omluvitelnému hnutí mysli (§ 2907 OZ)</a:t>
            </a:r>
          </a:p>
          <a:p>
            <a:pPr marL="0" indent="0" algn="just">
              <a:buNone/>
            </a:pPr>
            <a:endParaRPr lang="cs-CZ" sz="1800" b="1" dirty="0">
              <a:cs typeface="Times New Roman" panose="02020603050405020304" pitchFamily="18" charset="0"/>
            </a:endParaRPr>
          </a:p>
          <a:p>
            <a:pPr marL="0" indent="0" algn="just">
              <a:buNone/>
            </a:pPr>
            <a:endParaRPr lang="cs-CZ" sz="2000" b="1" dirty="0">
              <a:latin typeface="+mj-lt"/>
              <a:cs typeface="Times New Roman" panose="02020603050405020304" pitchFamily="18" charset="0"/>
            </a:endParaRPr>
          </a:p>
          <a:p>
            <a:pPr marL="0" indent="0" algn="just">
              <a:buNone/>
            </a:pPr>
            <a:endParaRPr lang="cs-CZ" sz="2000" dirty="0">
              <a:latin typeface="+mj-lt"/>
              <a:cs typeface="Times New Roman" panose="02020603050405020304" pitchFamily="18" charset="0"/>
            </a:endParaRPr>
          </a:p>
          <a:p>
            <a:pPr marL="0" indent="0">
              <a:buNone/>
            </a:pPr>
            <a:endParaRPr lang="cs-CZ" sz="2400" dirty="0">
              <a:latin typeface="+mj-lt"/>
              <a:cs typeface="Times New Roman" panose="02020603050405020304" pitchFamily="18" charset="0"/>
            </a:endParaRPr>
          </a:p>
        </p:txBody>
      </p:sp>
      <p:sp>
        <p:nvSpPr>
          <p:cNvPr id="4" name="Zástupný symbol pro zápatí 3"/>
          <p:cNvSpPr>
            <a:spLocks noGrp="1"/>
          </p:cNvSpPr>
          <p:nvPr>
            <p:ph type="ftr" sz="quarter" idx="11"/>
          </p:nvPr>
        </p:nvSpPr>
        <p:spPr/>
        <p:txBody>
          <a:bodyPr/>
          <a:lstStyle/>
          <a:p>
            <a:r>
              <a:rPr lang="cs-CZ"/>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6</a:t>
            </a:fld>
            <a:endParaRPr lang="cs-CZ" dirty="0"/>
          </a:p>
        </p:txBody>
      </p:sp>
    </p:spTree>
    <p:extLst>
      <p:ext uri="{BB962C8B-B14F-4D97-AF65-F5344CB8AC3E}">
        <p14:creationId xmlns:p14="http://schemas.microsoft.com/office/powerpoint/2010/main" val="2746608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normAutofit/>
          </a:bodyPr>
          <a:lstStyle/>
          <a:p>
            <a:pPr marL="0" indent="0" algn="just">
              <a:buNone/>
            </a:pPr>
            <a:r>
              <a:rPr lang="cs-CZ" sz="1800" b="1" dirty="0"/>
              <a:t>Základní skutkové podstaty (tzv. generální klauzule)</a:t>
            </a:r>
          </a:p>
          <a:p>
            <a:pPr marL="0" indent="0" algn="just">
              <a:buNone/>
            </a:pPr>
            <a:endParaRPr lang="cs-CZ" sz="1800" dirty="0"/>
          </a:p>
          <a:p>
            <a:pPr marL="0" indent="0" algn="just">
              <a:buNone/>
            </a:pPr>
            <a:r>
              <a:rPr lang="cs-CZ" sz="1800" dirty="0"/>
              <a:t>§ 2910 věta I. „ Škůdce, který vlastním zaviněním poruší povinnost stanovenou zákonem a zasáhne tak do </a:t>
            </a:r>
            <a:r>
              <a:rPr lang="cs-CZ" sz="1800" b="1" dirty="0"/>
              <a:t>absolutního práva poškozeného</a:t>
            </a:r>
            <a:r>
              <a:rPr lang="cs-CZ" sz="1800" dirty="0"/>
              <a:t>“</a:t>
            </a:r>
          </a:p>
          <a:p>
            <a:pPr marL="0" indent="0" algn="just">
              <a:buNone/>
            </a:pPr>
            <a:r>
              <a:rPr lang="cs-CZ" sz="1800" dirty="0"/>
              <a:t>AP – zejména život, zdraví, majetek</a:t>
            </a:r>
          </a:p>
          <a:p>
            <a:pPr marL="0" indent="0" algn="just">
              <a:buNone/>
            </a:pPr>
            <a:r>
              <a:rPr lang="cs-CZ" sz="1800" dirty="0"/>
              <a:t>Př. </a:t>
            </a:r>
            <a:r>
              <a:rPr lang="cs-CZ" sz="1800" i="1" dirty="0"/>
              <a:t>Osoba vezme židli, kterou udeří do hlavy jinou osobu a způsobí jí tak škodu na zdraví</a:t>
            </a:r>
          </a:p>
          <a:p>
            <a:pPr marL="0" indent="0" algn="just">
              <a:buNone/>
            </a:pPr>
            <a:endParaRPr lang="cs-CZ" sz="1800" i="1" dirty="0"/>
          </a:p>
          <a:p>
            <a:pPr marL="0" indent="0" algn="just">
              <a:buNone/>
            </a:pPr>
            <a:r>
              <a:rPr lang="cs-CZ" sz="1800" dirty="0"/>
              <a:t>§ 2910 věta II. „Škůdce, který zasáhne do jiného práva poškozeného zaviněným porušením zákonné povinnosti stanovené na </a:t>
            </a:r>
            <a:r>
              <a:rPr lang="cs-CZ" sz="1800" b="1" dirty="0"/>
              <a:t>ochranu takového práva</a:t>
            </a:r>
            <a:r>
              <a:rPr lang="cs-CZ" sz="1800" dirty="0"/>
              <a:t>“</a:t>
            </a:r>
          </a:p>
          <a:p>
            <a:pPr marL="0" indent="0" algn="just">
              <a:buNone/>
            </a:pPr>
            <a:r>
              <a:rPr lang="cs-CZ" sz="1800" dirty="0"/>
              <a:t>Ochranná norma</a:t>
            </a:r>
          </a:p>
          <a:p>
            <a:pPr marL="0" indent="0" algn="just">
              <a:buNone/>
            </a:pPr>
            <a:endParaRPr lang="cs-CZ" sz="1800" dirty="0"/>
          </a:p>
          <a:p>
            <a:pPr marL="0" indent="0" algn="just">
              <a:buNone/>
            </a:pPr>
            <a:r>
              <a:rPr lang="cs-CZ" sz="1800" dirty="0"/>
              <a:t>Př. </a:t>
            </a:r>
            <a:r>
              <a:rPr lang="cs-CZ" sz="1800" i="1" dirty="0"/>
              <a:t>Řidič v důsledku nepřiměřené rychlosti dostane smyk a střetně se s protijedoucích kamionem, na němž způsobí škodu. = porušil ochrannou normu spočívající v imperativu jet přiměřenou rychlostí, kterážto povinnost chrání ostatní účastníky silničního provozu</a:t>
            </a:r>
          </a:p>
        </p:txBody>
      </p:sp>
      <p:sp>
        <p:nvSpPr>
          <p:cNvPr id="4" name="Zástupný symbol pro zápatí 3"/>
          <p:cNvSpPr>
            <a:spLocks noGrp="1"/>
          </p:cNvSpPr>
          <p:nvPr>
            <p:ph type="ftr" sz="quarter" idx="11"/>
          </p:nvPr>
        </p:nvSpPr>
        <p:spPr/>
        <p:txBody>
          <a:bodyPr/>
          <a:lstStyle/>
          <a:p>
            <a:r>
              <a:rPr lang="cs-CZ"/>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7</a:t>
            </a:fld>
            <a:endParaRPr lang="cs-CZ" dirty="0"/>
          </a:p>
        </p:txBody>
      </p:sp>
    </p:spTree>
    <p:extLst>
      <p:ext uri="{BB962C8B-B14F-4D97-AF65-F5344CB8AC3E}">
        <p14:creationId xmlns:p14="http://schemas.microsoft.com/office/powerpoint/2010/main" val="1710778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normAutofit/>
          </a:bodyPr>
          <a:lstStyle/>
          <a:p>
            <a:pPr marL="0" indent="0" algn="just">
              <a:buNone/>
            </a:pPr>
            <a:r>
              <a:rPr lang="cs-CZ" sz="1800" b="1" dirty="0"/>
              <a:t>Základní skutkové podstaty (tzv. generální klauzule)</a:t>
            </a:r>
          </a:p>
          <a:p>
            <a:pPr marL="0" indent="0" algn="just">
              <a:buNone/>
            </a:pPr>
            <a:endParaRPr lang="cs-CZ" sz="1800" dirty="0"/>
          </a:p>
          <a:p>
            <a:pPr marL="0" indent="0" algn="just">
              <a:buNone/>
            </a:pPr>
            <a:r>
              <a:rPr lang="cs-CZ" sz="1800" dirty="0"/>
              <a:t>§ 2909 OZ  „Škůdce způsobí škodu </a:t>
            </a:r>
            <a:r>
              <a:rPr lang="cs-CZ" sz="1800" b="1" dirty="0"/>
              <a:t>úmyslným</a:t>
            </a:r>
            <a:r>
              <a:rPr lang="cs-CZ" sz="1800" dirty="0"/>
              <a:t> porušením </a:t>
            </a:r>
            <a:r>
              <a:rPr lang="cs-CZ" sz="1800" b="1" dirty="0"/>
              <a:t>dobrých mravů</a:t>
            </a:r>
            <a:r>
              <a:rPr lang="cs-CZ" sz="1800" dirty="0"/>
              <a:t>“</a:t>
            </a:r>
          </a:p>
          <a:p>
            <a:pPr marL="0" indent="0" algn="just">
              <a:buNone/>
            </a:pPr>
            <a:endParaRPr lang="cs-CZ" sz="1800" dirty="0"/>
          </a:p>
          <a:p>
            <a:pPr marL="0" indent="0" algn="just">
              <a:buNone/>
            </a:pPr>
            <a:r>
              <a:rPr lang="cs-CZ" sz="1800" dirty="0"/>
              <a:t>Úmyslné zavinění </a:t>
            </a:r>
          </a:p>
          <a:p>
            <a:pPr marL="0" indent="0" algn="just">
              <a:buNone/>
            </a:pPr>
            <a:endParaRPr lang="cs-CZ" sz="1800" dirty="0"/>
          </a:p>
          <a:p>
            <a:pPr marL="0" indent="0" algn="just">
              <a:buNone/>
            </a:pPr>
            <a:r>
              <a:rPr lang="cs-CZ" sz="1800" dirty="0"/>
              <a:t>Př. </a:t>
            </a:r>
          </a:p>
          <a:p>
            <a:pPr marL="0" lvl="0" indent="0" algn="just">
              <a:buNone/>
            </a:pPr>
            <a:r>
              <a:rPr lang="cs-CZ" sz="1800" i="1" dirty="0"/>
              <a:t>Zeť Z nemá rád svou tchýni T. Zeťovi Z je známo, že tchýně T je citově závislá na manželu – tchánovi CH, kdy několikrát sdělila, že pokud se s ním něco stane, tak nepřežije, navíc v době, kdy byl tchán hospitalizován, se její zdravotní stav prudce zhoršil. Zeť Z se rozhodl, že vyhotoví úmrtní list tchána, který je v té době na dovolené s kamarády ze studií, a tento zašle tchýni. Tchýně T po přečtení úmrtního listu skutečně dostala infarkt, ze kterého se léčí 2 měsíce.</a:t>
            </a:r>
          </a:p>
          <a:p>
            <a:pPr marL="0" indent="0" algn="just">
              <a:buNone/>
            </a:pPr>
            <a:endParaRPr lang="cs-CZ" sz="1800" dirty="0"/>
          </a:p>
          <a:p>
            <a:pPr marL="0" indent="0" algn="just">
              <a:buNone/>
            </a:pPr>
            <a:endParaRPr lang="cs-CZ" sz="1800" i="1" dirty="0"/>
          </a:p>
          <a:p>
            <a:pPr marL="0" indent="0" algn="just">
              <a:buNone/>
            </a:pPr>
            <a:endParaRPr lang="cs-CZ" sz="1800" dirty="0"/>
          </a:p>
        </p:txBody>
      </p:sp>
      <p:sp>
        <p:nvSpPr>
          <p:cNvPr id="4" name="Zástupný symbol pro zápatí 3"/>
          <p:cNvSpPr>
            <a:spLocks noGrp="1"/>
          </p:cNvSpPr>
          <p:nvPr>
            <p:ph type="ftr" sz="quarter" idx="11"/>
          </p:nvPr>
        </p:nvSpPr>
        <p:spPr/>
        <p:txBody>
          <a:bodyPr/>
          <a:lstStyle/>
          <a:p>
            <a:r>
              <a:rPr lang="cs-CZ"/>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8</a:t>
            </a:fld>
            <a:endParaRPr lang="cs-CZ" dirty="0"/>
          </a:p>
        </p:txBody>
      </p:sp>
    </p:spTree>
    <p:extLst>
      <p:ext uri="{BB962C8B-B14F-4D97-AF65-F5344CB8AC3E}">
        <p14:creationId xmlns:p14="http://schemas.microsoft.com/office/powerpoint/2010/main" val="3751145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92500" lnSpcReduction="20000"/>
          </a:bodyPr>
          <a:lstStyle/>
          <a:p>
            <a:pPr marL="0" indent="0">
              <a:buNone/>
            </a:pPr>
            <a:r>
              <a:rPr lang="cs-CZ" sz="2800" b="1" dirty="0"/>
              <a:t>Zvláštní ustanovení o odpovědnosti</a:t>
            </a:r>
          </a:p>
          <a:p>
            <a:pPr marL="0" indent="0" algn="just">
              <a:buNone/>
            </a:pPr>
            <a:r>
              <a:rPr lang="cs-CZ" sz="2400" b="1" dirty="0"/>
              <a:t>Princip: </a:t>
            </a:r>
            <a:r>
              <a:rPr lang="cs-CZ" sz="2400" dirty="0"/>
              <a:t>dát poškozenému co nejširší prostor domoci se náhrady, zvláštní skutkové podstaty upravující specifické situace</a:t>
            </a:r>
          </a:p>
          <a:p>
            <a:pPr algn="just">
              <a:buFont typeface="Wingdings" panose="05000000000000000000" pitchFamily="2" charset="2"/>
              <a:buChar char="q"/>
            </a:pPr>
            <a:r>
              <a:rPr lang="cs-CZ" sz="2400" b="1" dirty="0">
                <a:solidFill>
                  <a:srgbClr val="92D050"/>
                </a:solidFill>
              </a:rPr>
              <a:t>škoda způsobená tím, kdo nemůže posoudit následky svého jednání</a:t>
            </a:r>
          </a:p>
          <a:p>
            <a:pPr algn="just">
              <a:buFont typeface="Wingdings" panose="05000000000000000000" pitchFamily="2" charset="2"/>
              <a:buChar char="q"/>
            </a:pPr>
            <a:r>
              <a:rPr lang="cs-CZ" sz="2400" dirty="0"/>
              <a:t>škoda způsobená osobou s nebezpečnými vlastnostmi</a:t>
            </a:r>
          </a:p>
          <a:p>
            <a:pPr algn="just">
              <a:buFont typeface="Wingdings" panose="05000000000000000000" pitchFamily="2" charset="2"/>
              <a:buChar char="q"/>
            </a:pPr>
            <a:r>
              <a:rPr lang="cs-CZ" sz="2400" dirty="0"/>
              <a:t>škoda z provozní činnosti</a:t>
            </a:r>
          </a:p>
          <a:p>
            <a:pPr algn="just">
              <a:buFont typeface="Wingdings" panose="05000000000000000000" pitchFamily="2" charset="2"/>
              <a:buChar char="q"/>
            </a:pPr>
            <a:r>
              <a:rPr lang="cs-CZ" sz="2400" dirty="0"/>
              <a:t>škoda způsobená provozem zvlášť nebezpečným</a:t>
            </a:r>
          </a:p>
          <a:p>
            <a:pPr algn="just">
              <a:buFont typeface="Wingdings" panose="05000000000000000000" pitchFamily="2" charset="2"/>
              <a:buChar char="q"/>
            </a:pPr>
            <a:r>
              <a:rPr lang="cs-CZ" sz="2400" dirty="0"/>
              <a:t>škoda na nemovité věci</a:t>
            </a:r>
          </a:p>
          <a:p>
            <a:pPr algn="just">
              <a:buFont typeface="Wingdings" panose="05000000000000000000" pitchFamily="2" charset="2"/>
              <a:buChar char="q"/>
            </a:pPr>
            <a:r>
              <a:rPr lang="pl-PL" sz="2400" b="1" dirty="0">
                <a:solidFill>
                  <a:srgbClr val="92D050"/>
                </a:solidFill>
              </a:rPr>
              <a:t>škoda z provozu dopravních prostředků</a:t>
            </a:r>
          </a:p>
          <a:p>
            <a:pPr algn="just">
              <a:buFont typeface="Wingdings" panose="05000000000000000000" pitchFamily="2" charset="2"/>
              <a:buChar char="q"/>
            </a:pPr>
            <a:r>
              <a:rPr lang="pl-PL" sz="2400" b="1" dirty="0">
                <a:solidFill>
                  <a:srgbClr val="92D050"/>
                </a:solidFill>
              </a:rPr>
              <a:t>škoda způsobená zvířetem</a:t>
            </a:r>
          </a:p>
          <a:p>
            <a:pPr algn="just">
              <a:buFont typeface="Wingdings" panose="05000000000000000000" pitchFamily="2" charset="2"/>
              <a:buChar char="q"/>
            </a:pPr>
            <a:r>
              <a:rPr lang="pl-PL" sz="2400" b="1" dirty="0">
                <a:solidFill>
                  <a:srgbClr val="92D050"/>
                </a:solidFill>
              </a:rPr>
              <a:t>škoda způsobena věcí</a:t>
            </a:r>
          </a:p>
          <a:p>
            <a:pPr algn="just">
              <a:buFont typeface="Wingdings" panose="05000000000000000000" pitchFamily="2" charset="2"/>
              <a:buChar char="q"/>
            </a:pPr>
            <a:r>
              <a:rPr lang="pl-PL" sz="2400" dirty="0"/>
              <a:t>škoda způsobena vadou výrobku</a:t>
            </a:r>
          </a:p>
          <a:p>
            <a:pPr algn="just">
              <a:buFont typeface="Wingdings" panose="05000000000000000000" pitchFamily="2" charset="2"/>
              <a:buChar char="q"/>
            </a:pPr>
            <a:r>
              <a:rPr lang="pl-PL" sz="2400" b="1" dirty="0">
                <a:solidFill>
                  <a:srgbClr val="92D050"/>
                </a:solidFill>
              </a:rPr>
              <a:t>škoda na věci převzaté</a:t>
            </a:r>
          </a:p>
          <a:p>
            <a:pPr algn="just">
              <a:buFont typeface="Wingdings" panose="05000000000000000000" pitchFamily="2" charset="2"/>
              <a:buChar char="q"/>
            </a:pPr>
            <a:r>
              <a:rPr lang="pl-PL" sz="2400" b="1" dirty="0">
                <a:solidFill>
                  <a:srgbClr val="92D050"/>
                </a:solidFill>
              </a:rPr>
              <a:t>škoda na věci odložené</a:t>
            </a:r>
          </a:p>
          <a:p>
            <a:pPr algn="just">
              <a:buFont typeface="Wingdings" panose="05000000000000000000" pitchFamily="2" charset="2"/>
              <a:buChar char="q"/>
            </a:pPr>
            <a:r>
              <a:rPr lang="pl-PL" sz="2400" b="1" dirty="0">
                <a:solidFill>
                  <a:srgbClr val="92D050"/>
                </a:solidFill>
              </a:rPr>
              <a:t>škoda na věci vnesené</a:t>
            </a:r>
          </a:p>
          <a:p>
            <a:pPr algn="just">
              <a:buFont typeface="Wingdings" panose="05000000000000000000" pitchFamily="2" charset="2"/>
              <a:buChar char="q"/>
            </a:pPr>
            <a:r>
              <a:rPr lang="pl-PL" sz="2400" b="1" dirty="0">
                <a:solidFill>
                  <a:srgbClr val="92D050"/>
                </a:solidFill>
              </a:rPr>
              <a:t>škoda způsobená informací nebo radou</a:t>
            </a:r>
          </a:p>
          <a:p>
            <a:pPr marL="0" indent="0" algn="just">
              <a:buNone/>
            </a:pPr>
            <a:endParaRPr lang="cs-CZ" sz="2400" dirty="0"/>
          </a:p>
          <a:p>
            <a:pPr marL="0" indent="0" algn="just">
              <a:buNone/>
            </a:pPr>
            <a:endParaRPr lang="cs-CZ" sz="1800" dirty="0"/>
          </a:p>
          <a:p>
            <a:pPr marL="0" indent="0">
              <a:buNone/>
            </a:pPr>
            <a:endParaRPr lang="cs-CZ" sz="2800" dirty="0"/>
          </a:p>
          <a:p>
            <a:pPr marL="0" indent="0">
              <a:buNone/>
            </a:pPr>
            <a:endParaRPr lang="cs-CZ" sz="2800" dirty="0"/>
          </a:p>
        </p:txBody>
      </p:sp>
      <p:sp>
        <p:nvSpPr>
          <p:cNvPr id="4" name="Zástupný symbol pro zápatí 3"/>
          <p:cNvSpPr>
            <a:spLocks noGrp="1"/>
          </p:cNvSpPr>
          <p:nvPr>
            <p:ph type="ftr" sz="quarter" idx="11"/>
          </p:nvPr>
        </p:nvSpPr>
        <p:spPr/>
        <p:txBody>
          <a:bodyPr/>
          <a:lstStyle/>
          <a:p>
            <a:r>
              <a:rPr lang="cs-CZ"/>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9</a:t>
            </a:fld>
            <a:endParaRPr lang="cs-CZ" dirty="0"/>
          </a:p>
        </p:txBody>
      </p:sp>
    </p:spTree>
    <p:extLst>
      <p:ext uri="{BB962C8B-B14F-4D97-AF65-F5344CB8AC3E}">
        <p14:creationId xmlns:p14="http://schemas.microsoft.com/office/powerpoint/2010/main" val="3291715848"/>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2982</TotalTime>
  <Words>3349</Words>
  <Application>Microsoft Office PowerPoint</Application>
  <PresentationFormat>Předvádění na obrazovce (4:3)</PresentationFormat>
  <Paragraphs>343</Paragraphs>
  <Slides>24</Slides>
  <Notes>3</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24</vt:i4>
      </vt:variant>
    </vt:vector>
  </HeadingPairs>
  <TitlesOfParts>
    <vt:vector size="30" baseType="lpstr">
      <vt:lpstr>Arial</vt:lpstr>
      <vt:lpstr>Calibri</vt:lpstr>
      <vt:lpstr>Century Gothic</vt:lpstr>
      <vt:lpstr>Times New Roman</vt:lpstr>
      <vt:lpstr>Wingdings</vt:lpstr>
      <vt:lpstr>Motiv sady Office</vt:lpstr>
      <vt:lpstr>Přednáška č. 11 a 12 (3.12. 2024, 10. 12.2024) OBČANSKÉ PRÁVO-ODPOVĚDNOST V OBČANSKÉM PRÁVU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Márton Michal JUDr., Ph.D.</cp:lastModifiedBy>
  <cp:revision>238</cp:revision>
  <dcterms:created xsi:type="dcterms:W3CDTF">2015-09-08T17:35:18Z</dcterms:created>
  <dcterms:modified xsi:type="dcterms:W3CDTF">2024-12-03T12:37:37Z</dcterms:modified>
</cp:coreProperties>
</file>