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3" r:id="rId4"/>
    <p:sldId id="267" r:id="rId5"/>
    <p:sldId id="308" r:id="rId6"/>
    <p:sldId id="285" r:id="rId7"/>
    <p:sldId id="258" r:id="rId8"/>
    <p:sldId id="275" r:id="rId9"/>
    <p:sldId id="263" r:id="rId10"/>
    <p:sldId id="282" r:id="rId11"/>
    <p:sldId id="261" r:id="rId12"/>
    <p:sldId id="276" r:id="rId13"/>
    <p:sldId id="277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8.10.2024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D2A-65E1-4766-9FED-B825AEBBC25D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3931-8313-4EB8-A26A-F008AC353B3B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A85-D800-4A36-883C-C7EF79D73A13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2A43-9015-4C01-A5F3-985B8CB5FB07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0FD3-0178-4C74-A176-5D0B83DC27C4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CA47-0C08-4C31-AF39-BC031847B6FB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BA5E-AA84-4129-AF44-A625ABC23A07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7533-2372-4E8D-B103-0C401E9FBCEC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5C8-BCBD-4043-9ED7-D43072D6F661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6E97-7FBE-40C5-BBE4-F1A0627ABFDA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B91-DCBD-49C3-A639-E078581EABB8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59A-2A87-4950-87D8-06ED758EA2DD}" type="datetime1">
              <a:rPr lang="cs-CZ" smtClean="0"/>
              <a:t>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4000" b="1" dirty="0"/>
              <a:t>Přednáška č. 2 (07. 10. 2024)</a:t>
            </a:r>
            <a:br>
              <a:rPr lang="cs-CZ" sz="4000" b="1" dirty="0"/>
            </a:br>
            <a:r>
              <a:rPr lang="cs-CZ" sz="4000" b="1" dirty="0"/>
              <a:t>Základní pojmy, Právní norma a prameny práva v České republice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Márton,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3"/>
    </mc:Choice>
    <mc:Fallback xmlns="">
      <p:transition spd="slow" advTm="1086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b="1" dirty="0"/>
              <a:t>4)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Právo objektivní a subjektivní</a:t>
            </a:r>
          </a:p>
          <a:p>
            <a:pPr marL="109728" algn="just">
              <a:defRPr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>
                <a:latin typeface="+mj-lt"/>
                <a:cs typeface="Arial" panose="020B0604020202020204" pitchFamily="34" charset="0"/>
              </a:rPr>
              <a:t>Objektivní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= soubor (množina) právních norem vymezené zpravidla původem od téhož právotvorného subjektu (státu)</a:t>
            </a:r>
          </a:p>
          <a:p>
            <a:pPr marL="109728" algn="just">
              <a:defRPr/>
            </a:pPr>
            <a:endParaRPr lang="cs-CZ" sz="2000" dirty="0">
              <a:latin typeface="+mj-lt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>
                <a:latin typeface="+mj-lt"/>
                <a:cs typeface="Arial" panose="020B0604020202020204" pitchFamily="34" charset="0"/>
              </a:rPr>
              <a:t>Subjektivní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= oprávnění subjektu se určitým způsobem chovat, resp. faktická míra chování možnosti subjektu, která je objektivním právem chráněna</a:t>
            </a:r>
          </a:p>
          <a:p>
            <a:endParaRPr lang="cs-CZ" sz="2400" b="1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právo chovat se určitým způsobem, které má své zákonné meze a jde tedy o míru možnosti chování.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chovat se tak, jak zákon výslovně dovoluje, ale také tak, pokud mu v tom zákon nebrání </a:t>
            </a:r>
          </a:p>
          <a:p>
            <a:endParaRPr lang="cs-CZ" sz="2000" dirty="0"/>
          </a:p>
          <a:p>
            <a:r>
              <a:rPr lang="cs-CZ" sz="1400" b="1" dirty="0"/>
              <a:t>čl. 2 odst. 4 Ústavy (srov. též čl. 2 odst. 3 Listiny základních práv a svobod)</a:t>
            </a:r>
          </a:p>
          <a:p>
            <a:r>
              <a:rPr lang="cs-CZ" sz="1400" b="1" i="1" dirty="0"/>
              <a:t>Každý občan může činit, co není zákonem zakázáno, a nikdo nesmí být nucen činit, co zákon neukládá.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/>
          </a:p>
          <a:p>
            <a:endParaRPr lang="cs-CZ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právo požadovat určitou míru chování od jiného, aby se zdržel rušení oprávněného chování</a:t>
            </a:r>
          </a:p>
          <a:p>
            <a:pPr marL="342900" indent="-342900" algn="just"/>
            <a:r>
              <a:rPr lang="cs-CZ" sz="2000" dirty="0"/>
              <a:t>      </a:t>
            </a:r>
            <a:r>
              <a:rPr lang="cs-CZ" sz="1400" dirty="0"/>
              <a:t>§ </a:t>
            </a:r>
            <a:r>
              <a:rPr lang="cs-CZ" sz="1400" b="1" dirty="0"/>
              <a:t>4 odst. 1 zákona č. 89/2012 Sb., občanský zákoník. Má se za to, že každá svéprávná osoba má rozum průměrného člověka i schopnost užívat jej s běžnou péčí a opatrností a že to každý od ní může v právním styku důvodně očekávat.</a:t>
            </a:r>
          </a:p>
          <a:p>
            <a:pPr marL="342900" indent="-342900" algn="just"/>
            <a:r>
              <a:rPr lang="cs-CZ" sz="1400" b="1" dirty="0"/>
              <a:t>         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právo požadovat od státu právní ochranu v případě, že by oprávněné chování bylo rušeno</a:t>
            </a:r>
          </a:p>
          <a:p>
            <a:pPr marL="342900" indent="-342900" algn="just"/>
            <a:endParaRPr lang="cs-CZ" sz="2000" dirty="0"/>
          </a:p>
          <a:p>
            <a:pPr marL="342900" indent="-342900" algn="just"/>
            <a:r>
              <a:rPr lang="cs-CZ" sz="1400" b="1" dirty="0"/>
              <a:t>         Čl. 36 odst. 1 Listiny Každý se může domáhat stanoveným postupem svého práva u nezávislého a nestranného soudu a ve stanovených případech u jiného orgánu.</a:t>
            </a:r>
          </a:p>
          <a:p>
            <a:pPr marL="342900" indent="-342900" algn="just"/>
            <a:endParaRPr lang="cs-CZ" sz="1400" b="1" dirty="0"/>
          </a:p>
          <a:p>
            <a:pPr marL="342900" indent="-342900" algn="just"/>
            <a:r>
              <a:rPr lang="cs-CZ" sz="1400" b="1" dirty="0"/>
              <a:t>        § 12 občanského zákoníku 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r>
              <a:rPr lang="cs-CZ" dirty="0"/>
              <a:t>subjektivní právo je pojmem párovým, jemuž odpovídá pojem </a:t>
            </a:r>
            <a:r>
              <a:rPr lang="cs-CZ" u="sng" dirty="0"/>
              <a:t>subjektivní povinnost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obecně vyjádřená zásadou </a:t>
            </a:r>
            <a:r>
              <a:rPr lang="cs-CZ" sz="1200" dirty="0" err="1"/>
              <a:t>neminem</a:t>
            </a:r>
            <a:r>
              <a:rPr lang="cs-CZ" sz="1200" dirty="0"/>
              <a:t> </a:t>
            </a:r>
            <a:r>
              <a:rPr lang="cs-CZ" sz="1200" dirty="0" err="1"/>
              <a:t>laedere</a:t>
            </a:r>
            <a:r>
              <a:rPr lang="cs-CZ" sz="1200" dirty="0"/>
              <a:t>, resp. nikomu neškodit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typicky ve smluvních vztazích – právo prodávajícího zaplatit kupní cenu a povinnost kupujícího cenu zaplatit, právo kupujícího převzít věc a povinnost prodávajícího věc odevzdat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Subjektivní práva absolutní a relativní</a:t>
            </a:r>
          </a:p>
          <a:p>
            <a:endParaRPr lang="cs-CZ" sz="2000" b="1" dirty="0"/>
          </a:p>
          <a:p>
            <a:pPr algn="just"/>
            <a:r>
              <a:rPr lang="cs-CZ" sz="2000" b="1" dirty="0"/>
              <a:t>Absolutní </a:t>
            </a:r>
            <a:r>
              <a:rPr lang="cs-CZ" sz="2000" dirty="0"/>
              <a:t>– práva, která působí </a:t>
            </a:r>
            <a:r>
              <a:rPr lang="cs-CZ" sz="2000" dirty="0" err="1"/>
              <a:t>erga</a:t>
            </a:r>
            <a:r>
              <a:rPr lang="cs-CZ" sz="2000" dirty="0"/>
              <a:t> </a:t>
            </a:r>
            <a:r>
              <a:rPr lang="cs-CZ" sz="2000" dirty="0" err="1"/>
              <a:t>omnes</a:t>
            </a:r>
            <a:r>
              <a:rPr lang="cs-CZ" sz="2000" dirty="0"/>
              <a:t> (vůči všem), resp. vůči neurčenému počtu subjektů povinností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příkladem je právo vlastnické (část II. občanského zákoníku)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vlastnictví je všeobecné a svrchované právní panství nad věcí, vlastník může svou věc držet (</a:t>
            </a:r>
            <a:r>
              <a:rPr lang="cs-CZ" sz="2000" dirty="0" err="1"/>
              <a:t>ius</a:t>
            </a:r>
            <a:r>
              <a:rPr lang="cs-CZ" sz="2000" dirty="0"/>
              <a:t> </a:t>
            </a:r>
            <a:r>
              <a:rPr lang="cs-CZ" sz="2000" dirty="0" err="1"/>
              <a:t>possisendi</a:t>
            </a:r>
            <a:r>
              <a:rPr lang="cs-CZ" sz="2000" dirty="0"/>
              <a:t>), užívat (ius </a:t>
            </a:r>
            <a:r>
              <a:rPr lang="cs-CZ" sz="2000" dirty="0" err="1"/>
              <a:t>utendi</a:t>
            </a:r>
            <a:r>
              <a:rPr lang="cs-CZ" sz="2000" dirty="0"/>
              <a:t>), požívat (ius </a:t>
            </a:r>
            <a:r>
              <a:rPr lang="cs-CZ" sz="2000" dirty="0" err="1"/>
              <a:t>fruendi</a:t>
            </a:r>
            <a:r>
              <a:rPr lang="cs-CZ" sz="2000" dirty="0"/>
              <a:t>), nakládat s ní (</a:t>
            </a:r>
            <a:r>
              <a:rPr lang="cs-CZ" sz="2000" dirty="0" err="1"/>
              <a:t>ius</a:t>
            </a:r>
            <a:r>
              <a:rPr lang="cs-CZ" sz="2000" dirty="0"/>
              <a:t> </a:t>
            </a:r>
            <a:r>
              <a:rPr lang="cs-CZ" sz="2000" dirty="0" err="1"/>
              <a:t>disponendi</a:t>
            </a:r>
            <a:r>
              <a:rPr lang="cs-CZ" sz="2000" dirty="0"/>
              <a:t>), právo věc zničit (</a:t>
            </a:r>
            <a:r>
              <a:rPr lang="cs-CZ" sz="2000" dirty="0" err="1"/>
              <a:t>ius</a:t>
            </a:r>
            <a:r>
              <a:rPr lang="cs-CZ" sz="2000" dirty="0"/>
              <a:t> </a:t>
            </a:r>
            <a:r>
              <a:rPr lang="cs-CZ" sz="2000" dirty="0" err="1"/>
              <a:t>abutendi</a:t>
            </a:r>
            <a:r>
              <a:rPr lang="cs-CZ" sz="2000" dirty="0"/>
              <a:t>), opustit jí (</a:t>
            </a:r>
            <a:r>
              <a:rPr lang="cs-CZ" sz="2000" dirty="0" err="1"/>
              <a:t>ius</a:t>
            </a:r>
            <a:r>
              <a:rPr lang="cs-CZ" sz="2000" dirty="0"/>
              <a:t> </a:t>
            </a:r>
            <a:r>
              <a:rPr lang="cs-CZ" sz="2000" dirty="0" err="1"/>
              <a:t>dereliquendi</a:t>
            </a:r>
            <a:r>
              <a:rPr lang="cs-CZ" sz="2000" dirty="0"/>
              <a:t>)</a:t>
            </a:r>
          </a:p>
          <a:p>
            <a:pPr marL="342900" indent="-342900"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těmto právům pak odpovídají povinnosti ostatního neomezeného množství subjektů nerušit vlastníka v držbě jeho věci, jejím užívání a dispozicí s ní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graficky lze vyjádřit kružnicí, kde středový bod symbolizuje vlastníka a obvod, kde stojí subjekty, které jej nesmí rušit v jeho právech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Práva relativní</a:t>
            </a:r>
          </a:p>
          <a:p>
            <a:pPr algn="just"/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působí v relaci k určitému subjektu povinnosti, resp. subjektům povinnosti (inter partes)</a:t>
            </a:r>
            <a:endParaRPr lang="cs-CZ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dvoustranný, resp. vícestranný vztah vyjádřený jednotlivými právy a povinnostmi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typickým příkladem jsou práva závazková (část V. občanského zákoníku)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graficky lze vyjádřit oboustranně orientovanou přímkou, na jejímž konci stojí dlužník a věřitel jako obecné pojmy (prodávající – kupující, zapůjčitel – </a:t>
            </a:r>
            <a:r>
              <a:rPr lang="cs-CZ" sz="2000" dirty="0" err="1"/>
              <a:t>vydlužitel</a:t>
            </a:r>
            <a:r>
              <a:rPr lang="cs-CZ" sz="2000" dirty="0"/>
              <a:t>, nájemce – pronajímatel), kteří mají korelativní práva a povinnosti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Relativní</a:t>
            </a:r>
            <a:r>
              <a:rPr lang="cs-CZ" sz="2000" dirty="0"/>
              <a:t> – kupující odevzdává věc (povinnost) prodávajícímu a požaduje zaplacení kupní ceny (právo)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/>
            <a:r>
              <a:rPr lang="cs-CZ" sz="2000" b="1" dirty="0"/>
              <a:t>Korelativní</a:t>
            </a:r>
            <a:r>
              <a:rPr lang="cs-CZ" sz="2000" dirty="0"/>
              <a:t> - věřitel má povinnost věc odevzdat ale zároveň právo žádat, aby dlužník věc převzal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právních norem</a:t>
            </a:r>
          </a:p>
          <a:p>
            <a:endParaRPr lang="cs-CZ" sz="2400" b="1" dirty="0"/>
          </a:p>
          <a:p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právní norma </a:t>
            </a:r>
            <a:r>
              <a:rPr lang="cs-CZ" sz="2000" dirty="0"/>
              <a:t>je normou, jejímž </a:t>
            </a:r>
            <a:r>
              <a:rPr lang="cs-CZ" sz="2000" b="1" dirty="0"/>
              <a:t>předmětem je regulace společenských vztahů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právní normy </a:t>
            </a:r>
            <a:r>
              <a:rPr lang="cs-CZ" sz="2000" dirty="0"/>
              <a:t>jsou státem buďto přímo vydávány, anebo státem uznávány, a které </a:t>
            </a:r>
            <a:r>
              <a:rPr lang="cs-CZ" sz="2000" b="1" dirty="0"/>
              <a:t>tvoří a naplňují obsah pramenů práva</a:t>
            </a:r>
            <a:r>
              <a:rPr lang="cs-CZ" sz="2000" dirty="0"/>
              <a:t>. Nemohou existovat, stejně jako žádné jiné právní normy, mimo prameny práva, a proto v pramenech správního práva nalézají své vnější vyjádření.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969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Vnitřní struktura právních norem</a:t>
            </a:r>
          </a:p>
          <a:p>
            <a:endParaRPr lang="cs-CZ" sz="1000" b="1" dirty="0"/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právní normou nerozumíme jednotlivé právní předpisy, nýbrž jen jednotlivá v nich obsažená </a:t>
            </a:r>
            <a:r>
              <a:rPr lang="cs-CZ" sz="2000" b="1" dirty="0"/>
              <a:t>obecně závazná pravidla chování</a:t>
            </a:r>
            <a:r>
              <a:rPr lang="cs-CZ" sz="2000" dirty="0"/>
              <a:t>, disponující příslušnými strukturálními prvky právní normy.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Právní věda obecně vymezuje vnitřní </a:t>
            </a:r>
            <a:r>
              <a:rPr lang="cs-CZ" sz="2000" b="1" dirty="0"/>
              <a:t>strukturu právní normy </a:t>
            </a:r>
            <a:r>
              <a:rPr lang="cs-CZ" sz="2000" dirty="0"/>
              <a:t>do 3 prvků: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hypotéza</a:t>
            </a:r>
            <a:r>
              <a:rPr lang="cs-CZ" sz="2000" dirty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dispozice</a:t>
            </a:r>
            <a:r>
              <a:rPr lang="cs-CZ" sz="2000" dirty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sankce</a:t>
            </a:r>
            <a:r>
              <a:rPr lang="cs-CZ" sz="2000" dirty="0"/>
              <a:t> (újma za porušení právních povinností stanovených v dispozici právní normy)</a:t>
            </a:r>
          </a:p>
          <a:p>
            <a:pPr algn="just"/>
            <a:r>
              <a:rPr lang="cs-CZ" sz="2000" dirty="0"/>
              <a:t>U některých norem sankce nepřicházejí v úvahu vůbec, typické jsou naopak pro normy práva trestního, ale také v rámci občanského práva u odpovědnosti za škodu – povinnost uhradit škodu. Výjimečně norma nemá tuto strukturu vůbec, jde o tzv. proklamační normy, které platí v České republice dvě.</a:t>
            </a:r>
          </a:p>
          <a:p>
            <a:pPr algn="just"/>
            <a:endParaRPr lang="cs-CZ" dirty="0"/>
          </a:p>
          <a:p>
            <a:pPr algn="just"/>
            <a:r>
              <a:rPr lang="cs-CZ" sz="1400" i="1" dirty="0"/>
              <a:t>„Tomáš Garrigue Masaryk se zasloužil o stát.“ (§ 1 odst. 1 zákona č. 22/1930 Sb., o zásluhách T.G. Masaryka)</a:t>
            </a:r>
          </a:p>
          <a:p>
            <a:pPr algn="just"/>
            <a:r>
              <a:rPr lang="cs-CZ" sz="1400" i="1" dirty="0"/>
              <a:t>„Edvard Beneš se zasloužil o stát.“ (§ 1 zákona č. 292/2004 Sb., o zásluhách Edvarda Beneše)</a:t>
            </a:r>
          </a:p>
        </p:txBody>
      </p:sp>
    </p:spTree>
    <p:extLst>
      <p:ext uri="{BB962C8B-B14F-4D97-AF65-F5344CB8AC3E}">
        <p14:creationId xmlns:p14="http://schemas.microsoft.com/office/powerpoint/2010/main" val="3056210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právních norem</a:t>
            </a:r>
          </a:p>
          <a:p>
            <a:endParaRPr lang="cs-CZ" alt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/>
              <a:t>dispozitivní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/>
              <a:t>kogentní</a:t>
            </a:r>
          </a:p>
          <a:p>
            <a:pPr marL="285750" indent="-285750" algn="just"/>
            <a:endParaRPr lang="cs-CZ" altLang="cs-CZ" sz="2400" b="1" dirty="0"/>
          </a:p>
          <a:p>
            <a:pPr algn="just"/>
            <a:r>
              <a:rPr lang="cs-CZ" altLang="cs-CZ" sz="2000" b="1" dirty="0"/>
              <a:t>Dispozitivní norma</a:t>
            </a:r>
            <a:r>
              <a:rPr lang="cs-CZ" altLang="cs-CZ" sz="2000" dirty="0"/>
              <a:t> dává možnost subjektu upravit si svá práva a povinnosti odchylně od zákona, typická pro právo závazkové – vysoká míra smluvní volnosti, možno uzavřít i smlouvu výslovně neupravenou, tzv. </a:t>
            </a:r>
            <a:r>
              <a:rPr lang="cs-CZ" altLang="cs-CZ" sz="2000" b="1" dirty="0" err="1"/>
              <a:t>inominátní</a:t>
            </a:r>
            <a:r>
              <a:rPr lang="cs-CZ" altLang="cs-CZ" sz="2000" b="1" dirty="0"/>
              <a:t> </a:t>
            </a:r>
          </a:p>
          <a:p>
            <a:pPr algn="just"/>
            <a:endParaRPr lang="cs-CZ" altLang="cs-CZ" sz="1400" b="1" dirty="0"/>
          </a:p>
          <a:p>
            <a:pPr algn="just"/>
            <a:r>
              <a:rPr lang="cs-CZ" altLang="cs-CZ" sz="1400" b="1" dirty="0"/>
              <a:t>§ 1 odst. 2 občanského zákoníku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Kogentní norma</a:t>
            </a:r>
            <a:r>
              <a:rPr lang="cs-CZ" altLang="cs-CZ" sz="2000" dirty="0"/>
              <a:t> subjekty se musí chovat v souladu s normou, zejména v oblastí absolutních práv a odvětvích práva veřejného</a:t>
            </a:r>
          </a:p>
          <a:p>
            <a:pPr algn="just"/>
            <a:endParaRPr lang="cs-CZ" altLang="cs-CZ" sz="1400" b="1" dirty="0"/>
          </a:p>
          <a:p>
            <a:pPr algn="just"/>
            <a:r>
              <a:rPr lang="cs-CZ" altLang="cs-CZ" sz="1400" b="1" dirty="0"/>
              <a:t>§ 978 občanského zákoníku Od ustanovení této části se lze odchýlit ujednáním s účinky vůči třetím osobám, jen připouští-li to zákon (rozuměj část III. absolutní práva)</a:t>
            </a:r>
          </a:p>
          <a:p>
            <a:pPr marL="285750" indent="-285750"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1634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právních norem</a:t>
            </a:r>
          </a:p>
          <a:p>
            <a:endParaRPr lang="cs-CZ" sz="2400" b="1" dirty="0"/>
          </a:p>
          <a:p>
            <a:endParaRPr lang="cs-CZ" sz="1000" dirty="0"/>
          </a:p>
          <a:p>
            <a:pPr algn="just"/>
            <a:r>
              <a:rPr lang="cs-CZ" dirty="0"/>
              <a:t>Podle právního charakteru právních norem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zavazující</a:t>
            </a:r>
            <a:r>
              <a:rPr lang="cs-CZ" dirty="0"/>
              <a:t>, představované normami </a:t>
            </a:r>
            <a:r>
              <a:rPr lang="cs-CZ" b="1" dirty="0"/>
              <a:t>přikazujícími</a:t>
            </a:r>
            <a:r>
              <a:rPr lang="cs-CZ" dirty="0"/>
              <a:t> a normami </a:t>
            </a:r>
            <a:r>
              <a:rPr lang="cs-CZ" b="1" dirty="0"/>
              <a:t>zakazujícími</a:t>
            </a:r>
            <a:r>
              <a:rPr lang="cs-CZ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zmocňující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právní normy, jež obsahují pravidla chování, která musejí být subjekty práva vždy respektována. Zavazující normy vystupují buď jako normy </a:t>
            </a:r>
            <a:r>
              <a:rPr lang="cs-CZ" b="1" dirty="0"/>
              <a:t>přikazující</a:t>
            </a:r>
            <a:r>
              <a:rPr lang="cs-CZ" dirty="0"/>
              <a:t> a obsahují výslovný příkaz určitého chování, nebo jako normy </a:t>
            </a:r>
            <a:r>
              <a:rPr lang="cs-CZ" b="1" dirty="0"/>
              <a:t>zakazující</a:t>
            </a:r>
            <a:r>
              <a:rPr lang="cs-CZ" dirty="0"/>
              <a:t>, které obsahují výslovný zákaz určitého chování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1400" b="1" dirty="0"/>
              <a:t>§ 5 odst. 1 písm. b) zákona č. 361/2000 Sb., o provozu na pozemních komunikacích řidič je povinen věnovat se plně řízení vozidla nebo jízdě na zvířeti a sledovat situaci v provozu na pozemních komunikacích</a:t>
            </a:r>
          </a:p>
          <a:p>
            <a:pPr algn="just"/>
            <a:r>
              <a:rPr lang="cs-CZ" sz="1400" b="1" dirty="0"/>
              <a:t>§ 5 odst. 2 písm. a) téhož zákona řidič nesmí požít alkoholický nápoj ani jinou látku obsahující alkohol (dále jen „alkoholický nápoj“) nebo užít jinou návykovou látku během jízdy,</a:t>
            </a:r>
          </a:p>
          <a:p>
            <a:pPr algn="just"/>
            <a:endParaRPr lang="cs-CZ" sz="1400" b="1" dirty="0"/>
          </a:p>
          <a:p>
            <a:pPr algn="just"/>
            <a:r>
              <a:rPr lang="cs-CZ" b="1" dirty="0"/>
              <a:t>Zmocňující normy </a:t>
            </a:r>
            <a:r>
              <a:rPr lang="cs-CZ" dirty="0"/>
              <a:t>zakládají pro realizaci vždy určitého vztahu jistou možnost chování určitého subjektu. Jedná se o normy, upravující oprávnění subjektů, jejichž realizace je závislá na projevu vůle toho kterého subjektu.</a:t>
            </a:r>
          </a:p>
          <a:p>
            <a:pPr algn="just"/>
            <a:r>
              <a:rPr lang="cs-CZ" altLang="cs-CZ" sz="1400" b="1" dirty="0"/>
              <a:t>§ 85 odst. 1 zákona č. 262/2006 Sb., zákoníku práce Pružné rozvržení pracovní doby zahrnuje časové úseky základní a volitelné pracovní doby, jejichž začátek a konec určuje zaměstnavatel.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87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právních norem</a:t>
            </a:r>
          </a:p>
          <a:p>
            <a:endParaRPr lang="cs-CZ" dirty="0"/>
          </a:p>
          <a:p>
            <a:pPr algn="just"/>
            <a:r>
              <a:rPr lang="cs-CZ" dirty="0"/>
              <a:t>Mimo dosud uvedená členění lze právní normy členit </a:t>
            </a:r>
            <a:r>
              <a:rPr lang="cs-CZ" b="1" dirty="0"/>
              <a:t>podle</a:t>
            </a:r>
            <a:r>
              <a:rPr lang="cs-CZ" dirty="0"/>
              <a:t> jejich </a:t>
            </a:r>
            <a:r>
              <a:rPr lang="cs-CZ" b="1" dirty="0"/>
              <a:t>právního obsahu </a:t>
            </a:r>
            <a:r>
              <a:rPr lang="cs-CZ" dirty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organizačněprávní normy </a:t>
            </a:r>
            <a:r>
              <a:rPr lang="cs-CZ" dirty="0"/>
              <a:t>upravují vznik, změnu, zrušení a vzájemné vztahy mezi orgány veřejné moci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kompetenční normy </a:t>
            </a:r>
            <a:r>
              <a:rPr lang="cs-CZ" dirty="0"/>
              <a:t>upravují působnost orgánů státu co do okruhu věcí, které mají za úkol řešit,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hmotněprávní normy </a:t>
            </a:r>
            <a:r>
              <a:rPr lang="cs-CZ" dirty="0"/>
              <a:t>upravují vlastní práva a povinnosti adresátů společně s bezprostředními předpoklady a podmínkami jejich realizace,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procesněprávní normy </a:t>
            </a:r>
            <a:r>
              <a:rPr lang="cs-CZ" dirty="0"/>
              <a:t>upravují postupy, jejichž prostřednictvím se uvádí v život obsah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127033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Platnost a účinnost právní normy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/>
              <a:t>Platnost </a:t>
            </a:r>
            <a:r>
              <a:rPr lang="cs-CZ" dirty="0"/>
              <a:t>právní normy souvisí s jejich publikací a nastává dnem jejich </a:t>
            </a:r>
            <a:r>
              <a:rPr lang="cs-CZ" b="1" dirty="0"/>
              <a:t>publikace</a:t>
            </a:r>
            <a:r>
              <a:rPr lang="cs-CZ" dirty="0"/>
              <a:t> provedené v předepsané (požadované) formě. </a:t>
            </a:r>
            <a:r>
              <a:rPr lang="cs-CZ" b="1" dirty="0"/>
              <a:t>(sbírka zákonů, věstník kraje, vyvěšením na úřední desce).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/>
              <a:t>Publikací se právní norma stává součástí právního řádu. Právní norma, která je publikována je platná.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/>
              <a:t>Platnost </a:t>
            </a:r>
            <a:r>
              <a:rPr lang="cs-CZ" dirty="0"/>
              <a:t>právní normy neznamená jeho </a:t>
            </a:r>
            <a:r>
              <a:rPr lang="cs-CZ" b="1" dirty="0"/>
              <a:t>závaznost</a:t>
            </a:r>
            <a:r>
              <a:rPr lang="cs-CZ" dirty="0"/>
              <a:t> pro veřejnost, ta nastává až nabytím </a:t>
            </a:r>
            <a:r>
              <a:rPr lang="cs-CZ" b="1" dirty="0"/>
              <a:t>účinnosti právní normy</a:t>
            </a:r>
            <a:r>
              <a:rPr lang="cs-CZ" dirty="0"/>
              <a:t>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/>
              <a:t>Účinnost</a:t>
            </a:r>
            <a:r>
              <a:rPr lang="cs-CZ" dirty="0"/>
              <a:t> většinou nastává dnem přímo uvedeným v konkrétní právní normě.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/>
              <a:t>Právní normy mohou působit výhradně jen </a:t>
            </a:r>
            <a:r>
              <a:rPr lang="cs-CZ" b="1" dirty="0"/>
              <a:t>do budoucna</a:t>
            </a:r>
            <a:r>
              <a:rPr lang="cs-CZ" dirty="0"/>
              <a:t>. Ukončení platnosti právní normy představuje ukončení jeho účinnosti. K ukončení platnosti právní normy může dojít buď </a:t>
            </a:r>
            <a:r>
              <a:rPr lang="cs-CZ" b="1" dirty="0"/>
              <a:t>uplynutím stanovené doby</a:t>
            </a:r>
            <a:r>
              <a:rPr lang="cs-CZ" dirty="0"/>
              <a:t>, anebo předepsaným způsobem provedeným </a:t>
            </a:r>
            <a:r>
              <a:rPr lang="cs-CZ" b="1" dirty="0"/>
              <a:t>zrušením nebo změnou</a:t>
            </a:r>
            <a:r>
              <a:rPr lang="cs-CZ" dirty="0"/>
              <a:t>. Výjimku tvoří </a:t>
            </a:r>
            <a:r>
              <a:rPr lang="cs-CZ" b="1" dirty="0"/>
              <a:t>retribuční zákonodárství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006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</a:t>
            </a:r>
          </a:p>
          <a:p>
            <a:pPr>
              <a:buNone/>
            </a:pPr>
            <a:endParaRPr lang="cs-CZ" sz="3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soubor norem (pravidel), které jsou vytvořeny v určité formě (prameny práva) a vynutitelné státní mocí, a to na rozdíl od jiných norem: např. etických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1400" b="1" dirty="0"/>
              <a:t>Občan A. kouří cigaretu v prostoru restaurace = porušuje zákon, lze mu uložit pokutu a tuto následně vynutit (antikuřácký zákon)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1400" b="1" dirty="0"/>
              <a:t>Občan B. kouří cigaretu v bytě nekuřáků = porušuje toliko etické pravidlo.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2400" b="1" dirty="0"/>
              <a:t>Právo a morálka</a:t>
            </a:r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bývá označováno jako minimum morálky (to, na čem se společnost shodne), obvykle morálka a principy etiky jsou ještě přísnější než právo</a:t>
            </a:r>
          </a:p>
          <a:p>
            <a:pPr algn="just"/>
            <a:endParaRPr lang="cs-CZ" sz="1200" b="1" u="sng" dirty="0"/>
          </a:p>
          <a:p>
            <a:pPr algn="just"/>
            <a:r>
              <a:rPr lang="cs-CZ" sz="1200" b="1" u="sng" dirty="0"/>
              <a:t>Kazuistika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nepovedené rande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od etiky k trestní odpovědnosti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"/>
    </mc:Choice>
    <mc:Fallback xmlns="">
      <p:transition spd="slow" advTm="481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Působnost právních norem</a:t>
            </a:r>
          </a:p>
          <a:p>
            <a:endParaRPr lang="cs-CZ" sz="1000" b="1" dirty="0"/>
          </a:p>
          <a:p>
            <a:pPr algn="just"/>
            <a:r>
              <a:rPr lang="cs-CZ" sz="2000" dirty="0"/>
              <a:t>je vymezena okruhem vztahů, v nichž se právní norma uplatňuje, rozlišuje se </a:t>
            </a:r>
            <a:r>
              <a:rPr lang="cs-CZ" sz="2000" b="1" dirty="0"/>
              <a:t>místní, časová, osobní a věcná působnost právních norem.</a:t>
            </a:r>
            <a:endParaRPr lang="cs-CZ" sz="2000" dirty="0"/>
          </a:p>
          <a:p>
            <a:pPr algn="just"/>
            <a:endParaRPr lang="cs-CZ" sz="1000" dirty="0"/>
          </a:p>
          <a:p>
            <a:pPr algn="just"/>
            <a:r>
              <a:rPr lang="cs-CZ" sz="2400" b="1" dirty="0"/>
              <a:t>Místní působnost </a:t>
            </a:r>
            <a:r>
              <a:rPr lang="cs-CZ" sz="2400" b="1"/>
              <a:t>právních norem</a:t>
            </a:r>
            <a:endParaRPr lang="cs-CZ" sz="2400" b="1" dirty="0"/>
          </a:p>
          <a:p>
            <a:pPr algn="just"/>
            <a:endParaRPr lang="cs-CZ" sz="1000" b="1" dirty="0"/>
          </a:p>
          <a:p>
            <a:pPr algn="just"/>
            <a:r>
              <a:rPr lang="cs-CZ" sz="2000" b="1" dirty="0"/>
              <a:t>→ </a:t>
            </a:r>
            <a:r>
              <a:rPr lang="cs-CZ" sz="2000" dirty="0"/>
              <a:t>ohraničuje působnost právní normy prostorově, čili </a:t>
            </a:r>
            <a:r>
              <a:rPr lang="cs-CZ" sz="2000" b="1" dirty="0"/>
              <a:t>řeší otázku, v jakém územním prostoru právní norma působí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na území celého státu</a:t>
            </a:r>
            <a:r>
              <a:rPr lang="cs-CZ" sz="2000" dirty="0"/>
              <a:t>, pokud jsou obsaženy v zákonech a předpisech vydanými ústředními orgány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v územním obvodu krajů</a:t>
            </a:r>
            <a:r>
              <a:rPr lang="cs-CZ" sz="2000" dirty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v územním či správním obvodu obcí</a:t>
            </a:r>
            <a:r>
              <a:rPr lang="cs-CZ" sz="2000" dirty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4220508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/>
              <a:t>Časová působnost právních norem</a:t>
            </a:r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→ ohraničuje působnost právní normy časově. Je nutno vždy zjišťovat, kdy se právní norma stává platnou, kdy účinnou, jak dlouho platí a zda může mít zpětnou účinnost.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Platnost</a:t>
            </a:r>
            <a:r>
              <a:rPr lang="cs-CZ" sz="2000" dirty="0"/>
              <a:t> = norma se stala součástí právního řádu (vyhlášena předepsaným způsobem)</a:t>
            </a:r>
          </a:p>
          <a:p>
            <a:pPr algn="just"/>
            <a:r>
              <a:rPr lang="cs-CZ" sz="2000" b="1" dirty="0"/>
              <a:t>Účinnost = </a:t>
            </a:r>
            <a:r>
              <a:rPr lang="cs-CZ" sz="2000" dirty="0"/>
              <a:t>podle normy má být postupováno v právních vztazích</a:t>
            </a:r>
          </a:p>
          <a:p>
            <a:pPr algn="just"/>
            <a:r>
              <a:rPr lang="cs-CZ" sz="2000" b="1" dirty="0" err="1"/>
              <a:t>Legisvakance</a:t>
            </a:r>
            <a:r>
              <a:rPr lang="cs-CZ" sz="2000" b="1" dirty="0"/>
              <a:t> </a:t>
            </a:r>
            <a:r>
              <a:rPr lang="cs-CZ" sz="2000" dirty="0"/>
              <a:t>= období mezi platnosti a účinností = veřejnost musí být s normou seznámena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stanoven den účinnosti. „Tento zákon nabývá účinnosti dne 01. 01. 2018“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účinnost současně s platností v mimořádných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042399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právních norem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většině případů právní normy pozbývají svou časovou působnost až tehdy, když jsou zrušeny </a:t>
            </a:r>
            <a:r>
              <a:rPr lang="cs-CZ" b="1" dirty="0"/>
              <a:t>pozdějšími normami </a:t>
            </a:r>
            <a:r>
              <a:rPr lang="cs-CZ" dirty="0"/>
              <a:t>vyšší nebo stejné právní síly – tj. v souladu s obecným právním principem </a:t>
            </a:r>
            <a:r>
              <a:rPr lang="cs-CZ" b="1" dirty="0"/>
              <a:t>lex posterior derogat </a:t>
            </a:r>
            <a:r>
              <a:rPr lang="cs-CZ" b="1" dirty="0" err="1"/>
              <a:t>legi</a:t>
            </a:r>
            <a:r>
              <a:rPr lang="cs-CZ" b="1" dirty="0"/>
              <a:t> priori.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Vyjádřeno ve zrušovacích ustanoveních právního předpisu.</a:t>
            </a:r>
          </a:p>
          <a:p>
            <a:pPr algn="just"/>
            <a:endParaRPr lang="cs-CZ" dirty="0"/>
          </a:p>
          <a:p>
            <a:pPr algn="just"/>
            <a:r>
              <a:rPr lang="cs-CZ" sz="1400" b="1" dirty="0"/>
              <a:t>§ 183 zákona č. 500/2004 Sb., správní řád. Zrušuje se zákon č. 71/1967 Sb., o správním řízení (správní řád).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Právní normy </a:t>
            </a:r>
            <a:r>
              <a:rPr lang="cs-CZ" dirty="0">
                <a:solidFill>
                  <a:srgbClr val="FF0000"/>
                </a:solidFill>
              </a:rPr>
              <a:t>zásadně</a:t>
            </a:r>
            <a:r>
              <a:rPr lang="cs-CZ" dirty="0"/>
              <a:t> působí do budoucna, </a:t>
            </a:r>
            <a:r>
              <a:rPr lang="cs-CZ" b="1" dirty="0"/>
              <a:t>zpětná účinnost právních norem se obecně nepřipouští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retribuční zákonodárství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zákonem dovolená retroaktivita (právo trestní a přestupkové)</a:t>
            </a:r>
            <a:endParaRPr lang="cs-CZ" sz="1400" b="1" dirty="0">
              <a:solidFill>
                <a:srgbClr val="FF0000"/>
              </a:solidFill>
            </a:endParaRPr>
          </a:p>
          <a:p>
            <a:pPr algn="just"/>
            <a:r>
              <a:rPr lang="cs-CZ" sz="1400" b="1" dirty="0">
                <a:solidFill>
                  <a:srgbClr val="FF0000"/>
                </a:solidFill>
              </a:rPr>
              <a:t>čl. 40 odst. 6 Listiny Trestnost činu se posuzuje a trest se ukládá podle zákona účinného v době, kdy byl čin spáchán. Pozdějšího zákona se použije, jestliže je to pro pachatele příznivější.</a:t>
            </a:r>
          </a:p>
          <a:p>
            <a:pPr algn="just"/>
            <a:r>
              <a:rPr lang="cs-CZ" sz="1400" b="1" dirty="0">
                <a:solidFill>
                  <a:srgbClr val="FF0000"/>
                </a:solidFill>
              </a:rPr>
              <a:t>§ 2 odst. 2 zákona č. 40/2009 Sb., trestní zákoník Trestnost činu se posuzuje podle zákona účinného v době, kdy byl čin spáchán; podle pozdějšího zákona se posuzuje jen tehdy, jestliže to je pro pachatele příznivější.</a:t>
            </a:r>
          </a:p>
          <a:p>
            <a:pPr algn="just"/>
            <a:r>
              <a:rPr lang="cs-CZ" sz="1400" b="1" dirty="0">
                <a:solidFill>
                  <a:srgbClr val="FF0000"/>
                </a:solidFill>
              </a:rPr>
              <a:t>§ 2 odst. 1 zákona č. 250/2016 Sb., o odpovědnosti za přestupky a řízení o nich Odpovědnost za přestupek se posuzuje podle zákona účinného v době spáchání přestupku; podle pozdějšího zákona se posuzuje jen tehdy, je-li to pro pachatele přestupku (dále jen "pachatel") příznivější.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350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Osobní působnost právních norem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→ ohraničuje působnost právní normy okruhem osob, na něž se dané normy vztahují. 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osoby</a:t>
            </a:r>
            <a:r>
              <a:rPr lang="cs-CZ" dirty="0"/>
              <a:t>, které pobývají nebo vyvíjejí činnost na území našeho státu („kdo“)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osoby a dále cizí osoby </a:t>
            </a:r>
            <a:r>
              <a:rPr lang="cs-CZ" dirty="0"/>
              <a:t>(§ 12 a 13 zákona č. 128/2000 Sb., o krajích)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osoby </a:t>
            </a:r>
            <a:r>
              <a:rPr lang="cs-CZ" dirty="0"/>
              <a:t>(§ 2 odst. 3 zákona č. 328/1999 Sb., o občanských průkazech)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české osoby</a:t>
            </a:r>
            <a:r>
              <a:rPr lang="cs-CZ" dirty="0"/>
              <a:t>, které pobývají nebo vyvíjejí činnost na území jiných států (§ 6 trestního zákoníku – zásada personality)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jen některé české osoby  </a:t>
            </a:r>
            <a:r>
              <a:rPr lang="cs-CZ" dirty="0"/>
              <a:t>na území našeho státu (např. živnostníci, studenti vysokých škol, vojáci z povolání, rodiče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Většina právních norem má nejšířeji pojatou osobní působnost, její užší pojetí přichází v úvahu zpravidla v návaznosti na věcný okruh problémů normou upravený</a:t>
            </a:r>
          </a:p>
          <a:p>
            <a:pPr lvl="0" algn="just"/>
            <a:endParaRPr lang="cs-CZ" dirty="0"/>
          </a:p>
          <a:p>
            <a:r>
              <a:rPr lang="cs-CZ" sz="2400" b="1" dirty="0"/>
              <a:t>Věcná působnost právních norem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ohraničuje působnost právní normy vymezenou předmětem právní úpravy („co“)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od právních odvětví až po vnitřní strukturu právní normy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333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forma, v níž jsou obsaženy právní normy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/>
              <a:t>Pramenem práva obvykle rozumíme objektivizaci (zachycení, zapsání, vydání) pravidel chování do právních pravidel vyjádřených v určité právní formě = </a:t>
            </a:r>
            <a:r>
              <a:rPr lang="cs-CZ" sz="2000" b="1" dirty="0"/>
              <a:t>pramen práva ve formálním smyslu.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/>
              <a:t>Pramen práva v </a:t>
            </a:r>
            <a:r>
              <a:rPr lang="cs-CZ" sz="2000" b="1" dirty="0"/>
              <a:t>materiálním smyslu</a:t>
            </a:r>
            <a:r>
              <a:rPr lang="cs-CZ" sz="2000" dirty="0"/>
              <a:t>: historické události, děje, skutečnosti, resp. jevy, které odůvodňují, že pramen práva je takový jaký je.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dirty="0"/>
              <a:t>České a obecně kontinentální právo je právem </a:t>
            </a:r>
            <a:r>
              <a:rPr lang="cs-CZ" sz="2000" b="1" dirty="0"/>
              <a:t>psaným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15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Druhy pramenů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jiné prameny práva </a:t>
            </a:r>
            <a:r>
              <a:rPr lang="cs-CZ" dirty="0"/>
              <a:t>= ostatní, např. právní nauka, dobrozdání právníků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Prameny práva</a:t>
            </a:r>
          </a:p>
          <a:p>
            <a:endParaRPr lang="cs-CZ" altLang="cs-CZ" b="1" dirty="0"/>
          </a:p>
          <a:p>
            <a:r>
              <a:rPr lang="cs-CZ" altLang="cs-CZ" sz="1600" dirty="0"/>
              <a:t>Prameny českého práva, z hlediska jejich vnější formy, jsou především:</a:t>
            </a:r>
          </a:p>
          <a:p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obecně závazné normativní akty</a:t>
            </a:r>
            <a:r>
              <a:rPr lang="cs-CZ" altLang="cs-CZ" sz="1600" dirty="0"/>
              <a:t> – obsahuji pravidla obecně závazná pro každého, kdo se dostane do situace předvídané těmito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normativní smlouvy</a:t>
            </a:r>
          </a:p>
          <a:p>
            <a:r>
              <a:rPr lang="cs-CZ" sz="1600" dirty="0"/>
              <a:t>Mezinárodní smlouvy </a:t>
            </a:r>
            <a:r>
              <a:rPr lang="cs-CZ" sz="1600" b="1" dirty="0"/>
              <a:t>podle čl. 10 Ústavy</a:t>
            </a:r>
            <a:endParaRPr lang="cs-CZ" sz="1600" dirty="0"/>
          </a:p>
          <a:p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600" dirty="0"/>
              <a:t>Evropská úmluva o ochraně lidských práv a základních svobod (publikována pod č. 209/1992 Sb.).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u="sng" dirty="0"/>
              <a:t>Čl. 10a Ústavy ČR</a:t>
            </a:r>
            <a:r>
              <a:rPr lang="cs-CZ" sz="1600" dirty="0"/>
              <a:t>: </a:t>
            </a:r>
            <a:r>
              <a:rPr lang="cs-CZ" sz="1600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r>
              <a:rPr lang="cs-CZ" altLang="cs-CZ" sz="1600" dirty="0"/>
              <a:t>Mezi prameny českého práva fakticky nepatří:</a:t>
            </a:r>
          </a:p>
          <a:p>
            <a:pPr algn="just"/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právní precedenty 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právní obyčeje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právní nauka</a:t>
            </a:r>
          </a:p>
        </p:txBody>
      </p:sp>
    </p:spTree>
    <p:extLst>
      <p:ext uri="{BB962C8B-B14F-4D97-AF65-F5344CB8AC3E}">
        <p14:creationId xmlns:p14="http://schemas.microsoft.com/office/powerpoint/2010/main" val="1786660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práva podle druhu orgánu, který jej vydává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/>
              <a:t>Pravomoc k vydávání pramenů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/>
              <a:t>Prameny vydávané vrcholným zákonodárným sborem</a:t>
            </a:r>
            <a:r>
              <a:rPr lang="cs-CZ" dirty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zákonná opatření Senátu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/>
              <a:t>Prameny vydávané ústředními orgány státní správy</a:t>
            </a:r>
            <a:r>
              <a:rPr lang="cs-CZ" dirty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nařízení vlády (vydávají se k provádění zákonů a v jejich mezích, mají povahu prováděcího předpisu= zmocnění přímo v Ústavě),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obecně závazné právní předpisy ministerstev a jiných správních úřadů (vydávají se na základě a v mezích zákonů, mají povahu prováděcího předpisu).</a:t>
            </a:r>
          </a:p>
        </p:txBody>
      </p:sp>
    </p:spTree>
    <p:extLst>
      <p:ext uri="{BB962C8B-B14F-4D97-AF65-F5344CB8AC3E}">
        <p14:creationId xmlns:p14="http://schemas.microsoft.com/office/powerpoint/2010/main" val="1519833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práva práva podle druhu orgánu, který je 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u="sng" dirty="0"/>
              <a:t>Prameny vydávané místními (územními) orgány</a:t>
            </a:r>
            <a:r>
              <a:rPr lang="cs-CZ" sz="2000" dirty="0"/>
              <a:t>:</a:t>
            </a:r>
          </a:p>
          <a:p>
            <a:pPr lvl="0" algn="just"/>
            <a:endParaRPr lang="cs-CZ" sz="2000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nařízení obce ve věcech přeneseného výkonu státní správy (vydávají se na základě zmocnění v zákoně a v jeho mezích). </a:t>
            </a:r>
          </a:p>
        </p:txBody>
      </p:sp>
    </p:spTree>
    <p:extLst>
      <p:ext uri="{BB962C8B-B14F-4D97-AF65-F5344CB8AC3E}">
        <p14:creationId xmlns:p14="http://schemas.microsoft.com/office/powerpoint/2010/main" val="3647159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obecně závazné vyhlášky obcí a krajů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------------- (též prameny primární)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nařízení krajů a obcí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------------(též prameny sekundární)</a:t>
            </a:r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Od etiky k trestní odpovědnosti</a:t>
            </a:r>
          </a:p>
          <a:p>
            <a:endParaRPr lang="cs-CZ" sz="2000" b="1" dirty="0"/>
          </a:p>
          <a:p>
            <a:r>
              <a:rPr lang="cs-CZ" sz="2000" b="1" dirty="0"/>
              <a:t>Etika</a:t>
            </a:r>
          </a:p>
          <a:p>
            <a:pPr algn="just"/>
            <a:r>
              <a:rPr lang="cs-CZ" sz="2000" i="1" dirty="0"/>
              <a:t>Ženy, a to především matky či partnerky si zaslouží naši naprostou úctu. Bez nich bychom totiž často byli úplně ztraceni  Celý život se o nás starají, sdílí s námi strasti, city a hlavně nám pomáhají k seberealizaci. Proto bychom jim měli dokazovat naší úctu prostřednictvím slušného chování a jednání. Samozřejmě to neznamená, že si necháme vše líbit, když se nás něco dotkne, dejme to vědět, ale slušnou formou. </a:t>
            </a:r>
            <a:r>
              <a:rPr lang="cs-CZ" sz="2000" i="1" u="sng" dirty="0"/>
              <a:t>Hanlivým i sprostým pojmům, pomluvám a nedej bože násilnému chování se hned vyvarujte</a:t>
            </a:r>
            <a:r>
              <a:rPr lang="cs-CZ" sz="2000" dirty="0"/>
              <a:t>. (Jiří Stanislav Guth Jarkovský)</a:t>
            </a:r>
            <a:endParaRPr lang="cs-CZ" sz="2000" i="1" u="sng" dirty="0"/>
          </a:p>
          <a:p>
            <a:pPr algn="just"/>
            <a:endParaRPr lang="cs-CZ" sz="2000" b="1" i="1" u="sng" dirty="0"/>
          </a:p>
          <a:p>
            <a:pPr algn="just"/>
            <a:r>
              <a:rPr lang="cs-CZ" sz="2000" b="1" dirty="0"/>
              <a:t>Přestupek</a:t>
            </a:r>
          </a:p>
          <a:p>
            <a:pPr algn="just"/>
            <a:r>
              <a:rPr lang="cs-CZ" sz="2000" i="1" dirty="0"/>
              <a:t>Fyzická osoba se dopustí přestupku tím, že jinému úmyslně ublíží na zdraví. (správní trest pokuty 20.000 Kč)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Trestný čin</a:t>
            </a:r>
          </a:p>
          <a:p>
            <a:pPr algn="just"/>
            <a:r>
              <a:rPr lang="cs-CZ" sz="2000" i="1" dirty="0"/>
              <a:t>Kdo jinému úmyslně ublíží na zdraví, bude potrestán odnětím svobody od 6 měsíců do 3 let.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1"/>
    </mc:Choice>
    <mc:Fallback xmlns="">
      <p:transition spd="slow" advTm="10301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r>
              <a:rPr lang="cs-CZ" altLang="cs-CZ" sz="5400" b="1" dirty="0"/>
              <a:t>DĚKUJI ZA POZORNOST</a:t>
            </a:r>
            <a:endParaRPr lang="cs-CZ" altLang="cs-CZ" sz="5400" dirty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/>
              <a:t>Světské vs Církevní právo (problematika manželství)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doživotní svazek muže a ženy „co Bůh spojil, člověk nerozlučuj“, svátost manželství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u="sng" dirty="0"/>
              <a:t>uzavření manželství:</a:t>
            </a:r>
          </a:p>
          <a:p>
            <a:pPr algn="just"/>
            <a:r>
              <a:rPr lang="cs-CZ" sz="2000" b="1" dirty="0"/>
              <a:t>církevní sňatek a civilní sňatek = obě formy jsou rovnocenné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u="sng" dirty="0"/>
              <a:t>rozvod manželství: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právní závazky pouze rozvod podle světského práva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církevní právo rozvod nezná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církevní právo zná zneplatnění manželství (12 důvodů)</a:t>
            </a:r>
            <a:endParaRPr lang="cs-CZ" sz="2800" b="1" dirty="0"/>
          </a:p>
          <a:p>
            <a:pPr algn="just"/>
            <a:endParaRPr lang="cs-CZ" sz="1400" b="1" dirty="0"/>
          </a:p>
          <a:p>
            <a:pPr algn="just"/>
            <a:endParaRPr lang="cs-CZ" sz="2800" dirty="0"/>
          </a:p>
          <a:p>
            <a:pPr algn="just"/>
            <a:endParaRPr lang="cs-CZ" sz="12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"/>
    </mc:Choice>
    <mc:Fallback xmlns="">
      <p:transition spd="slow" advTm="31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8AFC0-699F-4A74-5128-00717E2D8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Systém práva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83179-C70F-B18D-6EA2-947E875F6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dirty="0">
                <a:latin typeface="+mj-lt"/>
                <a:cs typeface="Arial" panose="020B0604020202020204" pitchFamily="34" charset="0"/>
              </a:rPr>
              <a:t>představuje uspořádání právních norem do celku, který má charakter systému, a jeho rozdělení na části (právní odvětví a instituty, apod.).V rámci systému rozlišujeme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3200" dirty="0">
              <a:latin typeface="+mj-lt"/>
              <a:cs typeface="Arial" panose="020B0604020202020204" pitchFamily="34" charset="0"/>
            </a:endParaRP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>
                <a:latin typeface="+mj-lt"/>
                <a:cs typeface="Arial" panose="020B0604020202020204" pitchFamily="34" charset="0"/>
              </a:rPr>
              <a:t>1) právo mezinárodní (veřejné) a evropské (dříve komunitární a unijní) a vnitrostátní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3600" b="1" dirty="0"/>
          </a:p>
          <a:p>
            <a:pPr algn="just"/>
            <a:endParaRPr lang="cs-CZ" sz="3600" b="1" dirty="0"/>
          </a:p>
          <a:p>
            <a:pPr algn="just"/>
            <a:endParaRPr lang="cs-CZ" sz="36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3600" b="1" dirty="0"/>
          </a:p>
          <a:p>
            <a:pPr algn="just"/>
            <a:endParaRPr lang="cs-CZ" sz="36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3600" b="1" dirty="0"/>
          </a:p>
          <a:p>
            <a:pPr algn="just"/>
            <a:endParaRPr lang="cs-CZ" sz="3600" b="1" dirty="0"/>
          </a:p>
          <a:p>
            <a:pPr algn="just"/>
            <a:endParaRPr lang="cs-CZ" sz="3600" b="1" dirty="0"/>
          </a:p>
          <a:p>
            <a:endParaRPr lang="cs-CZ" sz="3600" b="1" dirty="0"/>
          </a:p>
          <a:p>
            <a:pPr algn="just"/>
            <a:endParaRPr lang="cs-CZ" sz="36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6654EE-1525-3D80-5217-FF9B71FE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F1B91C-CD8A-B7E3-749E-9C388B7B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83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/>
              <a:t>2) Právo veřejné a právo soukromé</a:t>
            </a:r>
          </a:p>
          <a:p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soukromé </a:t>
            </a:r>
            <a:r>
              <a:rPr lang="cs-CZ" sz="2000" dirty="0"/>
              <a:t>= upravuje práva a povinnosti osob, tato si určují dohodou a subjekty právního vztahu jsou v rovném postavení </a:t>
            </a:r>
          </a:p>
          <a:p>
            <a:pPr marL="342900" indent="-342900" algn="just"/>
            <a:r>
              <a:rPr lang="cs-CZ" sz="2000" i="1" dirty="0"/>
              <a:t>      (§ 21 OZ stát se považuje za právnickou osobu)</a:t>
            </a:r>
          </a:p>
          <a:p>
            <a:pPr algn="just"/>
            <a:r>
              <a:rPr lang="cs-CZ" sz="2000" i="1" dirty="0"/>
              <a:t>       občanské, obchodní, rodinné, pracovní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/>
              <a:t>Je mou volbou komu a za kolik prodám svou věc, pronajmu byt atp.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veřejné </a:t>
            </a:r>
            <a:r>
              <a:rPr lang="cs-CZ" sz="2000" dirty="0"/>
              <a:t>= přistupuje subjekt, který je ostatním nadřízen a je s to autoritativně rozhodnout o právech a povinnostech osob</a:t>
            </a:r>
          </a:p>
          <a:p>
            <a:pPr algn="just"/>
            <a:r>
              <a:rPr lang="cs-CZ" sz="2000" i="1" dirty="0"/>
              <a:t>      správní, trestní, finanční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/>
              <a:t>Nemohu si určit, kolik budu platit daně, a pokud je platit nebudu, budu sankcionován subjektem, který o tom autoritativně rozhodne.</a:t>
            </a:r>
          </a:p>
          <a:p>
            <a:pPr algn="just"/>
            <a:endParaRPr lang="cs-CZ" sz="2000" dirty="0"/>
          </a:p>
          <a:p>
            <a:pPr algn="just"/>
            <a:r>
              <a:rPr lang="cs-CZ" sz="1400" b="1" dirty="0"/>
              <a:t>§ 1 odst. 1 zákona č. 89/2012 Sb., občanský zákoník: Ustanovení právního řádu upravující vzájemná práva a povinnosti osob vytvářejí ve svém souhrnu soukromé právo. Uplatňování soukromého práva je nezávislé na uplatňování práva veřejného.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7"/>
    </mc:Choice>
    <mc:Fallback xmlns="">
      <p:transition spd="slow" advTm="276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000" b="1" dirty="0"/>
              <a:t>Rozlišení práva soukromého od práva veřejného není </a:t>
            </a:r>
            <a:r>
              <a:rPr lang="cs-CZ" sz="2000" b="1" u="sng" dirty="0">
                <a:solidFill>
                  <a:srgbClr val="FF0000"/>
                </a:solidFill>
              </a:rPr>
              <a:t>absolutní</a:t>
            </a:r>
            <a:r>
              <a:rPr lang="cs-CZ" sz="2000" b="1" dirty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b="1" dirty="0"/>
              <a:t>Zájmová teorie</a:t>
            </a:r>
          </a:p>
          <a:p>
            <a:pPr algn="just">
              <a:buNone/>
            </a:pPr>
            <a:endParaRPr lang="cs-CZ" sz="2000" b="1" dirty="0"/>
          </a:p>
          <a:p>
            <a:pPr algn="just">
              <a:buFont typeface="Wingdings" pitchFamily="2" charset="2"/>
              <a:buChar char="q"/>
            </a:pPr>
            <a:r>
              <a:rPr lang="cs-CZ" sz="2000" b="1" dirty="0"/>
              <a:t> pro vymezení je klíčový zájem</a:t>
            </a:r>
          </a:p>
          <a:p>
            <a:pPr algn="just">
              <a:buNone/>
            </a:pPr>
            <a:endParaRPr lang="cs-CZ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veřejné soubor norem, jež slouží za účelem ochrany zájmů ve společnosti („obecné blaho“)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soukromé =  soubor norem, jež slouží zájmům jednotlivce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i="1" dirty="0"/>
              <a:t>vyvlastnění domu </a:t>
            </a:r>
            <a:r>
              <a:rPr lang="cs-CZ" sz="2000" dirty="0"/>
              <a:t>(je ve veřejném zájmu = tzn. nucený přechod vlastnického práva na stát); musí být ve veřejném zájmu a za náhradu</a:t>
            </a:r>
          </a:p>
          <a:p>
            <a:pPr algn="just">
              <a:buNone/>
            </a:pPr>
            <a:endParaRPr lang="cs-CZ" sz="2000" i="1" dirty="0"/>
          </a:p>
          <a:p>
            <a:pPr algn="just">
              <a:buNone/>
            </a:pPr>
            <a:r>
              <a:rPr lang="cs-CZ" sz="2000" i="1" dirty="0"/>
              <a:t>prodej domu </a:t>
            </a:r>
            <a:r>
              <a:rPr lang="cs-CZ" sz="2000" dirty="0"/>
              <a:t>= dohoda mezi prodávajícím a kupujícím, soukromý zájem na prodeji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1400" b="1" i="1" dirty="0">
                <a:solidFill>
                  <a:srgbClr val="FF0000"/>
                </a:solidFill>
              </a:rPr>
              <a:t>stavební řízení </a:t>
            </a:r>
            <a:r>
              <a:rPr lang="cs-CZ" sz="1400" b="1" dirty="0">
                <a:solidFill>
                  <a:srgbClr val="FF0000"/>
                </a:solidFill>
              </a:rPr>
              <a:t>= regulováno veřejným právem, ale chrání rovněž soukromé zájmy (účastníky řízení jsou i vlastníci sousedních pozemků)</a:t>
            </a: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mocenská</a:t>
            </a:r>
          </a:p>
          <a:p>
            <a:pPr>
              <a:buNone/>
            </a:pPr>
            <a:endParaRPr lang="cs-CZ" sz="2000" b="1" dirty="0"/>
          </a:p>
          <a:p>
            <a:pPr>
              <a:buFont typeface="Wingdings" pitchFamily="2" charset="2"/>
              <a:buChar char="q"/>
            </a:pPr>
            <a:r>
              <a:rPr lang="cs-CZ" sz="2000" b="1" dirty="0"/>
              <a:t>pro vymezení je klíčové postavení subjektů (účastníků) právního vztahu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/>
              <a:t>soukromé právo  = účastníci nejsou ve vztahu nadřízenosti a podřízenosti (smluvní strany v rámci závazků)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/>
              <a:t>veřejné právo = jeden subjekt je nadřízen druhému (účastník řízení u přestupku, účastník stavebního řízení, žadatel o cestovní pas, správní orgán vyslovuje vinu a stanovuje správní trest, správní orgán vydává stavební povolení, správní orgán vydává doklad)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sz="1400" b="1" dirty="0">
                <a:solidFill>
                  <a:srgbClr val="FF0000"/>
                </a:solidFill>
              </a:rPr>
              <a:t>veřejnoprávní smlouvy </a:t>
            </a:r>
            <a:r>
              <a:rPr lang="cs-CZ" sz="1400" dirty="0">
                <a:solidFill>
                  <a:srgbClr val="FF0000"/>
                </a:solidFill>
              </a:rPr>
              <a:t>(situace, kdy správní orgán namísto vydání autoritativního rozhodnutí vystupuje jako „smluvní partner“ a uzavře s účastníkem veřejnoprávní smlouvu - § 161 správního řádu)</a:t>
            </a:r>
          </a:p>
          <a:p>
            <a:pPr algn="just">
              <a:buNone/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zvláštního práva</a:t>
            </a:r>
          </a:p>
          <a:p>
            <a:pPr>
              <a:buNone/>
            </a:pPr>
            <a:endParaRPr lang="cs-CZ" sz="2000" b="1" dirty="0"/>
          </a:p>
          <a:p>
            <a:pPr>
              <a:buFont typeface="Wingdings" pitchFamily="2" charset="2"/>
              <a:buChar char="q"/>
            </a:pPr>
            <a:r>
              <a:rPr lang="cs-CZ" sz="2000" b="1" dirty="0"/>
              <a:t>pro vymezení je určující adresát normy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/>
              <a:t>obecné právo </a:t>
            </a:r>
            <a:r>
              <a:rPr lang="cs-CZ" sz="2000" dirty="0"/>
              <a:t>je právo soukromé, které upravuje práva a povinnosti všech právních subjektů včetně nositelů veřejné moci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/>
              <a:t>zvláštním právem </a:t>
            </a:r>
            <a:r>
              <a:rPr lang="cs-CZ" sz="2000" dirty="0"/>
              <a:t>je právo veřejné, které je přiznáno pouze nositelům veřejné moci při výkonu jejich vrchnostenských pravomocí</a:t>
            </a:r>
          </a:p>
          <a:p>
            <a:pPr marL="452628" indent="-342900" algn="just">
              <a:defRPr/>
            </a:pPr>
            <a:endParaRPr lang="cs-CZ" sz="2400" b="1" dirty="0">
              <a:latin typeface="+mj-lt"/>
              <a:cs typeface="Arial" panose="020B0604020202020204" pitchFamily="34" charset="0"/>
            </a:endParaRPr>
          </a:p>
          <a:p>
            <a:pPr marL="452628" indent="-342900" algn="just">
              <a:defRPr/>
            </a:pPr>
            <a:r>
              <a:rPr lang="cs-CZ" sz="2400" b="1" dirty="0">
                <a:latin typeface="+mj-lt"/>
                <a:cs typeface="Arial" panose="020B0604020202020204" pitchFamily="34" charset="0"/>
              </a:rPr>
              <a:t>3) Právo hmotné a procesní</a:t>
            </a:r>
          </a:p>
          <a:p>
            <a:pPr marL="452628" indent="-342900" algn="just">
              <a:defRPr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>
                <a:latin typeface="+mj-lt"/>
                <a:cs typeface="Arial" panose="020B0604020202020204" pitchFamily="34" charset="0"/>
              </a:rPr>
              <a:t>právo hmotné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souhrn právních norem, které upravují subjektivní práva a povinnosti fyzických a právnických osob (zákon č. 89/2012 Sb., občanský zákoník, zákon č. 40/2009 Sb., trestní zákoník, zákon č. 283/2008 Sb., o policii České republiky)</a:t>
            </a: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>
                <a:latin typeface="+mj-lt"/>
                <a:cs typeface="Arial" panose="020B0604020202020204" pitchFamily="34" charset="0"/>
              </a:rPr>
              <a:t>právo procesní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souhrn právních norem, které upravují procesní postupy (zákon č. 99/1963 Sb., občanský soudní řád, zákon č. 141/1961 Sb., trestní řád, zákon č. 500/2004 Sb., správní řád)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3815</Words>
  <Application>Microsoft Office PowerPoint</Application>
  <PresentationFormat>Předvádění na obrazovce (4:3)</PresentationFormat>
  <Paragraphs>433</Paragraphs>
  <Slides>30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Motiv sady Office</vt:lpstr>
      <vt:lpstr> Přednáška č. 2 (07. 10. 2024) Základní pojmy, Právní norma a prameny práva v České republice </vt:lpstr>
      <vt:lpstr>Prezentace aplikace PowerPoint</vt:lpstr>
      <vt:lpstr>Prezentace aplikace PowerPoint</vt:lpstr>
      <vt:lpstr>Prezentace aplikace PowerPoint</vt:lpstr>
      <vt:lpstr>Systém práva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152</cp:revision>
  <dcterms:created xsi:type="dcterms:W3CDTF">2015-09-08T17:35:18Z</dcterms:created>
  <dcterms:modified xsi:type="dcterms:W3CDTF">2024-10-08T10:57:25Z</dcterms:modified>
</cp:coreProperties>
</file>