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26.11.2024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0A31CB48-FFF0-44CE-8265-3991FFD6C14C}" type="datetime1">
              <a:rPr lang="cs-CZ" smtClean="0"/>
              <a:pPr/>
              <a:t>26.11.2024</a:t>
            </a:fld>
            <a:endParaRPr lang="cs-CZ" dirty="0"/>
          </a:p>
        </p:txBody>
      </p:sp>
      <p:sp>
        <p:nvSpPr>
          <p:cNvPr id="5" name="Zástupný symbol pro zápatí 4"/>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B229C41-20C8-4950-882D-20E981E2E2B1}" type="datetime1">
              <a:rPr lang="cs-CZ" smtClean="0"/>
              <a:pPr/>
              <a:t>26.11.2024</a:t>
            </a:fld>
            <a:endParaRPr lang="cs-CZ" dirty="0"/>
          </a:p>
        </p:txBody>
      </p:sp>
      <p:sp>
        <p:nvSpPr>
          <p:cNvPr id="5" name="Zástupný symbol pro zápatí 4"/>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A2FFD567-F598-4C88-A619-AFF9909CE1FB}" type="datetime1">
              <a:rPr lang="cs-CZ" smtClean="0"/>
              <a:pPr/>
              <a:t>26.11.2024</a:t>
            </a:fld>
            <a:endParaRPr lang="cs-CZ" dirty="0"/>
          </a:p>
        </p:txBody>
      </p:sp>
      <p:sp>
        <p:nvSpPr>
          <p:cNvPr id="5" name="Zástupný symbol pro zápatí 4"/>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6A7049D-154C-4990-9CC1-1E1A5AFDF08D}" type="datetime1">
              <a:rPr lang="cs-CZ" smtClean="0"/>
              <a:pPr/>
              <a:t>26.11.2024</a:t>
            </a:fld>
            <a:endParaRPr lang="cs-CZ" dirty="0"/>
          </a:p>
        </p:txBody>
      </p:sp>
      <p:sp>
        <p:nvSpPr>
          <p:cNvPr id="5" name="Zástupný symbol pro zápatí 4"/>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26.11.2024</a:t>
            </a:fld>
            <a:endParaRPr lang="cs-CZ" dirty="0"/>
          </a:p>
        </p:txBody>
      </p:sp>
      <p:sp>
        <p:nvSpPr>
          <p:cNvPr id="5" name="Zástupný symbol pro zápatí 4"/>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D89B635-0D8B-40EE-AF63-5BB92FD70DCE}" type="datetime1">
              <a:rPr lang="cs-CZ" smtClean="0"/>
              <a:pPr/>
              <a:t>26.11.2024</a:t>
            </a:fld>
            <a:endParaRPr lang="cs-CZ" dirty="0"/>
          </a:p>
        </p:txBody>
      </p:sp>
      <p:sp>
        <p:nvSpPr>
          <p:cNvPr id="6" name="Zástupný symbol pro zápatí 5"/>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17ECA79-FDB9-4668-BADC-8AEECFA3FD46}" type="datetime1">
              <a:rPr lang="cs-CZ" smtClean="0"/>
              <a:pPr/>
              <a:t>26.11.2024</a:t>
            </a:fld>
            <a:endParaRPr lang="cs-CZ" dirty="0"/>
          </a:p>
        </p:txBody>
      </p:sp>
      <p:sp>
        <p:nvSpPr>
          <p:cNvPr id="8" name="Zástupný symbol pro zápatí 7"/>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4FC66C42-28E8-44D3-A52D-0AA17EA89821}" type="datetime1">
              <a:rPr lang="cs-CZ" smtClean="0"/>
              <a:pPr/>
              <a:t>26.11.2024</a:t>
            </a:fld>
            <a:endParaRPr lang="cs-CZ" dirty="0"/>
          </a:p>
        </p:txBody>
      </p:sp>
      <p:sp>
        <p:nvSpPr>
          <p:cNvPr id="4" name="Zástupný symbol pro zápatí 3"/>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26.11.2024</a:t>
            </a:fld>
            <a:endParaRPr lang="cs-CZ" dirty="0"/>
          </a:p>
        </p:txBody>
      </p:sp>
      <p:sp>
        <p:nvSpPr>
          <p:cNvPr id="3" name="Zástupný symbol pro zápatí 2"/>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26.11.2024</a:t>
            </a:fld>
            <a:endParaRPr lang="cs-CZ" dirty="0"/>
          </a:p>
        </p:txBody>
      </p:sp>
      <p:sp>
        <p:nvSpPr>
          <p:cNvPr id="6" name="Zástupný symbol pro zápatí 5"/>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26.11.2024</a:t>
            </a:fld>
            <a:endParaRPr lang="cs-CZ" dirty="0"/>
          </a:p>
        </p:txBody>
      </p:sp>
      <p:sp>
        <p:nvSpPr>
          <p:cNvPr id="6" name="Zástupný symbol pro zápatí 5"/>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26.11.2024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a:t>závazky, JUDr. Michal </a:t>
            </a:r>
            <a:r>
              <a:rPr lang="cs-CZ" dirty="0" err="1"/>
              <a:t>Márton</a:t>
            </a:r>
            <a:r>
              <a:rPr lang="cs-CZ" dirty="0"/>
              <a:t>, Ph.D.</a:t>
            </a:r>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a:t>Přednáška č. 9 (26. 11. </a:t>
            </a:r>
            <a:r>
              <a:rPr lang="cs-CZ" sz="3600" b="1"/>
              <a:t>2024)</a:t>
            </a:r>
            <a:br>
              <a:rPr lang="cs-CZ" sz="3600" b="1" dirty="0"/>
            </a:br>
            <a:r>
              <a:rPr lang="cs-CZ" sz="3600" b="1" dirty="0"/>
              <a:t>OBČANSKÉ PRÁVO-ZÁVAZKY</a:t>
            </a:r>
            <a:br>
              <a:rPr lang="cs-CZ" sz="3600" b="1" dirty="0"/>
            </a:br>
            <a:endParaRPr lang="cs-CZ" sz="3600"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r>
              <a:rPr lang="cs-CZ" sz="2400" b="1" dirty="0"/>
              <a:t>Závazky</a:t>
            </a:r>
          </a:p>
          <a:p>
            <a:pPr lvl="0" algn="just"/>
            <a:endParaRPr lang="cs-CZ" sz="2400" b="1" dirty="0"/>
          </a:p>
          <a:p>
            <a:pPr lvl="0" algn="just"/>
            <a:r>
              <a:rPr lang="cs-CZ" sz="2400" b="1" dirty="0"/>
              <a:t>Předsmluvní odpovědnost</a:t>
            </a:r>
          </a:p>
          <a:p>
            <a:pPr lvl="0"/>
            <a:endParaRPr lang="cs-CZ" sz="2400" dirty="0"/>
          </a:p>
          <a:p>
            <a:pPr lvl="0" algn="just"/>
            <a:r>
              <a:rPr lang="cs-CZ" sz="2400" dirty="0"/>
              <a:t>předně 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a:p>
          <a:p>
            <a:pPr lvl="0" algn="just"/>
            <a:endParaRPr lang="cs-CZ" sz="2400" b="1" dirty="0"/>
          </a:p>
          <a:p>
            <a:pPr lvl="0" algn="just"/>
            <a:endParaRPr lang="cs-CZ" sz="2400" b="1" dirty="0"/>
          </a:p>
          <a:p>
            <a:pPr lvl="0" algn="just"/>
            <a:endParaRPr lang="cs-CZ" sz="2400" b="1" dirty="0"/>
          </a:p>
          <a:p>
            <a:pPr lvl="0" algn="just"/>
            <a:endParaRPr lang="cs-CZ" sz="2000" dirty="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Závazky</a:t>
            </a:r>
          </a:p>
          <a:p>
            <a:pPr lvl="0" algn="just"/>
            <a:endParaRPr lang="cs-CZ" b="1" dirty="0"/>
          </a:p>
          <a:p>
            <a:pPr lvl="0" algn="just"/>
            <a:r>
              <a:rPr lang="cs-CZ" sz="2400" b="1" dirty="0"/>
              <a:t>Předsmluvní odpovědnost</a:t>
            </a:r>
          </a:p>
          <a:p>
            <a:pPr lvl="0" algn="just"/>
            <a:endParaRPr lang="cs-CZ" b="1" dirty="0"/>
          </a:p>
          <a:p>
            <a:pPr algn="just"/>
            <a:r>
              <a:rPr lang="cs-CZ" sz="2000" b="1" dirty="0"/>
              <a:t>informační 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OZ)</a:t>
            </a:r>
          </a:p>
          <a:p>
            <a:pPr algn="just"/>
            <a:endParaRPr lang="cs-CZ" sz="2000" b="1" dirty="0"/>
          </a:p>
          <a:p>
            <a:pPr algn="just"/>
            <a:r>
              <a:rPr lang="cs-CZ" sz="2000" b="1" dirty="0"/>
              <a:t>Ochrana slabší strany</a:t>
            </a:r>
          </a:p>
          <a:p>
            <a:pPr algn="just"/>
            <a:endParaRPr lang="cs-CZ" sz="2000" b="1" dirty="0"/>
          </a:p>
          <a:p>
            <a:pPr algn="just"/>
            <a:r>
              <a:rPr lang="cs-CZ" sz="2000" b="1" dirty="0"/>
              <a:t>-lichva</a:t>
            </a:r>
          </a:p>
          <a:p>
            <a:pPr algn="just"/>
            <a:r>
              <a:rPr lang="cs-CZ" sz="2000" b="1" dirty="0"/>
              <a:t>-neúměrné zkrácení</a:t>
            </a:r>
          </a:p>
          <a:p>
            <a:pPr algn="just"/>
            <a:r>
              <a:rPr lang="cs-CZ" sz="2000" b="1" dirty="0"/>
              <a:t>-neobjednané plnění</a:t>
            </a:r>
          </a:p>
          <a:p>
            <a:pPr algn="just"/>
            <a:r>
              <a:rPr lang="cs-CZ" sz="2000" b="1" dirty="0"/>
              <a:t>-spotřebitelské smlouvy</a:t>
            </a:r>
          </a:p>
          <a:p>
            <a:pPr algn="just"/>
            <a:endParaRPr lang="cs-CZ" b="1" dirty="0"/>
          </a:p>
          <a:p>
            <a:pPr lvl="0" algn="just"/>
            <a:endParaRPr lang="cs-CZ" b="1" u="sng" dirty="0"/>
          </a:p>
          <a:p>
            <a:pPr lvl="0" algn="just"/>
            <a:endParaRPr lang="cs-CZ" b="1" dirty="0"/>
          </a:p>
          <a:p>
            <a:pPr lvl="0" algn="just"/>
            <a:endParaRPr lang="cs-CZ" b="1" dirty="0"/>
          </a:p>
          <a:p>
            <a:pPr lvl="0" algn="just"/>
            <a:endParaRPr lang="cs-CZ" dirty="0"/>
          </a:p>
        </p:txBody>
      </p:sp>
    </p:spTree>
    <p:extLst>
      <p:ext uri="{BB962C8B-B14F-4D97-AF65-F5344CB8AC3E}">
        <p14:creationId xmlns:p14="http://schemas.microsoft.com/office/powerpoint/2010/main" val="1882271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r>
              <a:rPr lang="cs-CZ" sz="2400" b="1" dirty="0"/>
              <a:t>Závazky</a:t>
            </a:r>
          </a:p>
          <a:p>
            <a:pPr lvl="0" algn="just"/>
            <a:endParaRPr lang="cs-CZ" sz="2400" b="1" dirty="0"/>
          </a:p>
          <a:p>
            <a:pPr algn="just"/>
            <a:r>
              <a:rPr lang="cs-CZ" sz="2000" b="1" dirty="0"/>
              <a:t>Lichva</a:t>
            </a:r>
            <a:r>
              <a:rPr lang="cs-CZ" sz="2000" dirty="0"/>
              <a:t> (§§ 1796 a 1797 OZ)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a:t>Neúměrné zkrácení</a:t>
            </a:r>
            <a:r>
              <a:rPr lang="cs-CZ" sz="2000" dirty="0"/>
              <a:t> (§§ 1793 až 1795 OZ)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a:p>
          <a:p>
            <a:pPr lvl="0"/>
            <a:endParaRPr lang="cs-CZ" sz="1400" dirty="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r>
              <a:rPr lang="cs-CZ" sz="2400" b="1" dirty="0"/>
              <a:t>Závazky</a:t>
            </a:r>
          </a:p>
          <a:p>
            <a:pPr lvl="0"/>
            <a:endParaRPr lang="cs-CZ" b="1" u="sng" dirty="0"/>
          </a:p>
          <a:p>
            <a:pPr algn="just"/>
            <a:r>
              <a:rPr lang="cs-CZ" b="1" dirty="0"/>
              <a:t>neobjednané plnění </a:t>
            </a:r>
            <a:r>
              <a:rPr lang="cs-CZ" dirty="0"/>
              <a:t>(§ 1838 OZ), pro které platí, že se může spotřebitel ujmout jeho držby a nejedná se o bezdůvodné obohacení. Spotřebitel nemusí na své náklady nic vracet, ani ho o tom vyrozumět. </a:t>
            </a:r>
            <a:r>
              <a:rPr lang="cs-CZ" b="1" i="1" dirty="0"/>
              <a:t>(Nic jsem si neobjednal!!!)</a:t>
            </a:r>
          </a:p>
          <a:p>
            <a:pPr algn="just"/>
            <a:endParaRPr lang="cs-CZ" b="1" i="1" dirty="0"/>
          </a:p>
          <a:p>
            <a:pPr algn="just"/>
            <a:r>
              <a:rPr lang="cs-CZ" b="1" i="1" dirty="0"/>
              <a:t>Smlouvy se spotřebitelem </a:t>
            </a:r>
            <a:r>
              <a:rPr lang="cs-CZ" dirty="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OZ).</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a:p>
          <a:p>
            <a:pPr algn="just"/>
            <a:endParaRPr lang="cs-CZ" b="1" i="1" dirty="0"/>
          </a:p>
          <a:p>
            <a:pPr algn="just"/>
            <a:endParaRPr lang="cs-CZ" b="1" i="1" dirty="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r>
              <a:rPr lang="cs-CZ" sz="2400" b="1" dirty="0"/>
              <a:t>Závazky</a:t>
            </a:r>
          </a:p>
          <a:p>
            <a:pPr lvl="0" algn="just"/>
            <a:endParaRPr lang="cs-CZ" sz="2400" b="1" dirty="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p>
          <a:p>
            <a:pPr algn="just"/>
            <a:endParaRPr lang="cs-CZ" sz="2400" dirty="0"/>
          </a:p>
          <a:p>
            <a:pPr algn="just"/>
            <a:r>
              <a:rPr lang="cs-CZ" sz="2400" dirty="0"/>
              <a:t>Speciálně 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a:p>
        </p:txBody>
      </p:sp>
    </p:spTree>
    <p:extLst>
      <p:ext uri="{BB962C8B-B14F-4D97-AF65-F5344CB8AC3E}">
        <p14:creationId xmlns:p14="http://schemas.microsoft.com/office/powerpoint/2010/main"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Závazky</a:t>
            </a:r>
            <a:r>
              <a:rPr lang="cs-CZ" sz="2400" dirty="0"/>
              <a:t> </a:t>
            </a:r>
          </a:p>
          <a:p>
            <a:pPr algn="just"/>
            <a:r>
              <a:rPr lang="cs-CZ" sz="2000" b="1" dirty="0"/>
              <a:t>právní předpis</a:t>
            </a:r>
          </a:p>
          <a:p>
            <a:pPr algn="just"/>
            <a:r>
              <a:rPr lang="cs-CZ" sz="2000" dirty="0"/>
              <a:t>zákon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vztahu, resp. </a:t>
            </a:r>
            <a:r>
              <a:rPr lang="cs-CZ" sz="2000" b="1" dirty="0"/>
              <a:t>vztahy věřitelsko-dlužnické</a:t>
            </a:r>
          </a:p>
          <a:p>
            <a:pPr algn="just"/>
            <a:endParaRPr lang="cs-CZ" sz="2000" dirty="0"/>
          </a:p>
          <a:p>
            <a:pPr algn="just"/>
            <a:r>
              <a:rPr lang="cs-CZ" sz="2000" b="1" dirty="0"/>
              <a:t>Inter partes </a:t>
            </a:r>
            <a:r>
              <a:rPr lang="cs-CZ" sz="2000" dirty="0"/>
              <a:t>(mezi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a:t>věřitel má vůči dlužníkovi pohledávku a dlužník vůči věřiteli dluh</a:t>
            </a:r>
          </a:p>
          <a:p>
            <a:pPr algn="just"/>
            <a:endParaRPr lang="cs-CZ" sz="2000" dirty="0"/>
          </a:p>
          <a:p>
            <a:pPr lvl="0" algn="just"/>
            <a:endParaRPr lang="cs-CZ" sz="2000" dirty="0"/>
          </a:p>
          <a:p>
            <a:pPr lvl="0" algn="just"/>
            <a:endParaRPr lang="cs-CZ" sz="2000" dirty="0"/>
          </a:p>
          <a:p>
            <a:pPr lvl="0" algn="just"/>
            <a:r>
              <a:rPr lang="cs-CZ" sz="2000" dirty="0"/>
              <a:t> </a:t>
            </a:r>
          </a:p>
          <a:p>
            <a:pPr algn="just"/>
            <a:endParaRPr lang="cs-CZ" sz="2000" dirty="0"/>
          </a:p>
          <a:p>
            <a:pPr algn="just"/>
            <a:endParaRPr lang="cs-CZ" sz="2000" dirty="0"/>
          </a:p>
          <a:p>
            <a:pPr algn="just"/>
            <a:endParaRPr lang="cs-CZ" sz="2000" dirty="0"/>
          </a:p>
          <a:p>
            <a:pPr algn="just"/>
            <a:endParaRPr lang="cs-CZ" dirty="0"/>
          </a:p>
          <a:p>
            <a:pPr algn="just"/>
            <a:endParaRPr lang="cs-CZ" dirty="0"/>
          </a:p>
        </p:txBody>
      </p:sp>
    </p:spTree>
    <p:extLst>
      <p:ext uri="{BB962C8B-B14F-4D97-AF65-F5344CB8AC3E}">
        <p14:creationId xmlns:p14="http://schemas.microsoft.com/office/powerpoint/2010/main" val="4123678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plnění.</a:t>
            </a:r>
          </a:p>
          <a:p>
            <a:pPr algn="just"/>
            <a:endParaRPr lang="cs-CZ" sz="2400" dirty="0"/>
          </a:p>
          <a:p>
            <a:pPr lvl="0" algn="just"/>
            <a:r>
              <a:rPr lang="cs-CZ" sz="2400" dirty="0"/>
              <a:t>Věřitel je tak nejen oprávněn požadovat od dlužníka svou pohledávku, ale i povinen dlužníkem řádně nabídnuté plnění přijmout;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a:p>
          <a:p>
            <a:pPr algn="just"/>
            <a:endParaRPr lang="cs-CZ" sz="2400" b="1" dirty="0"/>
          </a:p>
          <a:p>
            <a:pPr algn="just"/>
            <a:endParaRPr lang="cs-CZ" sz="2400" b="1" dirty="0"/>
          </a:p>
          <a:p>
            <a:pPr lvl="0" algn="just"/>
            <a:endParaRPr lang="cs-CZ" sz="2000" dirty="0"/>
          </a:p>
          <a:p>
            <a:pPr lvl="0" algn="just"/>
            <a:endParaRPr lang="cs-CZ" sz="2000" b="1" dirty="0"/>
          </a:p>
          <a:p>
            <a:pPr algn="just"/>
            <a:endParaRPr lang="cs-CZ" sz="2000" b="1" dirty="0"/>
          </a:p>
          <a:p>
            <a:pPr algn="just"/>
            <a:endParaRPr lang="cs-CZ" sz="2000" dirty="0"/>
          </a:p>
          <a:p>
            <a:pPr algn="just"/>
            <a:endParaRPr lang="cs-CZ" sz="2400" dirty="0"/>
          </a:p>
          <a:p>
            <a:pPr algn="just"/>
            <a:r>
              <a:rPr lang="cs-CZ" sz="2400" dirty="0"/>
              <a:t> </a:t>
            </a:r>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a:t>Závazky</a:t>
            </a:r>
          </a:p>
          <a:p>
            <a:r>
              <a:rPr lang="cs-CZ" sz="2400" b="1" dirty="0"/>
              <a:t>Prvky vztahu</a:t>
            </a:r>
            <a:endParaRPr lang="cs-CZ" sz="2400" dirty="0"/>
          </a:p>
          <a:p>
            <a:pPr marL="342900" lvl="0" indent="-342900" algn="just">
              <a:buFont typeface="Wingdings" panose="05000000000000000000" pitchFamily="2" charset="2"/>
              <a:buChar char="q"/>
            </a:pPr>
            <a:r>
              <a:rPr lang="cs-CZ" sz="2400" b="1" dirty="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OZ: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endParaRPr lang="cs-CZ" dirty="0"/>
          </a:p>
        </p:txBody>
      </p:sp>
    </p:spTree>
    <p:extLst>
      <p:ext uri="{BB962C8B-B14F-4D97-AF65-F5344CB8AC3E}">
        <p14:creationId xmlns:p14="http://schemas.microsoft.com/office/powerpoint/2010/main" val="3651392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Závazky </a:t>
            </a:r>
          </a:p>
          <a:p>
            <a:pPr lvl="0" algn="just"/>
            <a:endParaRPr lang="cs-CZ" b="1" dirty="0"/>
          </a:p>
          <a:p>
            <a:pPr lvl="0" algn="just"/>
            <a:r>
              <a:rPr lang="cs-CZ" b="1" dirty="0"/>
              <a:t>Právní důvod vzniku závazku</a:t>
            </a:r>
          </a:p>
          <a:p>
            <a:pPr lvl="0" algn="just"/>
            <a:endParaRPr lang="cs-CZ" b="1" dirty="0"/>
          </a:p>
          <a:p>
            <a:r>
              <a:rPr lang="cs-CZ" dirty="0"/>
              <a:t>vzniku závazků může být rozsáhlý okruh právních skutečností klasické dělení provedené římskými právníky je: (§ 1723 OZ)</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a:t>variis</a:t>
            </a:r>
            <a:r>
              <a:rPr lang="cs-CZ" dirty="0"/>
              <a:t> </a:t>
            </a:r>
            <a:r>
              <a:rPr lang="cs-CZ" dirty="0" err="1"/>
              <a:t>causarum</a:t>
            </a:r>
            <a:r>
              <a:rPr lang="cs-CZ" dirty="0"/>
              <a:t> </a:t>
            </a:r>
            <a:r>
              <a:rPr lang="cs-CZ" dirty="0" err="1"/>
              <a:t>figuris</a:t>
            </a:r>
            <a:r>
              <a:rPr lang="cs-CZ" dirty="0"/>
              <a:t>)</a:t>
            </a:r>
          </a:p>
          <a:p>
            <a:pPr lvl="1" algn="just"/>
            <a:endParaRPr lang="cs-CZ" dirty="0"/>
          </a:p>
          <a:p>
            <a:pPr lvl="1" algn="just"/>
            <a:r>
              <a:rPr lang="cs-CZ" dirty="0"/>
              <a:t>závazky nejčastěji vznikají ze smluv jako nejfrekventovanějšího právního úkonu typické jsou závazky vzniklé ze způsobení škody či získání neoprávněného majetkového prospěchu, jakož i závazky vzniklé z právně relevantních vad plnění či z prodlení </a:t>
            </a:r>
            <a:endParaRPr lang="cs-CZ" sz="2400" dirty="0"/>
          </a:p>
          <a:p>
            <a:pPr lvl="0" algn="just"/>
            <a:endParaRPr lang="cs-CZ" b="1" dirty="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a:p>
          <a:p>
            <a:pPr algn="just">
              <a:lnSpc>
                <a:spcPct val="90000"/>
              </a:lnSpc>
            </a:pPr>
            <a:endParaRPr lang="cs-CZ" altLang="cs-CZ" sz="1000" dirty="0"/>
          </a:p>
          <a:p>
            <a:pPr algn="just">
              <a:lnSpc>
                <a:spcPct val="90000"/>
              </a:lnSpc>
            </a:pPr>
            <a:endParaRPr lang="cs-CZ" altLang="cs-CZ" dirty="0"/>
          </a:p>
        </p:txBody>
      </p:sp>
    </p:spTree>
    <p:extLst>
      <p:ext uri="{BB962C8B-B14F-4D97-AF65-F5344CB8AC3E}">
        <p14:creationId xmlns:p14="http://schemas.microsoft.com/office/powerpoint/2010/main" val="1512994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Závazky</a:t>
            </a:r>
            <a:endParaRPr lang="cs-CZ" sz="2000" b="1" u="sng" dirty="0"/>
          </a:p>
          <a:p>
            <a:pPr algn="just"/>
            <a:endParaRPr lang="cs-CZ" sz="2000" b="1" u="sng" dirty="0"/>
          </a:p>
          <a:p>
            <a:pPr algn="just"/>
            <a:r>
              <a:rPr lang="cs-CZ" sz="2000" b="1" u="sng" dirty="0"/>
              <a:t>Proces vzniku smlouvy (negociace)</a:t>
            </a:r>
          </a:p>
          <a:p>
            <a:pPr algn="just"/>
            <a:r>
              <a:rPr lang="cs-CZ" sz="2000" dirty="0"/>
              <a:t>probíhá ve třech krocích</a:t>
            </a:r>
          </a:p>
          <a:p>
            <a:pPr marL="342900" indent="-342900" algn="just">
              <a:buFont typeface="Arial" panose="020B0604020202020204" pitchFamily="34" charset="0"/>
              <a:buChar char="•"/>
            </a:pPr>
            <a:r>
              <a:rPr lang="cs-CZ" sz="2000" dirty="0"/>
              <a:t>nabídka (oferta) – návrh na uzavření smlouvy</a:t>
            </a:r>
          </a:p>
          <a:p>
            <a:pPr marL="342900" indent="-342900" algn="just">
              <a:buFont typeface="Arial" panose="020B0604020202020204" pitchFamily="34" charset="0"/>
              <a:buChar char="•"/>
            </a:pPr>
            <a:r>
              <a:rPr lang="cs-CZ" sz="2000" dirty="0"/>
              <a:t>přijetí nabídky (akceptace) – druhá strana přijímá nabídku</a:t>
            </a:r>
          </a:p>
          <a:p>
            <a:pPr marL="342900" indent="-342900" algn="just">
              <a:buFont typeface="Arial" panose="020B0604020202020204" pitchFamily="34" charset="0"/>
              <a:buChar char="•"/>
            </a:pPr>
            <a:r>
              <a:rPr lang="cs-CZ" sz="2000" dirty="0"/>
              <a:t>uzavření smlouvy (</a:t>
            </a:r>
            <a:r>
              <a:rPr lang="cs-CZ" sz="2000" dirty="0" err="1"/>
              <a:t>perfekce</a:t>
            </a:r>
            <a:r>
              <a:rPr lang="cs-CZ" sz="2000" dirty="0"/>
              <a:t>) = okamžik, kdy se přijetí nabídky stalo účinným</a:t>
            </a:r>
          </a:p>
          <a:p>
            <a:pPr algn="just"/>
            <a:endParaRPr lang="cs-CZ" sz="2000" dirty="0"/>
          </a:p>
          <a:p>
            <a:pPr algn="just"/>
            <a:r>
              <a:rPr lang="cs-CZ" sz="2000" b="1" dirty="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nejde o </a:t>
            </a:r>
            <a:r>
              <a:rPr lang="cs-CZ" b="1" dirty="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smlouvu</a:t>
            </a:r>
            <a:r>
              <a:rPr lang="cs-CZ" dirty="0"/>
              <a:t> – nemusí být adresována konkrétní osobě (teleshopping, katalogy)</a:t>
            </a:r>
            <a:endParaRPr lang="cs-CZ" sz="2000" b="1" dirty="0"/>
          </a:p>
          <a:p>
            <a:pPr algn="just"/>
            <a:endParaRPr lang="cs-CZ" sz="2000" b="1" dirty="0"/>
          </a:p>
          <a:p>
            <a:pPr algn="just"/>
            <a:endParaRPr lang="cs-CZ" sz="2000" b="1" u="sng" dirty="0"/>
          </a:p>
          <a:p>
            <a:pPr algn="just"/>
            <a:endParaRPr lang="cs-CZ" sz="2000" dirty="0"/>
          </a:p>
          <a:p>
            <a:pPr algn="just"/>
            <a:endParaRPr lang="cs-CZ" sz="2000" b="1" u="sng" dirty="0"/>
          </a:p>
        </p:txBody>
      </p:sp>
    </p:spTree>
    <p:extLst>
      <p:ext uri="{BB962C8B-B14F-4D97-AF65-F5344CB8AC3E}">
        <p14:creationId xmlns:p14="http://schemas.microsoft.com/office/powerpoint/2010/main"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Závazky</a:t>
            </a:r>
          </a:p>
          <a:p>
            <a:pPr lvl="0" algn="just"/>
            <a:endParaRPr lang="cs-CZ" sz="2400" b="1" dirty="0"/>
          </a:p>
          <a:p>
            <a:r>
              <a:rPr lang="cs-CZ" sz="2400" b="1" dirty="0"/>
              <a:t>Akceptace</a:t>
            </a:r>
          </a:p>
          <a:p>
            <a:endParaRPr lang="cs-CZ" sz="2400" dirty="0"/>
          </a:p>
          <a:p>
            <a:pPr lvl="0" algn="just"/>
            <a:r>
              <a:rPr lang="cs-CZ" dirty="0"/>
              <a:t>nabídka je přijata, pokud oblát projeví souhlas s ní vůči navrhovateli </a:t>
            </a:r>
            <a:r>
              <a:rPr lang="cs-CZ" b="1" i="1" dirty="0"/>
              <a:t>včas i 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nabídkou </a:t>
            </a:r>
          </a:p>
          <a:p>
            <a:pPr lvl="0" algn="just"/>
            <a:r>
              <a:rPr lang="cs-CZ" b="1" i="1" u="sng" dirty="0"/>
              <a:t>mlčení </a:t>
            </a:r>
            <a:r>
              <a:rPr lang="cs-CZ" u="sng" dirty="0"/>
              <a:t>nebo </a:t>
            </a:r>
            <a:r>
              <a:rPr lang="cs-CZ" b="1" i="1" u="sng" dirty="0"/>
              <a:t>nečinnost</a:t>
            </a:r>
            <a:r>
              <a:rPr lang="cs-CZ" u="sng" dirty="0"/>
              <a:t> samy o sobě přijetím 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přijetí</a:t>
            </a:r>
          </a:p>
          <a:p>
            <a:pPr lvl="0"/>
            <a:endParaRPr lang="cs-CZ" b="1" i="1" dirty="0"/>
          </a:p>
          <a:p>
            <a:pPr lvl="0" algn="just"/>
            <a:r>
              <a:rPr lang="cs-CZ" b="1" dirty="0"/>
              <a:t>za 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a:p>
          <a:p>
            <a:pPr lvl="0" algn="just"/>
            <a:endParaRPr lang="cs-CZ" u="sng" dirty="0"/>
          </a:p>
          <a:p>
            <a:pPr lvl="0" algn="just"/>
            <a:endParaRPr lang="cs-CZ" sz="4800" b="1" dirty="0"/>
          </a:p>
          <a:p>
            <a:pPr lvl="0"/>
            <a:endParaRPr lang="cs-CZ" b="1" u="sng" cap="all" dirty="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Závazky</a:t>
            </a:r>
          </a:p>
          <a:p>
            <a:pPr lvl="0" algn="just"/>
            <a:endParaRPr lang="cs-CZ" sz="2400" b="1" dirty="0"/>
          </a:p>
          <a:p>
            <a:pPr lvl="0" algn="just"/>
            <a:r>
              <a:rPr lang="cs-CZ" sz="2000" b="1" dirty="0" err="1"/>
              <a:t>Perfekce</a:t>
            </a:r>
            <a:r>
              <a:rPr lang="cs-CZ" sz="2000" b="1" dirty="0"/>
              <a:t> </a:t>
            </a:r>
            <a:r>
              <a:rPr lang="cs-CZ" sz="2000" dirty="0"/>
              <a:t>– okamžikem, kdy přijetí nabídky nabývá 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 vyhlašovatel 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i="1" dirty="0"/>
              <a:t>projev 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a:p>
          <a:p>
            <a:pPr lvl="0" algn="just"/>
            <a:endParaRPr lang="cs-CZ" sz="2000" b="1" u="sng" dirty="0"/>
          </a:p>
          <a:p>
            <a:pPr lvl="0" algn="just"/>
            <a:endParaRPr lang="cs-CZ" sz="2000" b="1" u="sng" dirty="0"/>
          </a:p>
          <a:p>
            <a:pPr lvl="0" algn="just"/>
            <a:endParaRPr lang="cs-CZ" b="1" u="sng" dirty="0"/>
          </a:p>
          <a:p>
            <a:pPr lvl="0" algn="just"/>
            <a:endParaRPr lang="cs-CZ" b="1" u="sng" dirty="0"/>
          </a:p>
          <a:p>
            <a:pPr lvl="0" algn="just"/>
            <a:endParaRPr lang="cs-CZ" b="1" u="sng" dirty="0"/>
          </a:p>
        </p:txBody>
      </p:sp>
    </p:spTree>
    <p:extLst>
      <p:ext uri="{BB962C8B-B14F-4D97-AF65-F5344CB8AC3E}">
        <p14:creationId xmlns:p14="http://schemas.microsoft.com/office/powerpoint/2010/main" val="199744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závazky, JUDr. Michal </a:t>
            </a:r>
            <a:r>
              <a:rPr lang="cs-CZ" dirty="0" err="1"/>
              <a:t>Márton</a:t>
            </a:r>
            <a:r>
              <a:rPr lang="cs-CZ" dirty="0"/>
              <a:t>, Ph.D.</a:t>
            </a:r>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algn="just"/>
            <a:endParaRPr lang="cs-CZ" b="1" dirty="0">
              <a:latin typeface="Century Gothic" pitchFamily="34" charset="0"/>
            </a:endParaRPr>
          </a:p>
          <a:p>
            <a:pPr lvl="0" algn="just"/>
            <a:r>
              <a:rPr lang="cs-CZ" sz="2400" b="1" dirty="0"/>
              <a:t>Závazky</a:t>
            </a:r>
          </a:p>
          <a:p>
            <a:pPr lvl="0" algn="just"/>
            <a:endParaRPr lang="cs-CZ" sz="2400" b="1" dirty="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zákon</a:t>
            </a:r>
          </a:p>
          <a:p>
            <a:pPr lvl="0" algn="just"/>
            <a:endParaRPr lang="cs-CZ" sz="2400" dirty="0"/>
          </a:p>
          <a:p>
            <a:pPr lvl="0" algn="just"/>
            <a:endParaRPr lang="cs-CZ" sz="2400" b="1" dirty="0"/>
          </a:p>
        </p:txBody>
      </p:sp>
    </p:spTree>
    <p:extLst>
      <p:ext uri="{BB962C8B-B14F-4D97-AF65-F5344CB8AC3E}">
        <p14:creationId xmlns:p14="http://schemas.microsoft.com/office/powerpoint/2010/main"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2633</TotalTime>
  <Words>1679</Words>
  <Application>Microsoft Office PowerPoint</Application>
  <PresentationFormat>Předvádění na obrazovce (4:3)</PresentationFormat>
  <Paragraphs>214</Paragraphs>
  <Slides>14</Slides>
  <Notes>3</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14</vt:i4>
      </vt:variant>
    </vt:vector>
  </HeadingPairs>
  <TitlesOfParts>
    <vt:vector size="20" baseType="lpstr">
      <vt:lpstr>Arial</vt:lpstr>
      <vt:lpstr>Calibri</vt:lpstr>
      <vt:lpstr>Century Gothic</vt:lpstr>
      <vt:lpstr>Symbol</vt:lpstr>
      <vt:lpstr>Wingdings</vt:lpstr>
      <vt:lpstr>Motiv sady Office</vt:lpstr>
      <vt:lpstr>Přednáška č. 9 (26. 11. 2024) OBČANSKÉ PRÁVO-ZÁVAZKY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208</cp:revision>
  <dcterms:created xsi:type="dcterms:W3CDTF">2015-09-08T17:35:18Z</dcterms:created>
  <dcterms:modified xsi:type="dcterms:W3CDTF">2024-11-26T07:30:41Z</dcterms:modified>
</cp:coreProperties>
</file>