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73" r:id="rId4"/>
    <p:sldId id="266" r:id="rId5"/>
    <p:sldId id="267" r:id="rId6"/>
    <p:sldId id="268" r:id="rId7"/>
    <p:sldId id="282" r:id="rId8"/>
    <p:sldId id="287" r:id="rId9"/>
    <p:sldId id="260" r:id="rId10"/>
    <p:sldId id="288" r:id="rId11"/>
    <p:sldId id="285" r:id="rId12"/>
    <p:sldId id="289" r:id="rId13"/>
    <p:sldId id="294" r:id="rId14"/>
    <p:sldId id="290" r:id="rId15"/>
    <p:sldId id="291" r:id="rId16"/>
    <p:sldId id="292" r:id="rId17"/>
    <p:sldId id="29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29. 10. 2024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319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00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8BEC-C65D-46E0-82E6-47E46F96875D}" type="datetime1">
              <a:rPr lang="cs-CZ" smtClean="0"/>
              <a:pPr/>
              <a:t>29. 10. 2024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37C4-3B2A-468B-BB78-0DEC368B4E3C}" type="datetime1">
              <a:rPr lang="cs-CZ" smtClean="0"/>
              <a:pPr/>
              <a:t>29. 10. 2024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50F8-7C03-4547-835F-DA523A067808}" type="datetime1">
              <a:rPr lang="cs-CZ" smtClean="0"/>
              <a:pPr/>
              <a:t>29. 10. 2024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1D6A-E6CD-4356-9505-3D50A623A3BB}" type="datetime1">
              <a:rPr lang="cs-CZ" smtClean="0"/>
              <a:pPr/>
              <a:t>29. 10. 2024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A8FD-9414-4BF0-A368-D1B58B728042}" type="datetime1">
              <a:rPr lang="cs-CZ" smtClean="0"/>
              <a:pPr/>
              <a:t>29. 10. 2024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8DC6F-0602-493A-B976-8971E74635D0}" type="datetime1">
              <a:rPr lang="cs-CZ" smtClean="0"/>
              <a:pPr/>
              <a:t>29. 10. 2024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D7484-0D86-4712-87C7-FB024C14D62D}" type="datetime1">
              <a:rPr lang="cs-CZ" smtClean="0"/>
              <a:pPr/>
              <a:t>29. 10. 2024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1B20E-2018-4963-B95F-E053B40E1C3C}" type="datetime1">
              <a:rPr lang="cs-CZ" smtClean="0"/>
              <a:pPr/>
              <a:t>29. 10. 2024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7BA3-D795-469C-B4E7-B2840B4E0EEA}" type="datetime1">
              <a:rPr lang="cs-CZ" smtClean="0"/>
              <a:pPr/>
              <a:t>29. 10. 2024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7B82-C9D4-495E-96FF-99F24FDDD470}" type="datetime1">
              <a:rPr lang="cs-CZ" smtClean="0"/>
              <a:pPr/>
              <a:t>29. 10. 2024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A191-F882-4C68-B898-DA5A9DABC97E}" type="datetime1">
              <a:rPr lang="cs-CZ" smtClean="0"/>
              <a:pPr/>
              <a:t>29. 10. 2024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5A2C0-C00B-4538-A16F-2E86A09FDF43}" type="datetime1">
              <a:rPr lang="cs-CZ" smtClean="0"/>
              <a:pPr/>
              <a:t>29. 10. 2024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TRESTNÍ </a:t>
            </a:r>
            <a:r>
              <a:rPr lang="cs-CZ" sz="3600" b="1" dirty="0" smtClean="0"/>
              <a:t>ODPOVĚDNOST</a:t>
            </a: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(seminář 29. </a:t>
            </a:r>
            <a:r>
              <a:rPr lang="cs-CZ" sz="3600" b="1" dirty="0" smtClean="0"/>
              <a:t>10. </a:t>
            </a:r>
            <a:r>
              <a:rPr lang="cs-CZ" sz="3600" b="1" dirty="0" smtClean="0"/>
              <a:t>2024)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 smtClean="0"/>
              <a:t>Správněprávní</a:t>
            </a:r>
            <a:r>
              <a:rPr lang="cs-CZ" dirty="0" smtClean="0"/>
              <a:t>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Zákaz činnosti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Podmínky: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pachatel je odsuzován k zákazu činnosti v souvislosti s níž se dopustil trestného činu (např. řízení motorového vozidla pod vlivem alkoholu; přijetí úplatku jako úřední osoba); jde o zákaz zaměstnání, povolání, funkce, nebo činnosti, k níž je třeba zvláštního povolení nebo ji upravuje zvláštní právní předpis 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b="1" dirty="0" smtClean="0"/>
              <a:t>Obsah: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dirty="0" smtClean="0"/>
              <a:t>pachatel nesmí vykonávat vymezenou činnost od 1 roku do 10 let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49682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Zákaz pobytu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Podmínky: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pachatel je odsuzován za </a:t>
            </a:r>
            <a:r>
              <a:rPr lang="cs-CZ" sz="2000" b="1" dirty="0" smtClean="0"/>
              <a:t>úmyslný trestný čin</a:t>
            </a:r>
            <a:r>
              <a:rPr lang="cs-CZ" sz="2000" dirty="0" smtClean="0"/>
              <a:t>, vyžaduje-li to ochrana veřejného pořádku, bezpečnosti, majetku aj.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b="1" dirty="0" smtClean="0"/>
              <a:t>Obsah: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dirty="0" smtClean="0"/>
              <a:t>pachatel se nesmí po stanovenou dobu (1 rok – 10 let) zdržovat na určitém místě nebo v určitém obvodu, k přechodnému pobytu (např. vyřízení úřední záležitosti) je třeba povolení, nesmí se vztahovat na místo, kde má pachatel pobyt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000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8227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 smtClean="0"/>
              <a:t>Správněprávní</a:t>
            </a:r>
            <a:r>
              <a:rPr lang="cs-CZ" dirty="0" smtClean="0"/>
              <a:t>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b="1" dirty="0" smtClean="0"/>
              <a:t>Zákaz vstupu na sportovní, kulturní a jiné společenské akce</a:t>
            </a:r>
          </a:p>
          <a:p>
            <a:pPr lvl="0" algn="just"/>
            <a:endParaRPr lang="cs-CZ" b="1" dirty="0" smtClean="0"/>
          </a:p>
          <a:p>
            <a:pPr lvl="0" algn="just"/>
            <a:endParaRPr lang="cs-CZ" b="1" dirty="0" smtClean="0"/>
          </a:p>
          <a:p>
            <a:pPr lvl="0" algn="just"/>
            <a:endParaRPr lang="cs-CZ" b="1" dirty="0" smtClean="0"/>
          </a:p>
          <a:p>
            <a:pPr lvl="0" algn="just"/>
            <a:r>
              <a:rPr lang="cs-CZ" sz="2000" b="1" dirty="0" smtClean="0"/>
              <a:t>Podmínky: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pachatel je odsuzován za </a:t>
            </a:r>
            <a:r>
              <a:rPr lang="cs-CZ" sz="2000" b="1" dirty="0" smtClean="0"/>
              <a:t>úmyslný trestný čin</a:t>
            </a:r>
            <a:r>
              <a:rPr lang="cs-CZ" sz="2000" dirty="0" smtClean="0"/>
              <a:t> v souvislosti s návštěvou takové akce (typicky tzv. „fotbalové delikty“, výtržnosti na kulturních akcích)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b="1" dirty="0" smtClean="0"/>
              <a:t>Obsah: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pachatel se </a:t>
            </a:r>
            <a:r>
              <a:rPr lang="cs-CZ" sz="2000" b="1" dirty="0" smtClean="0"/>
              <a:t>nesmí</a:t>
            </a:r>
            <a:r>
              <a:rPr lang="cs-CZ" sz="2000" dirty="0" smtClean="0"/>
              <a:t> po stanovenou dobu (až na 10 let) se </a:t>
            </a:r>
            <a:r>
              <a:rPr lang="cs-CZ" sz="2000" b="1" dirty="0" smtClean="0"/>
              <a:t>účastnit vymezených akcí</a:t>
            </a:r>
            <a:r>
              <a:rPr lang="cs-CZ" sz="2000" dirty="0" smtClean="0"/>
              <a:t>, podléhá probačnímu dohledu a je povinen se dostavovat bezprostředně před konáním takové akce k Policii České republiky</a:t>
            </a:r>
          </a:p>
          <a:p>
            <a:pPr lvl="0"/>
            <a:endParaRPr lang="cs-CZ" sz="14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Správněprávní odpovědnost (správní trestání),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1560" y="597456"/>
            <a:ext cx="7632848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000" b="1" dirty="0"/>
              <a:t>Trestní </a:t>
            </a:r>
            <a:r>
              <a:rPr lang="cs-CZ" sz="2000" b="1" dirty="0" smtClean="0"/>
              <a:t>odpovědnost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b="1" dirty="0"/>
              <a:t>Zákaz </a:t>
            </a:r>
            <a:r>
              <a:rPr lang="cs-CZ" b="1" dirty="0" smtClean="0"/>
              <a:t>držení a chovu zvířat</a:t>
            </a:r>
            <a:endParaRPr lang="cs-CZ" b="1" dirty="0"/>
          </a:p>
          <a:p>
            <a:pPr lvl="0" algn="just"/>
            <a:endParaRPr lang="cs-CZ" b="1" dirty="0"/>
          </a:p>
          <a:p>
            <a:pPr lvl="0" algn="just"/>
            <a:r>
              <a:rPr lang="cs-CZ" b="1" dirty="0"/>
              <a:t>Podmínky:</a:t>
            </a:r>
          </a:p>
          <a:p>
            <a:pPr lvl="0" algn="just"/>
            <a:endParaRPr lang="cs-CZ" dirty="0"/>
          </a:p>
          <a:p>
            <a:pPr lvl="0" algn="just"/>
            <a:r>
              <a:rPr lang="cs-CZ" dirty="0"/>
              <a:t>pachatel je odsuzován za </a:t>
            </a:r>
            <a:r>
              <a:rPr lang="cs-CZ" b="1" dirty="0" smtClean="0"/>
              <a:t>trestný </a:t>
            </a:r>
            <a:r>
              <a:rPr lang="cs-CZ" b="1" dirty="0"/>
              <a:t>čin</a:t>
            </a:r>
            <a:r>
              <a:rPr lang="cs-CZ" dirty="0"/>
              <a:t> v souvislosti s </a:t>
            </a:r>
            <a:r>
              <a:rPr lang="cs-CZ" dirty="0" smtClean="0"/>
              <a:t>držením, chovem nebo péčí o zvíře</a:t>
            </a:r>
            <a:endParaRPr lang="cs-CZ" dirty="0"/>
          </a:p>
          <a:p>
            <a:pPr lvl="0" algn="just"/>
            <a:endParaRPr lang="cs-CZ" dirty="0"/>
          </a:p>
          <a:p>
            <a:pPr lvl="0" algn="just"/>
            <a:r>
              <a:rPr lang="cs-CZ" b="1" dirty="0"/>
              <a:t>Obsah:</a:t>
            </a:r>
          </a:p>
          <a:p>
            <a:pPr lvl="0" algn="just"/>
            <a:endParaRPr lang="cs-CZ" dirty="0"/>
          </a:p>
          <a:p>
            <a:pPr lvl="0" algn="just"/>
            <a:r>
              <a:rPr lang="cs-CZ" dirty="0"/>
              <a:t>pachatel se </a:t>
            </a:r>
            <a:r>
              <a:rPr lang="cs-CZ" b="1" dirty="0"/>
              <a:t>nesmí</a:t>
            </a:r>
            <a:r>
              <a:rPr lang="cs-CZ" dirty="0"/>
              <a:t> po stanovenou dobu (až na 10 let) se </a:t>
            </a:r>
            <a:r>
              <a:rPr lang="cs-CZ" b="1" dirty="0" smtClean="0"/>
              <a:t>držet, chovat nebo pečovat o zvířata vymezená v rozsudku</a:t>
            </a:r>
            <a:r>
              <a:rPr lang="cs-CZ" dirty="0" smtClean="0"/>
              <a:t>, </a:t>
            </a:r>
            <a:r>
              <a:rPr lang="cs-CZ" dirty="0"/>
              <a:t>podléhá probačnímu </a:t>
            </a:r>
            <a:r>
              <a:rPr lang="cs-CZ" dirty="0" smtClean="0"/>
              <a:t>dohledu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97474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 smtClean="0"/>
              <a:t>Správněprávní</a:t>
            </a:r>
            <a:r>
              <a:rPr lang="cs-CZ" dirty="0" smtClean="0"/>
              <a:t>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Ztráta čestných titulů a vyznamenání; ztráta vojenské hodnosti</a:t>
            </a:r>
          </a:p>
          <a:p>
            <a:pPr lvl="0" algn="just"/>
            <a:endParaRPr lang="cs-CZ" b="1" u="sng" dirty="0" smtClean="0"/>
          </a:p>
          <a:p>
            <a:pPr lvl="0" algn="just"/>
            <a:r>
              <a:rPr lang="cs-CZ" sz="2000" b="1" dirty="0" smtClean="0"/>
              <a:t>Podmínky: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dirty="0" smtClean="0"/>
              <a:t>pachatel je odsuzován za úmyslný trestný čin spáchaný ze zvlášť zavrženíhodné pohnutky k nepodmíněnému trestu odnětí svobody v trvání nejméně 2 let, 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v případě ztráty vojenské hodnosti též vedle jakéhokoli jiného trestného činu, vyžaduje-li to kázeň v ozbrojených silách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b="1" dirty="0" smtClean="0"/>
              <a:t>Obsah: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ztráta vyznamenání, čestných uznání a jiných čestných titulů udělených podle vnitrostátních právních předpisů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snížení hodnosti v ozbrojených silách na hodnost vojína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 smtClean="0"/>
              <a:t>Správněprávní</a:t>
            </a:r>
            <a:r>
              <a:rPr lang="cs-CZ" dirty="0" smtClean="0"/>
              <a:t>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Vyhoštění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Podmínky:</a:t>
            </a:r>
          </a:p>
          <a:p>
            <a:pPr lvl="0" algn="just"/>
            <a:r>
              <a:rPr lang="cs-CZ" sz="2000" dirty="0" smtClean="0"/>
              <a:t>pro pachatele, kteří </a:t>
            </a:r>
            <a:r>
              <a:rPr lang="cs-CZ" sz="2000" b="1" dirty="0" smtClean="0"/>
              <a:t>nejsou občany České republiky </a:t>
            </a:r>
            <a:r>
              <a:rPr lang="cs-CZ" sz="2000" dirty="0" smtClean="0"/>
              <a:t>(ústavní zásada zákazu zbavení občanství proti vůli dotčené osoby čl. 12 odst. 2 Ústavy)</a:t>
            </a:r>
          </a:p>
          <a:p>
            <a:pPr lvl="0" algn="just"/>
            <a:r>
              <a:rPr lang="cs-CZ" sz="2000" dirty="0" smtClean="0"/>
              <a:t>vyžaduje-li to bezpečnost lidí nebo majetku, anebo jiný obecný zájem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Obsah:</a:t>
            </a:r>
          </a:p>
          <a:p>
            <a:pPr lvl="0" algn="just"/>
            <a:r>
              <a:rPr lang="cs-CZ" sz="2000" dirty="0" smtClean="0"/>
              <a:t>vyhoštění z České republiky a zákaz vstupu na její území od 1 roku do 10 let nebo na dobu neurčitou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000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 smtClean="0"/>
              <a:t>Správněprávní</a:t>
            </a:r>
            <a:r>
              <a:rPr lang="cs-CZ" dirty="0" smtClean="0"/>
              <a:t>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002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Zásady pro ukládání trestů za více trestných činů</a:t>
            </a:r>
          </a:p>
          <a:p>
            <a:pPr lvl="0" algn="just"/>
            <a:endParaRPr lang="cs-CZ" sz="2000" b="1" dirty="0" smtClean="0"/>
          </a:p>
          <a:p>
            <a:pPr marL="342900" lvl="0" indent="-342900" algn="just">
              <a:buAutoNum type="alphaLcParenR"/>
            </a:pPr>
            <a:r>
              <a:rPr lang="cs-CZ" i="1" dirty="0" smtClean="0"/>
              <a:t>sčítací (kumulační) </a:t>
            </a:r>
          </a:p>
          <a:p>
            <a:pPr marL="342900" lvl="0" indent="-342900" algn="just">
              <a:buAutoNum type="alphaLcParenR"/>
            </a:pPr>
            <a:endParaRPr lang="cs-CZ" dirty="0" smtClean="0"/>
          </a:p>
          <a:p>
            <a:pPr marL="342900" lvl="0" indent="-342900" algn="just"/>
            <a:r>
              <a:rPr lang="cs-CZ" dirty="0" smtClean="0"/>
              <a:t>       kolik trestných činů, tolik trestů (nepřiměřeně dlouhé tresty, př. odnětí svobody na 2,6 a 12 let = 20 let)</a:t>
            </a:r>
          </a:p>
          <a:p>
            <a:pPr marL="342900" lvl="0" indent="-342900" algn="just"/>
            <a:endParaRPr lang="cs-CZ" dirty="0" smtClean="0"/>
          </a:p>
          <a:p>
            <a:pPr marL="342900" lvl="0" indent="-342900" algn="just"/>
            <a:r>
              <a:rPr lang="cs-CZ" dirty="0" smtClean="0"/>
              <a:t>b) </a:t>
            </a:r>
            <a:r>
              <a:rPr lang="cs-CZ" i="1" dirty="0" err="1" smtClean="0"/>
              <a:t>absorbční</a:t>
            </a:r>
            <a:endParaRPr lang="cs-CZ" i="1" dirty="0" smtClean="0"/>
          </a:p>
          <a:p>
            <a:pPr marL="342900" lvl="0" indent="-342900" algn="just"/>
            <a:r>
              <a:rPr lang="cs-CZ" dirty="0" smtClean="0"/>
              <a:t>      větší trest pohlcuje menší (jsou-li tresty 2,6 a 12 let, uloží se nejvýše 12 let)</a:t>
            </a:r>
          </a:p>
          <a:p>
            <a:pPr marL="342900" lvl="0" indent="-342900" algn="just"/>
            <a:endParaRPr lang="cs-CZ" dirty="0" smtClean="0"/>
          </a:p>
          <a:p>
            <a:pPr marL="342900" lvl="0" indent="-342900" algn="just"/>
            <a:r>
              <a:rPr lang="cs-CZ" dirty="0" smtClean="0"/>
              <a:t>c) </a:t>
            </a:r>
            <a:r>
              <a:rPr lang="cs-CZ" dirty="0" err="1" smtClean="0"/>
              <a:t>asperační</a:t>
            </a:r>
            <a:r>
              <a:rPr lang="cs-CZ" dirty="0" smtClean="0"/>
              <a:t> (</a:t>
            </a:r>
            <a:r>
              <a:rPr lang="cs-CZ" dirty="0" err="1" smtClean="0"/>
              <a:t>zostřovací</a:t>
            </a:r>
            <a:r>
              <a:rPr lang="cs-CZ" dirty="0" smtClean="0"/>
              <a:t>)</a:t>
            </a:r>
          </a:p>
          <a:p>
            <a:pPr marL="342900" lvl="0" indent="-342900" algn="just"/>
            <a:endParaRPr lang="cs-CZ" dirty="0" smtClean="0"/>
          </a:p>
          <a:p>
            <a:pPr marL="342900" lvl="0" indent="-342900" algn="just"/>
            <a:r>
              <a:rPr lang="cs-CZ" dirty="0" smtClean="0"/>
              <a:t>       podle trestní sazby nejpřísnější, kterou lze uložit, tuto však lze určitým způsobem, např. zvýšením horní hranice zostřit (v případu b) se hranice 12 let zvyšuje na 15 let)</a:t>
            </a:r>
          </a:p>
          <a:p>
            <a:pPr marL="342900" lvl="0" indent="-342900" algn="just"/>
            <a:endParaRPr lang="cs-CZ" dirty="0" smtClean="0"/>
          </a:p>
          <a:p>
            <a:pPr marL="342900" lvl="0" indent="-342900" algn="just"/>
            <a:r>
              <a:rPr lang="cs-CZ" dirty="0" smtClean="0"/>
              <a:t>        V České republice dominuje zásada </a:t>
            </a:r>
            <a:r>
              <a:rPr lang="cs-CZ" b="1" dirty="0" err="1" smtClean="0"/>
              <a:t>absorbční</a:t>
            </a:r>
            <a:r>
              <a:rPr lang="cs-CZ" dirty="0" smtClean="0"/>
              <a:t> doplněná o prvky zbývajících dvou zásad (tam, kde lze vedle sebe uložit více druhů trestů = </a:t>
            </a:r>
            <a:r>
              <a:rPr lang="cs-CZ" i="1" dirty="0" smtClean="0"/>
              <a:t>kumulační</a:t>
            </a:r>
            <a:r>
              <a:rPr lang="cs-CZ" dirty="0" smtClean="0"/>
              <a:t>, mimořádné zvýšení horní hranice = </a:t>
            </a:r>
            <a:r>
              <a:rPr lang="cs-CZ" i="1" dirty="0" err="1" smtClean="0"/>
              <a:t>asperační</a:t>
            </a:r>
            <a:r>
              <a:rPr lang="cs-CZ" dirty="0" smtClean="0"/>
              <a:t>)</a:t>
            </a:r>
          </a:p>
          <a:p>
            <a:pPr marL="342900" lvl="0" indent="-342900" algn="just"/>
            <a:endParaRPr lang="cs-CZ" dirty="0" smtClean="0"/>
          </a:p>
          <a:p>
            <a:pPr marL="342900" lvl="0" indent="-342900" algn="just"/>
            <a:endParaRPr lang="cs-CZ" dirty="0" smtClean="0"/>
          </a:p>
          <a:p>
            <a:pPr marL="342900" lvl="0" indent="-342900" algn="just"/>
            <a:endParaRPr lang="cs-CZ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 smtClean="0"/>
              <a:t>Správněprávní</a:t>
            </a:r>
            <a:r>
              <a:rPr lang="cs-CZ" dirty="0" smtClean="0"/>
              <a:t>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Zásady pro ukládání trestů za více trestných činů</a:t>
            </a:r>
          </a:p>
          <a:p>
            <a:pPr lvl="0" algn="just"/>
            <a:endParaRPr lang="cs-CZ" sz="2000" b="1" i="1" dirty="0" smtClean="0"/>
          </a:p>
          <a:p>
            <a:pPr lvl="0" algn="just"/>
            <a:r>
              <a:rPr lang="cs-CZ" sz="2000" b="1" i="1" dirty="0" smtClean="0"/>
              <a:t>Které tresty nelze vedle sebe uložit? (použij selský rozum)</a:t>
            </a:r>
          </a:p>
          <a:p>
            <a:pPr lvl="0" algn="just"/>
            <a:endParaRPr lang="cs-CZ" sz="2000" b="1" i="1" dirty="0" smtClean="0"/>
          </a:p>
          <a:p>
            <a:pPr lvl="0" algn="just">
              <a:buFont typeface="Wingdings" pitchFamily="2" charset="2"/>
              <a:buChar char="q"/>
            </a:pPr>
            <a:r>
              <a:rPr lang="cs-CZ" sz="2000" dirty="0" smtClean="0"/>
              <a:t>domácí vězení vedle odnětí svobody (nelze „sedět“ na dvou místech)</a:t>
            </a:r>
          </a:p>
          <a:p>
            <a:pPr lvl="0" algn="just">
              <a:buFont typeface="Wingdings" pitchFamily="2" charset="2"/>
              <a:buChar char="q"/>
            </a:pPr>
            <a:r>
              <a:rPr lang="cs-CZ" sz="2000" dirty="0" smtClean="0"/>
              <a:t>domácí vězení vedle obecně prospěšných prací (buď je v obydlí vězněn nebo má být potrestán prací)</a:t>
            </a:r>
          </a:p>
          <a:p>
            <a:pPr lvl="0" algn="just">
              <a:buFont typeface="Wingdings" pitchFamily="2" charset="2"/>
              <a:buChar char="q"/>
            </a:pPr>
            <a:r>
              <a:rPr lang="cs-CZ" sz="2000" dirty="0" smtClean="0"/>
              <a:t>obecně prospěšné práce vedle odnětí svobody (práce ve vězení nejsou obecně prospěšné práce)</a:t>
            </a:r>
          </a:p>
          <a:p>
            <a:pPr lvl="0" algn="just">
              <a:buFont typeface="Wingdings" pitchFamily="2" charset="2"/>
              <a:buChar char="q"/>
            </a:pPr>
            <a:r>
              <a:rPr lang="cs-CZ" sz="2000" dirty="0" smtClean="0"/>
              <a:t>peněžitý trest vedle propadnutí majetku (majetek v širším slova smyslu znamená také peníze)</a:t>
            </a:r>
          </a:p>
          <a:p>
            <a:pPr lvl="0" algn="just">
              <a:buFont typeface="Wingdings" pitchFamily="2" charset="2"/>
              <a:buChar char="q"/>
            </a:pPr>
            <a:r>
              <a:rPr lang="cs-CZ" sz="2000" dirty="0" smtClean="0"/>
              <a:t>zákaz pobytu vedle vyhoštění (zakázán pobyt v rámci ČR vs. zcela pobyt v ČR)</a:t>
            </a:r>
          </a:p>
          <a:p>
            <a:pPr lvl="0" algn="just"/>
            <a:endParaRPr lang="cs-CZ" sz="1400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Trestní odpovědnost</a:t>
            </a:r>
            <a:r>
              <a:rPr lang="cs-CZ" sz="2400" dirty="0" smtClean="0"/>
              <a:t> </a:t>
            </a:r>
          </a:p>
          <a:p>
            <a:pPr algn="just"/>
            <a:endParaRPr lang="cs-CZ" sz="2400" dirty="0"/>
          </a:p>
          <a:p>
            <a:pPr algn="just"/>
            <a:r>
              <a:rPr lang="cs-CZ" sz="2000" b="1" dirty="0" smtClean="0"/>
              <a:t>Trestní sankce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tresty a ochranná opatření</a:t>
            </a:r>
          </a:p>
          <a:p>
            <a:pPr algn="just"/>
            <a:r>
              <a:rPr lang="cs-CZ" sz="2000" dirty="0" smtClean="0"/>
              <a:t>pouze na základě zákona („</a:t>
            </a:r>
            <a:r>
              <a:rPr lang="cs-CZ" sz="2000" dirty="0" err="1" smtClean="0"/>
              <a:t>nullum</a:t>
            </a:r>
            <a:r>
              <a:rPr lang="cs-CZ" sz="2000" dirty="0" smtClean="0"/>
              <a:t> </a:t>
            </a:r>
            <a:r>
              <a:rPr lang="cs-CZ" sz="2000" dirty="0" err="1" smtClean="0"/>
              <a:t>poena</a:t>
            </a:r>
            <a:r>
              <a:rPr lang="cs-CZ" sz="2000" dirty="0" smtClean="0"/>
              <a:t> sine </a:t>
            </a:r>
            <a:r>
              <a:rPr lang="cs-CZ" sz="2000" dirty="0" err="1" smtClean="0"/>
              <a:t>lege</a:t>
            </a:r>
            <a:r>
              <a:rPr lang="cs-CZ" sz="2000" dirty="0" smtClean="0"/>
              <a:t>“; čl. 39 Listiny)</a:t>
            </a:r>
          </a:p>
          <a:p>
            <a:pPr algn="just"/>
            <a:r>
              <a:rPr lang="cs-CZ" sz="2000" b="1" dirty="0" smtClean="0"/>
              <a:t>zásady pro ukládání trestů</a:t>
            </a:r>
            <a:r>
              <a:rPr lang="cs-CZ" sz="2000" dirty="0" smtClean="0"/>
              <a:t>: </a:t>
            </a:r>
            <a:r>
              <a:rPr lang="cs-CZ" sz="2000" b="1" dirty="0" smtClean="0"/>
              <a:t>zákonnosti, </a:t>
            </a:r>
            <a:r>
              <a:rPr lang="cs-CZ" sz="2000" b="1" dirty="0" err="1" smtClean="0"/>
              <a:t>individializace</a:t>
            </a:r>
            <a:r>
              <a:rPr lang="cs-CZ" sz="2000" b="1" dirty="0" smtClean="0"/>
              <a:t> </a:t>
            </a:r>
            <a:r>
              <a:rPr lang="cs-CZ" sz="2000" dirty="0" smtClean="0"/>
              <a:t>(konkrétní pachatel a okolnosti mající vliv na závažnost trestného činu), </a:t>
            </a:r>
            <a:r>
              <a:rPr lang="cs-CZ" sz="2000" b="1" dirty="0" smtClean="0"/>
              <a:t>přiměřenosti </a:t>
            </a:r>
            <a:r>
              <a:rPr lang="cs-CZ" sz="2000" dirty="0" smtClean="0"/>
              <a:t>(adekvátní spáchanému trestnému činu)</a:t>
            </a:r>
            <a:r>
              <a:rPr lang="cs-CZ" sz="2000" b="1" dirty="0" smtClean="0"/>
              <a:t> , personality </a:t>
            </a:r>
            <a:r>
              <a:rPr lang="cs-CZ" sz="2000" dirty="0" smtClean="0"/>
              <a:t>(směrem k pachateli, ten musí trest vykonat, minimalizace vlivu na okolí pachatele), </a:t>
            </a:r>
            <a:r>
              <a:rPr lang="cs-CZ" sz="2000" b="1" dirty="0" smtClean="0"/>
              <a:t>humanity </a:t>
            </a:r>
            <a:r>
              <a:rPr lang="cs-CZ" sz="2000" dirty="0" smtClean="0"/>
              <a:t>(zákaz ukládání krutých a nepřiměřených sankcí)</a:t>
            </a:r>
          </a:p>
          <a:p>
            <a:pPr algn="just"/>
            <a:r>
              <a:rPr lang="cs-CZ" sz="1200" b="1" dirty="0" smtClean="0"/>
              <a:t>Čl. 6 odst. 6 Listiny: Trest smrti se nepřipouští</a:t>
            </a:r>
          </a:p>
          <a:p>
            <a:pPr algn="just"/>
            <a:r>
              <a:rPr lang="cs-CZ" sz="1200" b="1" dirty="0" smtClean="0"/>
              <a:t>Čl. 7 odst. 2 Listiny: Nikdo nesmí být mučen ani podroben krutému, nelidskému nebo ponižujícímu zacházení nebo trestu</a:t>
            </a:r>
          </a:p>
          <a:p>
            <a:pPr algn="just"/>
            <a:r>
              <a:rPr lang="cs-CZ" sz="2000" b="1" dirty="0" smtClean="0"/>
              <a:t>cíle trestu</a:t>
            </a:r>
            <a:r>
              <a:rPr lang="cs-CZ" sz="2000" dirty="0" smtClean="0"/>
              <a:t>: individuální a generální prevence</a:t>
            </a:r>
          </a:p>
          <a:p>
            <a:pPr algn="just"/>
            <a:r>
              <a:rPr lang="cs-CZ" sz="2000" b="1" dirty="0" smtClean="0"/>
              <a:t>Individuální prevence: </a:t>
            </a:r>
            <a:r>
              <a:rPr lang="cs-CZ" sz="2000" dirty="0" smtClean="0"/>
              <a:t>zamezit pachateli v páchání trestné činnosti, újma způsobena trestem konkrétnímu pachateli, výchova pachatele k tomu, aby vedl řádný život</a:t>
            </a:r>
          </a:p>
          <a:p>
            <a:pPr algn="just"/>
            <a:r>
              <a:rPr lang="cs-CZ" sz="2000" b="1" dirty="0" smtClean="0"/>
              <a:t>Generální prevence: </a:t>
            </a:r>
            <a:r>
              <a:rPr lang="cs-CZ" sz="2000" dirty="0" smtClean="0"/>
              <a:t>trest uložený pachateli působí i na ostatní labilní občany, a tím je varuje před pácháním trestné činnosti</a:t>
            </a:r>
            <a:endParaRPr lang="cs-CZ" sz="2000" b="1" dirty="0" smtClean="0"/>
          </a:p>
          <a:p>
            <a:pPr algn="just"/>
            <a:endParaRPr lang="cs-CZ" sz="2000" dirty="0" smtClean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b="1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2" y="207896"/>
            <a:ext cx="8137057" cy="7509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Trestní </a:t>
            </a:r>
            <a:r>
              <a:rPr lang="cs-CZ" sz="2400" b="1" dirty="0" smtClean="0"/>
              <a:t>odpovědnost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000" b="1" dirty="0" smtClean="0"/>
              <a:t>Tresty (druhy)</a:t>
            </a:r>
          </a:p>
          <a:p>
            <a:pPr algn="just"/>
            <a:endParaRPr lang="cs-CZ" sz="2000" dirty="0"/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odnětí svobody,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domácí vězení,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obecně prospěšné práce,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propadnutí majetku,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peněžitý trest,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propadnutí věci,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zákaz činnosti,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zákaz pobytu,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zákaz vstupu na sportovní, kulturní a jiné společenské akce</a:t>
            </a:r>
            <a:r>
              <a:rPr lang="cs-CZ" sz="2400" b="1" dirty="0" smtClean="0"/>
              <a:t>,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zákaz držení a chovu zvířat</a:t>
            </a:r>
            <a:r>
              <a:rPr lang="cs-CZ" sz="2400" b="1" dirty="0" smtClean="0"/>
              <a:t> </a:t>
            </a:r>
            <a:endParaRPr lang="cs-CZ" sz="2400" b="1" dirty="0" smtClean="0"/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ztrátu čestných titulů nebo vyznamenání,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ztrátu vojenské hodnosti,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vyhoštění.</a:t>
            </a:r>
            <a:endParaRPr lang="cs-CZ" sz="2400" b="1" dirty="0"/>
          </a:p>
          <a:p>
            <a:pPr algn="just"/>
            <a:r>
              <a:rPr lang="cs-CZ" sz="2400" dirty="0" smtClean="0"/>
              <a:t> </a:t>
            </a:r>
            <a:endParaRPr lang="cs-CZ" sz="2400" dirty="0"/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92696"/>
            <a:ext cx="8424936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Trestní odpovědnost</a:t>
            </a:r>
          </a:p>
          <a:p>
            <a:endParaRPr lang="cs-CZ" sz="2400" dirty="0" smtClean="0"/>
          </a:p>
          <a:p>
            <a:pPr algn="just"/>
            <a:r>
              <a:rPr lang="cs-CZ" sz="2000" b="1" dirty="0" smtClean="0"/>
              <a:t>Odnětí svobody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stanoven horní hranicí (př. </a:t>
            </a:r>
            <a:r>
              <a:rPr lang="cs-CZ" sz="2000" i="1" dirty="0" smtClean="0"/>
              <a:t>až na 2 léta</a:t>
            </a:r>
            <a:r>
              <a:rPr lang="cs-CZ" sz="2000" dirty="0" smtClean="0"/>
              <a:t>) – zpravidla u méně závažných přečinů</a:t>
            </a:r>
          </a:p>
          <a:p>
            <a:pPr algn="just"/>
            <a:r>
              <a:rPr lang="cs-CZ" sz="2000" dirty="0" smtClean="0"/>
              <a:t>dolní a horní hranicí (př. </a:t>
            </a:r>
            <a:r>
              <a:rPr lang="cs-CZ" sz="2000" i="1" dirty="0" smtClean="0"/>
              <a:t>1 rok až 5 let</a:t>
            </a:r>
            <a:r>
              <a:rPr lang="cs-CZ" sz="2000" dirty="0" smtClean="0"/>
              <a:t>)</a:t>
            </a:r>
          </a:p>
          <a:p>
            <a:pPr algn="just"/>
            <a:endParaRPr lang="cs-CZ" sz="2000" dirty="0" smtClean="0"/>
          </a:p>
          <a:p>
            <a:pPr algn="just">
              <a:buFont typeface="Arial" pitchFamily="34" charset="0"/>
              <a:buChar char="•"/>
            </a:pPr>
            <a:r>
              <a:rPr lang="cs-CZ" sz="2000" b="1" dirty="0" smtClean="0"/>
              <a:t>nepodmíněný trest odnětí svobody </a:t>
            </a:r>
            <a:r>
              <a:rPr lang="cs-CZ" sz="2000" dirty="0" smtClean="0"/>
              <a:t>(zařazení do věznice s ostrahou/zvýšenou ostrahou)</a:t>
            </a:r>
            <a:endParaRPr lang="cs-CZ" sz="2000" b="1" dirty="0" smtClean="0"/>
          </a:p>
          <a:p>
            <a:pPr algn="just">
              <a:buFont typeface="Arial" pitchFamily="34" charset="0"/>
              <a:buChar char="•"/>
            </a:pPr>
            <a:r>
              <a:rPr lang="cs-CZ" sz="2000" b="1" dirty="0" smtClean="0"/>
              <a:t>podmíněný trest odnětí svobody </a:t>
            </a:r>
            <a:r>
              <a:rPr lang="cs-CZ" sz="2000" dirty="0" smtClean="0"/>
              <a:t>(ukládá-li se trest odnětí svobody nepřevyšující 3 roky; stanovení zkušební doby na 1 – 5 let)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b="1" dirty="0" smtClean="0"/>
              <a:t>podmíněný trest odnětí svobody s dohledem </a:t>
            </a:r>
            <a:r>
              <a:rPr lang="cs-CZ" sz="2000" dirty="0" smtClean="0"/>
              <a:t>(je-li potřeba sledovat chování pachatele)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b="1" dirty="0" smtClean="0"/>
              <a:t>výjimečný trest </a:t>
            </a:r>
            <a:r>
              <a:rPr lang="cs-CZ" sz="2000" dirty="0" smtClean="0"/>
              <a:t>(nad 20 až do 30 let; doživotí)</a:t>
            </a:r>
          </a:p>
          <a:p>
            <a:pPr algn="just"/>
            <a:r>
              <a:rPr lang="cs-CZ" sz="2000" dirty="0" smtClean="0"/>
              <a:t>= vždy pouze za zvlášť závažný zločin, jestliže závažnost tohoto zločinu je mimořádně vysoká; u doživotí přistupují ještě další okolnosti ve vztahu k činu a pachateli, kterého nelze napravit trestem nad 20 do 30 let</a:t>
            </a:r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endParaRPr lang="cs-CZ" altLang="cs-CZ" dirty="0" smtClean="0"/>
          </a:p>
          <a:p>
            <a:pPr algn="just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6355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Trestní odpovědnost</a:t>
            </a:r>
          </a:p>
          <a:p>
            <a:pPr lvl="0" algn="just">
              <a:spcAft>
                <a:spcPts val="600"/>
              </a:spcAft>
            </a:pPr>
            <a:endParaRPr lang="cs-CZ" sz="2000" b="1" dirty="0" smtClean="0"/>
          </a:p>
          <a:p>
            <a:pPr lvl="0" algn="just">
              <a:spcAft>
                <a:spcPts val="600"/>
              </a:spcAft>
            </a:pPr>
            <a:r>
              <a:rPr lang="cs-CZ" sz="2000" b="1" dirty="0" smtClean="0"/>
              <a:t>Domácí vězení</a:t>
            </a:r>
          </a:p>
          <a:p>
            <a:pPr lvl="0" algn="just">
              <a:spcAft>
                <a:spcPts val="600"/>
              </a:spcAft>
            </a:pPr>
            <a:endParaRPr lang="cs-CZ" sz="2000" b="1" dirty="0" smtClean="0"/>
          </a:p>
          <a:p>
            <a:pPr lvl="0" algn="just">
              <a:spcAft>
                <a:spcPts val="600"/>
              </a:spcAft>
            </a:pPr>
            <a:r>
              <a:rPr lang="cs-CZ" sz="2000" b="1" dirty="0" smtClean="0"/>
              <a:t>Podmínky: </a:t>
            </a:r>
          </a:p>
          <a:p>
            <a:pPr lvl="0" algn="just">
              <a:spcAft>
                <a:spcPts val="600"/>
              </a:spcAft>
            </a:pPr>
            <a:r>
              <a:rPr lang="cs-CZ" sz="2000" dirty="0" smtClean="0"/>
              <a:t>pachatel spáchá přečin, uložení takového trestu je dostačující, písemný slib pachatele</a:t>
            </a:r>
          </a:p>
          <a:p>
            <a:pPr lvl="0" algn="just">
              <a:spcAft>
                <a:spcPts val="600"/>
              </a:spcAft>
            </a:pPr>
            <a:r>
              <a:rPr lang="cs-CZ" sz="2000" dirty="0" smtClean="0"/>
              <a:t>odsouzený je povinen zdržovat se ve stanovenou dobu v obydlí nebo jeho části a poskytovat součinnost při kontrole (dohled prování Probační a mediační služba; </a:t>
            </a:r>
            <a:r>
              <a:rPr lang="cs-CZ" sz="2000" b="1" dirty="0" smtClean="0"/>
              <a:t>zařízení </a:t>
            </a:r>
            <a:r>
              <a:rPr lang="cs-CZ" sz="2000" b="1" dirty="0" smtClean="0"/>
              <a:t>mapující pohyb odsouzeného</a:t>
            </a:r>
            <a:r>
              <a:rPr lang="cs-CZ" sz="2000" dirty="0" smtClean="0"/>
              <a:t>)</a:t>
            </a:r>
          </a:p>
          <a:p>
            <a:pPr lvl="0" algn="just">
              <a:spcAft>
                <a:spcPts val="600"/>
              </a:spcAft>
            </a:pPr>
            <a:r>
              <a:rPr lang="cs-CZ" sz="2000" dirty="0" smtClean="0"/>
              <a:t>možnost přeměny na trest odnětí svobody, a to za každý, byť i započatý den výkonu domácího vězení (kolik nevykonáno z domácího vězení, tolik vykoná ve skutečném vězení)</a:t>
            </a:r>
            <a:endParaRPr lang="cs-CZ" sz="2000" dirty="0"/>
          </a:p>
          <a:p>
            <a:endParaRPr lang="cs-CZ" sz="2400" b="1" dirty="0" smtClean="0"/>
          </a:p>
          <a:p>
            <a:endParaRPr lang="cs-CZ" sz="2400" b="1" dirty="0"/>
          </a:p>
          <a:p>
            <a:endParaRPr lang="cs-CZ" sz="2400" b="1" dirty="0"/>
          </a:p>
          <a:p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625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 </a:t>
            </a:r>
          </a:p>
          <a:p>
            <a:pPr lvl="0" algn="just"/>
            <a:endParaRPr lang="cs-CZ" sz="2000" b="1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Obecně prospěšné práce</a:t>
            </a:r>
          </a:p>
          <a:p>
            <a:pPr algn="just">
              <a:lnSpc>
                <a:spcPct val="90000"/>
              </a:lnSpc>
            </a:pPr>
            <a:endParaRPr lang="cs-CZ" altLang="cs-CZ" sz="2000" b="1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Podmínky: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pachatel je odsouzen pro </a:t>
            </a:r>
            <a:r>
              <a:rPr lang="cs-CZ" altLang="cs-CZ" sz="2000" b="1" dirty="0" smtClean="0"/>
              <a:t>přečin</a:t>
            </a:r>
            <a:r>
              <a:rPr lang="cs-CZ" altLang="cs-CZ" sz="2000" dirty="0" smtClean="0"/>
              <a:t>, a peněžitý trest dříve uložený nebyl v posledních třech letech před odsouzením přeměněn na trest odnětí svobody </a:t>
            </a:r>
            <a:r>
              <a:rPr lang="cs-CZ" altLang="cs-CZ" sz="2000" b="1" i="1" dirty="0" smtClean="0"/>
              <a:t>(„zpravidla neuloží“), </a:t>
            </a:r>
            <a:r>
              <a:rPr lang="cs-CZ" altLang="cs-CZ" sz="2000" b="1" dirty="0" smtClean="0"/>
              <a:t>zdravotní stav pachatele </a:t>
            </a:r>
            <a:r>
              <a:rPr lang="cs-CZ" altLang="cs-CZ" sz="2000" dirty="0" smtClean="0"/>
              <a:t>umožňující výkon trestu obecně prospěšných prací a jeho </a:t>
            </a:r>
            <a:r>
              <a:rPr lang="cs-CZ" altLang="cs-CZ" sz="2000" b="1" dirty="0" smtClean="0"/>
              <a:t>kladné stanovisko </a:t>
            </a:r>
            <a:r>
              <a:rPr lang="cs-CZ" altLang="cs-CZ" sz="2000" dirty="0" smtClean="0"/>
              <a:t>k tomuto trestu</a:t>
            </a:r>
          </a:p>
          <a:p>
            <a:pPr algn="just">
              <a:lnSpc>
                <a:spcPct val="90000"/>
              </a:lnSpc>
            </a:pPr>
            <a:endParaRPr lang="cs-CZ" altLang="cs-CZ" sz="2000" b="1" i="1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Obsah:</a:t>
            </a:r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bezplatně</a:t>
            </a:r>
            <a:r>
              <a:rPr lang="cs-CZ" altLang="cs-CZ" sz="2000" dirty="0" smtClean="0"/>
              <a:t> ve svém volném čase </a:t>
            </a:r>
            <a:r>
              <a:rPr lang="cs-CZ" altLang="cs-CZ" sz="2000" b="1" dirty="0" smtClean="0"/>
              <a:t>vykonat práce </a:t>
            </a:r>
            <a:r>
              <a:rPr lang="cs-CZ" altLang="cs-CZ" sz="2000" dirty="0" smtClean="0"/>
              <a:t>k obecně prospěšným účelům</a:t>
            </a:r>
          </a:p>
          <a:p>
            <a:pPr algn="just">
              <a:lnSpc>
                <a:spcPct val="90000"/>
              </a:lnSpc>
            </a:pPr>
            <a:endParaRPr lang="cs-CZ" altLang="cs-CZ" sz="2000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Výměra:</a:t>
            </a:r>
            <a:endParaRPr lang="cs-CZ" altLang="cs-CZ" sz="2000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od 50 do 300 hodin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lze přeměnit na trest peněžitý s náhradním trestem odnětí svobody, trest domácího vězení nebo trest odnětí svobody (1 byť i započatá nevykonaná hodina OPP = 1 den domácího vězení = 1 den odnětí svobody)</a:t>
            </a:r>
          </a:p>
          <a:p>
            <a:pPr algn="just">
              <a:lnSpc>
                <a:spcPct val="90000"/>
              </a:lnSpc>
            </a:pPr>
            <a:endParaRPr lang="cs-CZ" altLang="cs-CZ" sz="2000" b="1" i="1" dirty="0" smtClean="0"/>
          </a:p>
          <a:p>
            <a:pPr algn="just">
              <a:lnSpc>
                <a:spcPct val="90000"/>
              </a:lnSpc>
            </a:pPr>
            <a:endParaRPr lang="cs-CZ" altLang="cs-CZ" sz="1000" dirty="0"/>
          </a:p>
          <a:p>
            <a:pPr lvl="1" algn="just"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sz="1000" dirty="0" smtClean="0"/>
          </a:p>
          <a:p>
            <a:pPr algn="just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5129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79"/>
            <a:ext cx="849694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</a:t>
            </a:r>
            <a:r>
              <a:rPr lang="cs-CZ" sz="2400" b="1" dirty="0" smtClean="0"/>
              <a:t>odpovědnost</a:t>
            </a:r>
          </a:p>
          <a:p>
            <a:pPr lvl="0" algn="just"/>
            <a:endParaRPr lang="cs-CZ" sz="2400" b="1" dirty="0" smtClean="0"/>
          </a:p>
          <a:p>
            <a:pPr algn="just"/>
            <a:r>
              <a:rPr lang="cs-CZ" sz="2000" b="1" dirty="0" smtClean="0"/>
              <a:t>Propadnutí majetku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Podmínky:</a:t>
            </a:r>
          </a:p>
          <a:p>
            <a:pPr algn="just"/>
            <a:r>
              <a:rPr lang="cs-CZ" sz="2000" dirty="0" smtClean="0"/>
              <a:t>je-li pachatel odsouzen k </a:t>
            </a:r>
            <a:r>
              <a:rPr lang="cs-CZ" sz="2000" b="1" dirty="0" smtClean="0"/>
              <a:t>výjimečnému trestu</a:t>
            </a:r>
            <a:r>
              <a:rPr lang="cs-CZ" sz="2000" b="1" dirty="0"/>
              <a:t> </a:t>
            </a:r>
            <a:r>
              <a:rPr lang="cs-CZ" sz="2000" dirty="0" smtClean="0"/>
              <a:t>nebo</a:t>
            </a:r>
          </a:p>
          <a:p>
            <a:pPr algn="just"/>
            <a:r>
              <a:rPr lang="cs-CZ" sz="2000" dirty="0" smtClean="0"/>
              <a:t>je-li odsouzen za </a:t>
            </a:r>
            <a:r>
              <a:rPr lang="cs-CZ" sz="2000" b="1" dirty="0" smtClean="0"/>
              <a:t>zvlášť závažný zločin majetkové povahy </a:t>
            </a:r>
            <a:r>
              <a:rPr lang="cs-CZ" sz="2000" dirty="0" smtClean="0"/>
              <a:t>nebo</a:t>
            </a:r>
          </a:p>
          <a:p>
            <a:pPr algn="just"/>
            <a:r>
              <a:rPr lang="cs-CZ" sz="2000" dirty="0" smtClean="0"/>
              <a:t>je-li odsouzen za </a:t>
            </a:r>
            <a:r>
              <a:rPr lang="cs-CZ" sz="2000" b="1" dirty="0" smtClean="0"/>
              <a:t>zločin</a:t>
            </a:r>
            <a:r>
              <a:rPr lang="cs-CZ" sz="2000" dirty="0" smtClean="0"/>
              <a:t> a </a:t>
            </a:r>
            <a:r>
              <a:rPr lang="cs-CZ" sz="2000" b="1" dirty="0" smtClean="0"/>
              <a:t>trestní zákon </a:t>
            </a:r>
            <a:r>
              <a:rPr lang="cs-CZ" sz="2000" dirty="0" smtClean="0"/>
              <a:t>to ve zvláštní části </a:t>
            </a:r>
            <a:r>
              <a:rPr lang="cs-CZ" sz="2000" b="1" dirty="0" smtClean="0"/>
              <a:t>dovoluje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b="1" dirty="0" smtClean="0"/>
              <a:t>Obsah: </a:t>
            </a:r>
          </a:p>
          <a:p>
            <a:pPr algn="just"/>
            <a:r>
              <a:rPr lang="cs-CZ" sz="2000" dirty="0" smtClean="0"/>
              <a:t>propadnutí majetku pachatele nebo jeho části,  který připadá státu</a:t>
            </a:r>
          </a:p>
        </p:txBody>
      </p:sp>
    </p:spTree>
    <p:extLst>
      <p:ext uri="{BB962C8B-B14F-4D97-AF65-F5344CB8AC3E}">
        <p14:creationId xmlns:p14="http://schemas.microsoft.com/office/powerpoint/2010/main" val="3667041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algn="just"/>
            <a:endParaRPr lang="cs-CZ" sz="1000" dirty="0" smtClean="0"/>
          </a:p>
          <a:p>
            <a:pPr algn="just"/>
            <a:endParaRPr lang="cs-CZ" sz="1000" dirty="0" smtClean="0"/>
          </a:p>
          <a:p>
            <a:pPr algn="just"/>
            <a:r>
              <a:rPr lang="cs-CZ" sz="2000" b="1" dirty="0" smtClean="0"/>
              <a:t>Propadnutí věci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 smtClean="0"/>
              <a:t>Podmínky: </a:t>
            </a:r>
          </a:p>
          <a:p>
            <a:pPr algn="just"/>
            <a:r>
              <a:rPr lang="cs-CZ" sz="2000" i="1" dirty="0" smtClean="0"/>
              <a:t>– obligatorně</a:t>
            </a:r>
          </a:p>
          <a:p>
            <a:pPr algn="just"/>
            <a:r>
              <a:rPr lang="cs-CZ" sz="2000" dirty="0" smtClean="0"/>
              <a:t>věc, která je bezprostředním výnosem trestné činnosti</a:t>
            </a:r>
            <a:endParaRPr lang="cs-CZ" sz="2000" dirty="0" smtClean="0"/>
          </a:p>
          <a:p>
            <a:pPr algn="just"/>
            <a:r>
              <a:rPr lang="cs-CZ" sz="2000" i="1" dirty="0" smtClean="0"/>
              <a:t>-fakultativně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v</a:t>
            </a:r>
            <a:r>
              <a:rPr lang="cs-CZ" sz="2000" dirty="0" smtClean="0"/>
              <a:t>ěc, která je nástrojem trestné činnosti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v</a:t>
            </a:r>
            <a:r>
              <a:rPr lang="cs-CZ" sz="2000" dirty="0" smtClean="0"/>
              <a:t>ěc, která je zprostředkovaným výnosem trestné činnosti, pokud hodnota věci tvořící bezprostřední výnos z trestné činnosti, není ve vztahu k hodnotě věci tvořící zprostředkovaný výnos, zanedbatelná</a:t>
            </a:r>
            <a:endParaRPr lang="cs-CZ" sz="2000" dirty="0" smtClean="0"/>
          </a:p>
          <a:p>
            <a:pPr algn="just"/>
            <a:r>
              <a:rPr lang="cs-CZ" sz="2000" b="1" dirty="0" smtClean="0"/>
              <a:t>Obsah:</a:t>
            </a:r>
          </a:p>
          <a:p>
            <a:pPr algn="just"/>
            <a:r>
              <a:rPr lang="cs-CZ" sz="2000" dirty="0" smtClean="0"/>
              <a:t>věc náležející pachateli připadá státu, který ji nabývá do vlastnictví</a:t>
            </a:r>
          </a:p>
          <a:p>
            <a:pPr algn="just"/>
            <a:r>
              <a:rPr lang="cs-CZ" sz="2000" dirty="0" smtClean="0"/>
              <a:t>jestliže v důsledku jednání pachatele nelze vyslovit propadnutí věci, lze vyslovit </a:t>
            </a:r>
            <a:r>
              <a:rPr lang="cs-CZ" sz="2000" b="1" dirty="0" smtClean="0"/>
              <a:t>propadnutí náhradní hodnosty</a:t>
            </a:r>
          </a:p>
          <a:p>
            <a:pPr algn="just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70767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endParaRPr lang="cs-CZ" sz="2000" b="1" u="sng" dirty="0" smtClean="0"/>
          </a:p>
          <a:p>
            <a:pPr lvl="0" algn="just"/>
            <a:r>
              <a:rPr lang="cs-CZ" sz="2000" b="1" dirty="0" smtClean="0"/>
              <a:t>Peněžitý trest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Podmínky: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pachatel spáchal úmyslný trestný čin majetkové povahy, </a:t>
            </a:r>
            <a:endParaRPr lang="cs-CZ" sz="2000" dirty="0" smtClean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trestní </a:t>
            </a:r>
            <a:r>
              <a:rPr lang="cs-CZ" sz="2000" dirty="0" smtClean="0"/>
              <a:t>zákoník to ve zvláštní části dovoluje, </a:t>
            </a:r>
            <a:endParaRPr lang="cs-CZ" sz="2000" dirty="0" smtClean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ukládá </a:t>
            </a:r>
            <a:r>
              <a:rPr lang="cs-CZ" sz="2000" dirty="0" smtClean="0"/>
              <a:t>jej za přečin, za který neukládá trest odnětí svobody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b="1" dirty="0" smtClean="0"/>
              <a:t>Obsah:</a:t>
            </a:r>
          </a:p>
          <a:p>
            <a:pPr lvl="0" algn="just">
              <a:buFont typeface="Arial" pitchFamily="34" charset="0"/>
              <a:buChar char="•"/>
            </a:pPr>
            <a:r>
              <a:rPr lang="cs-CZ" sz="2000" dirty="0" smtClean="0"/>
              <a:t>povinnost zaplatit částku od 2.000 Kč do 36.000.000 Kč (20-730 denních sazeb ve výši od 100 Kč do 50.000 Kč); </a:t>
            </a:r>
            <a:r>
              <a:rPr lang="cs-CZ" sz="2000" b="1" dirty="0" smtClean="0"/>
              <a:t>počet denních sazeb </a:t>
            </a:r>
            <a:r>
              <a:rPr lang="cs-CZ" sz="2000" dirty="0" smtClean="0"/>
              <a:t>podle povahy a závažnosti trestného činu, </a:t>
            </a:r>
            <a:r>
              <a:rPr lang="cs-CZ" sz="2000" b="1" dirty="0" smtClean="0"/>
              <a:t>výše peněžité částky </a:t>
            </a:r>
            <a:r>
              <a:rPr lang="cs-CZ" sz="2000" dirty="0" smtClean="0"/>
              <a:t>zohledňuje osobní a majetkové poměry pachatele</a:t>
            </a:r>
          </a:p>
          <a:p>
            <a:pPr lvl="0" algn="just">
              <a:buFont typeface="Arial" pitchFamily="34" charset="0"/>
              <a:buChar char="•"/>
            </a:pPr>
            <a:r>
              <a:rPr lang="cs-CZ" sz="2000" dirty="0" smtClean="0"/>
              <a:t> 1 nezaplacená denní sazba = 1 den odnětí svobody</a:t>
            </a:r>
            <a:endParaRPr lang="cs-CZ" sz="2000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2558</TotalTime>
  <Words>1653</Words>
  <Application>Microsoft Office PowerPoint</Application>
  <PresentationFormat>Předvádění na obrazovce (4:3)</PresentationFormat>
  <Paragraphs>285</Paragraphs>
  <Slides>17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TRESTNÍ ODPOVĚDNOST (seminář 29. 10. 2024)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202</cp:revision>
  <dcterms:created xsi:type="dcterms:W3CDTF">2015-09-08T17:35:18Z</dcterms:created>
  <dcterms:modified xsi:type="dcterms:W3CDTF">2024-10-29T10:15:28Z</dcterms:modified>
</cp:coreProperties>
</file>