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3" r:id="rId4"/>
    <p:sldId id="267" r:id="rId5"/>
    <p:sldId id="285" r:id="rId6"/>
    <p:sldId id="258" r:id="rId7"/>
    <p:sldId id="263" r:id="rId8"/>
    <p:sldId id="282" r:id="rId9"/>
    <p:sldId id="30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30.9.2024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D2A-65E1-4766-9FED-B825AEBBC25D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3931-8313-4EB8-A26A-F008AC353B3B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FA85-D800-4A36-883C-C7EF79D73A13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2A43-9015-4C01-A5F3-985B8CB5FB07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0FD3-0178-4C74-A176-5D0B83DC27C4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CA47-0C08-4C31-AF39-BC031847B6FB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BA5E-AA84-4129-AF44-A625ABC23A07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7533-2372-4E8D-B103-0C401E9FBCEC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5C8-BCBD-4043-9ED7-D43072D6F661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6E97-7FBE-40C5-BBE4-F1A0627ABFDA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B91-DCBD-49C3-A639-E078581EABB8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459A-2A87-4950-87D8-06ED758EA2DD}" type="datetime1">
              <a:rPr lang="cs-CZ" smtClean="0"/>
              <a:t>30.9.2024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sz="4000" b="1" dirty="0"/>
              <a:t>Úvodní přednáška právo</a:t>
            </a:r>
            <a:br>
              <a:rPr lang="cs-CZ" sz="4000" b="1" dirty="0"/>
            </a:br>
            <a:r>
              <a:rPr lang="cs-CZ" sz="4000" b="1" dirty="0"/>
              <a:t>01.10.2024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Márton,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3"/>
    </mc:Choice>
    <mc:Fallback xmlns="">
      <p:transition spd="slow" advTm="1086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1834" y="709916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/>
              <a:t>Právo jako předmět:</a:t>
            </a:r>
          </a:p>
          <a:p>
            <a:pPr>
              <a:buNone/>
            </a:pPr>
            <a:endParaRPr lang="cs-CZ" sz="2400" b="1" dirty="0"/>
          </a:p>
          <a:p>
            <a:pPr algn="just">
              <a:buNone/>
            </a:pPr>
            <a:r>
              <a:rPr lang="cs-CZ" sz="2400" b="1" dirty="0"/>
              <a:t>poskytuje základní náhled na jednotlivá právní odvětví (ústavní, trestní, občanské aj.)</a:t>
            </a:r>
          </a:p>
          <a:p>
            <a:pPr algn="just">
              <a:buNone/>
            </a:pPr>
            <a:endParaRPr lang="cs-CZ" sz="2400" b="1" dirty="0"/>
          </a:p>
          <a:p>
            <a:pPr algn="just">
              <a:buNone/>
            </a:pPr>
            <a:r>
              <a:rPr lang="cs-CZ" sz="2400" b="1" dirty="0"/>
              <a:t>následně dle specializací jednotlivých oborů navazují další předměty (pracovní právo, správní právo, finanční právo aj.)</a:t>
            </a:r>
          </a:p>
          <a:p>
            <a:pPr algn="just">
              <a:buNone/>
            </a:pPr>
            <a:endParaRPr lang="cs-CZ" sz="2400" b="1" dirty="0"/>
          </a:p>
          <a:p>
            <a:r>
              <a:rPr lang="cs-CZ" sz="2400" b="1" dirty="0"/>
              <a:t>Význam předmětu právo pro ekonomy</a:t>
            </a:r>
          </a:p>
          <a:p>
            <a:endParaRPr lang="cs-CZ" sz="2000" b="1" dirty="0"/>
          </a:p>
          <a:p>
            <a:r>
              <a:rPr lang="cs-CZ" sz="2400" b="1" dirty="0"/>
              <a:t>úzce propojené disciplíny, byť to na první pohled není zřejmé,  aneb i právníci se jsou mučeni základy ekonomie</a:t>
            </a:r>
          </a:p>
          <a:p>
            <a:pPr algn="just">
              <a:buNone/>
            </a:pPr>
            <a:endParaRPr lang="cs-CZ" sz="2400" b="1" dirty="0"/>
          </a:p>
          <a:p>
            <a:pPr>
              <a:buNone/>
            </a:pPr>
            <a:endParaRPr lang="cs-CZ" sz="3200" dirty="0"/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8"/>
    </mc:Choice>
    <mc:Fallback xmlns="">
      <p:transition spd="slow" advTm="481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2118" y="188640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u="sng" dirty="0"/>
          </a:p>
          <a:p>
            <a:r>
              <a:rPr lang="cs-CZ" sz="2400" b="1" u="sng" dirty="0"/>
              <a:t>Pro ty, co uvažují o podnikání </a:t>
            </a:r>
          </a:p>
          <a:p>
            <a:endParaRPr lang="cs-CZ" sz="2400" b="1" dirty="0"/>
          </a:p>
          <a:p>
            <a:r>
              <a:rPr lang="cs-CZ" sz="2400" b="1" dirty="0"/>
              <a:t>zakládání firmy sleduje ekonomické cíle</a:t>
            </a:r>
          </a:p>
          <a:p>
            <a:endParaRPr lang="cs-CZ" sz="2400" b="1" dirty="0"/>
          </a:p>
          <a:p>
            <a:r>
              <a:rPr lang="cs-CZ" sz="2400" b="1" dirty="0"/>
              <a:t>právní definice podnikání: </a:t>
            </a:r>
            <a:r>
              <a:rPr lang="cs-CZ" sz="2400" b="1" i="1" dirty="0"/>
              <a:t>„podnikání je samostatná činnost prováděná vlastním jménem na vlastní odpovědnost za účelem dosažení zisku“</a:t>
            </a:r>
          </a:p>
          <a:p>
            <a:endParaRPr lang="cs-CZ" sz="2400" b="1" i="1" dirty="0"/>
          </a:p>
          <a:p>
            <a:r>
              <a:rPr lang="cs-CZ" sz="2400" dirty="0"/>
              <a:t>regulace občanským, obchodním a živnostenským právem: úprava jednotlivých obchodních korporací, druhů živností, podmínek</a:t>
            </a:r>
          </a:p>
          <a:p>
            <a:endParaRPr lang="cs-CZ" sz="2400" dirty="0"/>
          </a:p>
          <a:p>
            <a:r>
              <a:rPr lang="cs-CZ" sz="2400" dirty="0"/>
              <a:t>regulace pracovním právem: vznik, zánik a podmínky trvání pracovního poměru,  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01"/>
    </mc:Choice>
    <mc:Fallback xmlns="">
      <p:transition spd="slow" advTm="1030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>
              <a:buClr>
                <a:schemeClr val="accent3"/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regulace finančním právem: daně, poplatky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regulace správním právem: správní řízení (styk občana s orgány veřejné moci)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regulace občanským právem: osoby, věcná práva, odpovědnost za protiprávní jednání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nástroje trestního práva: trestné činy hospodářské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sz="2400" b="1" dirty="0"/>
          </a:p>
          <a:p>
            <a:endParaRPr lang="cs-CZ" sz="2400" b="1" dirty="0"/>
          </a:p>
          <a:p>
            <a:pPr algn="just"/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"/>
    </mc:Choice>
    <mc:Fallback xmlns="">
      <p:transition spd="slow" advTm="31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-33486"/>
            <a:ext cx="849694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/>
          </a:p>
          <a:p>
            <a:endParaRPr lang="cs-CZ" sz="2000" b="1" dirty="0"/>
          </a:p>
          <a:p>
            <a:r>
              <a:rPr lang="cs-CZ" sz="2400" b="1" u="sng" dirty="0"/>
              <a:t>Pro ty, co uvažují o zaměstnaneckém poměru v soukromém sektoru:</a:t>
            </a:r>
          </a:p>
          <a:p>
            <a:endParaRPr lang="cs-CZ" sz="2400" b="1" u="sng" dirty="0"/>
          </a:p>
          <a:p>
            <a:r>
              <a:rPr lang="cs-CZ" sz="2400" dirty="0"/>
              <a:t>regulace občanským právem a pracovním právem, odpovědnost za škodu</a:t>
            </a:r>
          </a:p>
          <a:p>
            <a:endParaRPr lang="cs-CZ" sz="2400" dirty="0"/>
          </a:p>
          <a:p>
            <a:r>
              <a:rPr lang="cs-CZ" sz="2400" b="1" u="sng" dirty="0"/>
              <a:t>Pro ty uvažují o výkonu profese ve veřejné správě:</a:t>
            </a:r>
          </a:p>
          <a:p>
            <a:r>
              <a:rPr lang="cs-CZ" sz="2400" dirty="0"/>
              <a:t> nadto v rámci specializací správní právo, veřejná správa</a:t>
            </a:r>
          </a:p>
          <a:p>
            <a:endParaRPr lang="cs-CZ" sz="2000" b="1" u="sng" dirty="0"/>
          </a:p>
          <a:p>
            <a:endParaRPr lang="cs-CZ" sz="1400" b="1" u="sng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70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7"/>
    </mc:Choice>
    <mc:Fallback xmlns="">
      <p:transition spd="slow" advTm="276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85754" y="836712"/>
            <a:ext cx="7920880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400" b="1" u="sng" dirty="0"/>
              <a:t>Pro ty, co pouze chtějí „diplom“</a:t>
            </a:r>
          </a:p>
          <a:p>
            <a:pPr algn="just">
              <a:buNone/>
            </a:pPr>
            <a:endParaRPr lang="cs-CZ" sz="2400" b="1" u="sng" dirty="0"/>
          </a:p>
          <a:p>
            <a:pPr algn="just">
              <a:buNone/>
            </a:pPr>
            <a:r>
              <a:rPr lang="cs-CZ" sz="2400" dirty="0"/>
              <a:t>předmět právo poskytuje základní vhled do problematiky klíčových právních odvětví</a:t>
            </a:r>
          </a:p>
          <a:p>
            <a:pPr algn="just">
              <a:buNone/>
            </a:pPr>
            <a:endParaRPr lang="cs-CZ" sz="2400" dirty="0"/>
          </a:p>
          <a:p>
            <a:pPr algn="just">
              <a:buNone/>
            </a:pPr>
            <a:r>
              <a:rPr lang="cs-CZ" sz="2400" dirty="0"/>
              <a:t>právo vstupuje do každodenního života každého</a:t>
            </a:r>
          </a:p>
          <a:p>
            <a:pPr algn="just">
              <a:buNone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znalost principů fungování státu – moc zákonodárná, výkonná, soudní, územně samosprávné celky aneb „téměř každý rok volíme“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povědomí o lidských právech – je nárok na bezplatné zdravotnictví, školství?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povědomí o trestní odpovědnosti – ať se nevydáte na scestí</a:t>
            </a:r>
          </a:p>
          <a:p>
            <a:pPr algn="just">
              <a:buNone/>
            </a:pPr>
            <a:endParaRPr lang="cs-CZ" sz="2000" b="1" u="sng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rgbClr val="FF0000"/>
              </a:solidFill>
            </a:endParaRP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just">
              <a:buClr>
                <a:schemeClr val="accent3"/>
              </a:buClr>
              <a:defRPr/>
            </a:pPr>
            <a:r>
              <a:rPr lang="cs-CZ" sz="2400" dirty="0"/>
              <a:t>Základní občanskoprávní přehled: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může si mne v době chytrých telefonů kdokoli fotit (osobnostní práva)</a:t>
            </a:r>
          </a:p>
          <a:p>
            <a:pPr marL="452628" indent="-342900" algn="just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sousedy si nevybíráme (věcná práva)</a:t>
            </a:r>
          </a:p>
          <a:p>
            <a:pPr marL="452628" indent="-342900" algn="just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veselá věda o smutných záležitostech (dědické právo)</a:t>
            </a:r>
          </a:p>
          <a:p>
            <a:pPr marL="452628" indent="-342900" algn="just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objednali jsme si na internetu (smluvní, spotřebitelské právo)</a:t>
            </a:r>
          </a:p>
          <a:p>
            <a:pPr marL="452628" indent="-342900" algn="just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kupujeme dům, pronajímáme byt (smluvní právo)</a:t>
            </a:r>
          </a:p>
          <a:p>
            <a:pPr marL="452628" indent="-342900" algn="just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můj pes někoho pokousal (odpovědnost z deliktů)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>
              <a:defRPr/>
            </a:pPr>
            <a:r>
              <a:rPr lang="cs-CZ" sz="2400" dirty="0"/>
              <a:t>Evropská unie</a:t>
            </a:r>
          </a:p>
          <a:p>
            <a:pPr marL="109728" algn="just">
              <a:defRPr/>
            </a:pPr>
            <a:endParaRPr lang="cs-CZ" sz="2400" i="1" dirty="0"/>
          </a:p>
          <a:p>
            <a:pPr marL="109728" algn="just">
              <a:defRPr/>
            </a:pPr>
            <a:r>
              <a:rPr lang="cs-CZ" sz="2400" dirty="0"/>
              <a:t>stále o ní slyšíme, ale není to tak vzdálená entita</a:t>
            </a:r>
          </a:p>
          <a:p>
            <a:pPr marL="109728" algn="just">
              <a:defRPr/>
            </a:pPr>
            <a:endParaRPr lang="cs-CZ" sz="2400" dirty="0"/>
          </a:p>
          <a:p>
            <a:pPr marL="109728" algn="just">
              <a:defRPr/>
            </a:pPr>
            <a:r>
              <a:rPr lang="cs-CZ" sz="2400" dirty="0"/>
              <a:t>až 70% přijatých zákonů jsou transpozice předpisů Evropské unie</a:t>
            </a:r>
            <a:endParaRPr lang="cs-CZ" sz="1400" dirty="0"/>
          </a:p>
          <a:p>
            <a:endParaRPr lang="cs-CZ" sz="2400" b="1" dirty="0"/>
          </a:p>
          <a:p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16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r>
              <a:rPr lang="cs-CZ" altLang="cs-CZ" sz="5400" b="1" dirty="0"/>
              <a:t>DĚKUJI ZA POZORNOST</a:t>
            </a:r>
            <a:endParaRPr lang="cs-CZ" altLang="cs-CZ" sz="5400" dirty="0"/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471</Words>
  <Application>Microsoft Office PowerPoint</Application>
  <PresentationFormat>Předvádění na obrazovce (4:3)</PresentationFormat>
  <Paragraphs>108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 Úvodní přednáška právo 01.10.2024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159</cp:revision>
  <dcterms:created xsi:type="dcterms:W3CDTF">2015-09-08T17:35:18Z</dcterms:created>
  <dcterms:modified xsi:type="dcterms:W3CDTF">2024-09-30T13:23:29Z</dcterms:modified>
</cp:coreProperties>
</file>