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73" r:id="rId6"/>
    <p:sldId id="308" r:id="rId7"/>
    <p:sldId id="306" r:id="rId8"/>
    <p:sldId id="271" r:id="rId9"/>
    <p:sldId id="266" r:id="rId10"/>
    <p:sldId id="302" r:id="rId11"/>
    <p:sldId id="305" r:id="rId12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9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5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4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2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7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39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1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1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7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9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57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Lokalizace obchodních příležitostí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</a:t>
            </a:r>
            <a:r>
              <a:rPr lang="cs-CZ" sz="3200" dirty="0"/>
              <a:t>Kamila Turečková</a:t>
            </a:r>
            <a:r>
              <a:rPr lang="cs-CZ" sz="2800" dirty="0"/>
              <a:t>, Ph.D., MBA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ZS 2024/2025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BPLOP (1+2)</a:t>
            </a: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 k předmětu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4FA0C4FA-38E6-4376-9309-EF949C78C92B}"/>
              </a:ext>
            </a:extLst>
          </p:cNvPr>
          <p:cNvSpPr/>
          <p:nvPr/>
        </p:nvSpPr>
        <p:spPr>
          <a:xfrm>
            <a:off x="-539398" y="5737411"/>
            <a:ext cx="1794456" cy="718439"/>
          </a:xfrm>
          <a:prstGeom prst="arc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405946C-59C5-4060-AA06-87EC579D9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2">
            <a:extLst>
              <a:ext uri="{FF2B5EF4-FFF2-40B4-BE49-F238E27FC236}">
                <a16:creationId xmlns:a16="http://schemas.microsoft.com/office/drawing/2014/main" id="{50092E88-6EE3-442C-8308-12E8EE42C5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0611561"/>
              </p:ext>
            </p:extLst>
          </p:nvPr>
        </p:nvGraphicFramePr>
        <p:xfrm>
          <a:off x="443752" y="2098255"/>
          <a:ext cx="11304494" cy="46100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7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8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129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téma/obsah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25.9.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zrušeno, změna harmonogramu ZS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semináře se nekonají </a:t>
                      </a:r>
                      <a:r>
                        <a:rPr lang="cs-CZ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(služební cesta)</a:t>
                      </a:r>
                      <a:endParaRPr lang="cs-CZ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Volba témat, diskuze k aktivitám spojeným se studiem programu Mezinárodní obchod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16.10.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případová studie č. 1 na Hyundai Nošovice/</a:t>
                      </a:r>
                      <a:r>
                        <a:rPr lang="pt-B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Distribuční centrum Amazonu v Dobrovízi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Tietoevry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 ČR (Ostrava)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23.10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bodovaná diskuze k aglomeračním efektům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případová studie č. 2 na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Gigafactory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Dolní Lutyně/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onsemi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Rožnov pod Radhoštěm/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logistické centrum BMW v Mošnově 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individuální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individuální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semináře se nekonají, 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on-line průběžný test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27.11.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individuální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4.12.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individuální prezentace</a:t>
                      </a:r>
                      <a:r>
                        <a:rPr lang="cs-CZ" sz="1400" i="1" dirty="0"/>
                        <a:t>, náhradní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konzultace, </a:t>
                      </a:r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dobrovolný</a:t>
                      </a:r>
                      <a:r>
                        <a:rPr lang="cs-CZ" sz="1400" dirty="0"/>
                        <a:t> 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</a:rPr>
                        <a:t>zkušební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1763A727-A94E-4328-998E-3A9A1E0D469E}"/>
              </a:ext>
            </a:extLst>
          </p:cNvPr>
          <p:cNvSpPr txBox="1"/>
          <p:nvPr/>
        </p:nvSpPr>
        <p:spPr>
          <a:xfrm>
            <a:off x="7503459" y="544992"/>
            <a:ext cx="3881717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Plán rozpisu seminářů se může aktuálně měnit, informováni budete na dřívějším semináři osobně, případně také mailem.</a:t>
            </a:r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62C830-6BA2-47EB-957E-807D7094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3317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270" y="1846729"/>
            <a:ext cx="11331389" cy="489472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doc. </a:t>
            </a:r>
            <a:r>
              <a:rPr lang="en-US" sz="2800" b="1" dirty="0"/>
              <a:t>Ing. </a:t>
            </a:r>
            <a:r>
              <a:rPr lang="cs-CZ" sz="2800" b="1" dirty="0"/>
              <a:t>Kamila Turečková, Ph.D., MBA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301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dohody</a:t>
            </a:r>
          </a:p>
          <a:p>
            <a:pPr lvl="3"/>
            <a:r>
              <a:rPr lang="cs-CZ" sz="2200" b="1" dirty="0">
                <a:solidFill>
                  <a:schemeClr val="accent5">
                    <a:lumMod val="75000"/>
                  </a:schemeClr>
                </a:solidFill>
              </a:rPr>
              <a:t>osobně nebo on-line (</a:t>
            </a:r>
            <a:r>
              <a:rPr lang="cs-CZ" sz="2200" dirty="0">
                <a:solidFill>
                  <a:schemeClr val="tx1"/>
                </a:solidFill>
              </a:rPr>
              <a:t>kód: </a:t>
            </a:r>
            <a:r>
              <a:rPr lang="cs-CZ" sz="2200" b="1" dirty="0">
                <a:solidFill>
                  <a:schemeClr val="accent4">
                    <a:lumMod val="50000"/>
                  </a:schemeClr>
                </a:solidFill>
              </a:rPr>
              <a:t>oca8om0</a:t>
            </a:r>
            <a:r>
              <a:rPr lang="cs-CZ" sz="2200" dirty="0">
                <a:solidFill>
                  <a:schemeClr val="tx1"/>
                </a:solidFill>
              </a:rPr>
              <a:t> nebo přes odkaz:  </a:t>
            </a:r>
            <a:r>
              <a:rPr lang="cs-CZ" sz="2200" b="1" dirty="0">
                <a:solidFill>
                  <a:schemeClr val="accent4">
                    <a:lumMod val="50000"/>
                  </a:schemeClr>
                </a:solidFill>
              </a:rPr>
              <a:t>https://teams.microsoft.com/l/</a:t>
            </a:r>
            <a:r>
              <a:rPr lang="cs-CZ" sz="2200" b="1" dirty="0" err="1">
                <a:solidFill>
                  <a:schemeClr val="accent4">
                    <a:lumMod val="50000"/>
                  </a:schemeClr>
                </a:solidFill>
              </a:rPr>
              <a:t>channel</a:t>
            </a:r>
            <a:r>
              <a:rPr lang="cs-CZ" sz="2200" b="1" dirty="0">
                <a:solidFill>
                  <a:schemeClr val="accent4">
                    <a:lumMod val="50000"/>
                  </a:schemeClr>
                </a:solidFill>
              </a:rPr>
              <a:t>/19%3a0cb314bd36984d23a4ed5c07b01c2ef6%40thread.tacv2/Obecn%25C3%25A9?groupId=36574a9e-b645-46e8-a548-d0d66408e44b&amp;tenantId=a6363da9-944b-4aae-abf8-3478e529ad2f</a:t>
            </a:r>
            <a:r>
              <a:rPr lang="cs-CZ" sz="22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1008000" lvl="3" indent="0">
              <a:buNone/>
            </a:pP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600" dirty="0">
                <a:solidFill>
                  <a:schemeClr val="accent2">
                    <a:lumMod val="75000"/>
                  </a:schemeClr>
                </a:solidFill>
              </a:rPr>
              <a:t>veškeré aktuální informace a vybrané materiály jsou dostupné v IS, resp. jsou komunikovány skrze hromadnou poštu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29852" y="2042827"/>
            <a:ext cx="11667699" cy="4644844"/>
          </a:xfrm>
        </p:spPr>
        <p:txBody>
          <a:bodyPr>
            <a:normAutofit fontScale="85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</a:t>
            </a:r>
            <a:r>
              <a:rPr lang="cs-CZ" sz="3100" u="sng" dirty="0"/>
              <a:t>uskutečněných</a:t>
            </a:r>
            <a:r>
              <a:rPr lang="cs-CZ" sz="3100" dirty="0"/>
              <a:t> seminářů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Aktivity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u="sng" dirty="0"/>
              <a:t>Volitelný</a:t>
            </a:r>
            <a:r>
              <a:rPr lang="cs-CZ" sz="3100" dirty="0"/>
              <a:t> průběžný test nebo krátká úvaha na zvolené téma (max. </a:t>
            </a:r>
            <a:r>
              <a:rPr lang="cs-CZ" sz="3100" b="1" dirty="0">
                <a:solidFill>
                  <a:schemeClr val="accent2"/>
                </a:solidFill>
              </a:rPr>
              <a:t>20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cs-CZ" sz="3100" dirty="0"/>
          </a:p>
          <a:p>
            <a:pPr marL="0" indent="0">
              <a:lnSpc>
                <a:spcPct val="100000"/>
              </a:lnSpc>
              <a:buNone/>
            </a:pPr>
            <a:endParaRPr lang="cs-CZ" sz="31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– odpovědníky (max. </a:t>
            </a:r>
            <a:r>
              <a:rPr lang="cs-CZ" sz="3100" b="1" dirty="0">
                <a:solidFill>
                  <a:schemeClr val="accent2"/>
                </a:solidFill>
              </a:rPr>
              <a:t>50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514C1B4-2966-4901-8976-1309595F3434}"/>
              </a:ext>
            </a:extLst>
          </p:cNvPr>
          <p:cNvSpPr txBox="1"/>
          <p:nvPr/>
        </p:nvSpPr>
        <p:spPr>
          <a:xfrm>
            <a:off x="8220635" y="257319"/>
            <a:ext cx="3756211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Za případné další volitelné aktivity mohou studenti obdržet body navíc. Tyto body jsou nad rámec řádného hodnocení bodovaných aktivit uvedených v podmínkách absolvování předmětu.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139B6DE-7A0D-48A8-BB3C-92463D37E8E2}"/>
              </a:ext>
            </a:extLst>
          </p:cNvPr>
          <p:cNvSpPr txBox="1"/>
          <p:nvPr/>
        </p:nvSpPr>
        <p:spPr>
          <a:xfrm>
            <a:off x="947230" y="4795531"/>
            <a:ext cx="11029616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Volitelný průběžný test probíhá přes odpovědníky on-line, skládá se z 20 otázek hodnocených po 1 bodu (ano/ne, výběr) a máte na </a:t>
            </a:r>
            <a:r>
              <a:rPr lang="cs-CZ" sz="2000"/>
              <a:t>něj 6 </a:t>
            </a:r>
            <a:r>
              <a:rPr lang="cs-CZ" sz="2000" dirty="0"/>
              <a:t>minut. Na tento test se nikam nezapisujete, je dobrovolný.</a:t>
            </a: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06188" y="2043953"/>
            <a:ext cx="11404619" cy="4661647"/>
          </a:xfrm>
        </p:spPr>
        <p:txBody>
          <a:bodyPr>
            <a:normAutofit fontScale="92500"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A = 100 – 96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B = 95 - 90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Ke zkoušce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splněné všechny požadované aktivity</a:t>
            </a:r>
            <a:r>
              <a:rPr lang="cs-CZ" sz="2800" dirty="0"/>
              <a:t>.</a:t>
            </a:r>
            <a:endParaRPr lang="en-US" sz="28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3E33DDE-8555-4E6F-B8A1-A34DB687ABC0}"/>
              </a:ext>
            </a:extLst>
          </p:cNvPr>
          <p:cNvSpPr/>
          <p:nvPr/>
        </p:nvSpPr>
        <p:spPr>
          <a:xfrm>
            <a:off x="9090212" y="74628"/>
            <a:ext cx="3003175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pokud zjistíte, že jsem Vám špatně zapsala bodové či celkové hodnocení z předmětu nebo jeho aktivit, kontaktujte mne, individuálně co nejdříve vyřešíme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průběžné hodnocení studijních aktivit je k dispozici v IS obvykle s max. týdenním zpožděním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E032B52-1417-4040-8B04-2EB60D465BCA}"/>
              </a:ext>
            </a:extLst>
          </p:cNvPr>
          <p:cNvSpPr txBox="1"/>
          <p:nvPr/>
        </p:nvSpPr>
        <p:spPr>
          <a:xfrm>
            <a:off x="3926541" y="2702074"/>
            <a:ext cx="8166846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Zkouška</a:t>
            </a:r>
            <a:r>
              <a:rPr lang="cs-CZ" dirty="0"/>
              <a:t> má formu testovacích otázek (výběr správné varianty (variant), doplnění, ano/ne), jedna otázka 2 body.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Student se musí </a:t>
            </a:r>
            <a:r>
              <a:rPr lang="cs-CZ" b="1" dirty="0"/>
              <a:t>zapsat na termín řádné zkoušky</a:t>
            </a:r>
            <a:r>
              <a:rPr lang="cs-CZ" dirty="0"/>
              <a:t>, aby mohl vyplnit aktuální odpovědník (jinak je hodnocen vždy F).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Celkem je k dispozici 25 otázek na 12 minut.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Otázky na zkoušku jsou voleny z přednáškových prezentací.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Termíny zkoušek jsou k dispozici v průběhu listopadu.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Standardně je vypisováno 4-7 termínů řádné zkoušky včetně jednoho dobrovolného „zkušebního“ testu. </a:t>
            </a:r>
            <a:r>
              <a:rPr lang="cs-CZ" i="1" dirty="0"/>
              <a:t>Na „zkušební“ test se zapisujete až ex post po jeho absolvování a jen v případě, že chcete uznat body z něj jako body za řádnou zkoušku.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Aktivity na semináři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 fontScale="77500" lnSpcReduction="2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prezentace a faktická a konfrontační diskuze ke dvěma případovým studiím (ve skupinách) </a:t>
            </a:r>
            <a:r>
              <a:rPr lang="cs-CZ" sz="1900" dirty="0"/>
              <a:t>případová studie č. 1 na Hyundai Nošovice/</a:t>
            </a:r>
            <a:r>
              <a:rPr lang="pt-BR" sz="1900" dirty="0"/>
              <a:t>Distribuční centrum Amazonu v Dobrovízi</a:t>
            </a:r>
            <a:r>
              <a:rPr lang="cs-CZ" sz="1900" dirty="0"/>
              <a:t>/</a:t>
            </a:r>
            <a:r>
              <a:rPr lang="cs-CZ" sz="1900" dirty="0" err="1"/>
              <a:t>Tietoevry</a:t>
            </a:r>
            <a:r>
              <a:rPr lang="cs-CZ" sz="1900" dirty="0"/>
              <a:t> v ČR (Ostrava)</a:t>
            </a:r>
            <a:endParaRPr lang="cs-CZ" sz="3000" dirty="0"/>
          </a:p>
          <a:p>
            <a:pPr lvl="2"/>
            <a:r>
              <a:rPr lang="cs-CZ" sz="1900" dirty="0"/>
              <a:t>případová studie č. 2 na </a:t>
            </a:r>
            <a:r>
              <a:rPr lang="cs-CZ" sz="1900" dirty="0" err="1"/>
              <a:t>Gigafactory</a:t>
            </a:r>
            <a:r>
              <a:rPr lang="cs-CZ" sz="1900" dirty="0"/>
              <a:t> Dolní Lutyně/</a:t>
            </a:r>
            <a:r>
              <a:rPr lang="cs-CZ" sz="1900" dirty="0" err="1"/>
              <a:t>onsemi</a:t>
            </a:r>
            <a:r>
              <a:rPr lang="cs-CZ" sz="1900" dirty="0"/>
              <a:t> Rožnov pod Radhoštěm/</a:t>
            </a:r>
            <a:r>
              <a:rPr lang="pl-PL" sz="1900" dirty="0"/>
              <a:t>logistické centrum BMW v Mošnově</a:t>
            </a:r>
            <a:endParaRPr lang="cs-CZ" sz="3000" dirty="0"/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individuální prezentace na stanovené téma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bude mít celkem 3 aktivity (2x případová studie + 1 individuální prezentace)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témata a případné rozdělení studentů do skupin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 nahlásí vyučujícímu 1-3 výukový týden na přednášce nebo semináři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zpracování jen v PowerPointu (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vždy max. 12 snímků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témata nesmí být totožná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 cca 10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cca 4-6 prezentací na seminář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obsahová správnost, samotná prezentace, přednes, argumentace</a:t>
            </a:r>
          </a:p>
          <a:p>
            <a:pPr marL="720725" indent="-3603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nutné doplnit o použité textové zdroje na konci prezentace (uvádět dle Pokynu děkana pro úpravy, zveřejňování a ukládání VŠKP) i případné zdroje obrázků (zde formou odkazu)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2 dny předem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neděle 24h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84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2 Případové studie; po 10 bodů (celkem 20 bodů)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" y="1944709"/>
            <a:ext cx="11806518" cy="4844017"/>
          </a:xfrm>
        </p:spPr>
        <p:txBody>
          <a:bodyPr anchor="t">
            <a:normAutofit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studenti se rozdělí do 4-6 skupin, 2 skupiny si připraví vlastní prezentaci k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jednomu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tématu (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A,B nebo C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 každé ze dvou případových studií (</a:t>
            </a:r>
            <a:r>
              <a:rPr lang="cs-CZ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 2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cs-CZ" sz="2000" dirty="0"/>
              <a:t>případová studie č.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cs-CZ" sz="2000" dirty="0"/>
              <a:t> na (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cs-CZ" sz="2000" dirty="0"/>
              <a:t>) Hyundai Nošovice/ (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cs-CZ" sz="2000" dirty="0"/>
              <a:t>) </a:t>
            </a:r>
            <a:r>
              <a:rPr lang="pt-BR" sz="2000" dirty="0"/>
              <a:t>Distribuční centrum Amazon</a:t>
            </a:r>
            <a:r>
              <a:rPr lang="cs-CZ" sz="2000" dirty="0"/>
              <a:t>u</a:t>
            </a:r>
            <a:r>
              <a:rPr lang="pt-BR" sz="2000" dirty="0"/>
              <a:t> v Dobrovízi</a:t>
            </a:r>
            <a:r>
              <a:rPr lang="cs-CZ" sz="2000" dirty="0"/>
              <a:t>/ (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cs-CZ" sz="2000" dirty="0"/>
              <a:t>) </a:t>
            </a:r>
            <a:r>
              <a:rPr lang="cs-CZ" sz="2000" dirty="0" err="1"/>
              <a:t>Tietoevry</a:t>
            </a:r>
            <a:r>
              <a:rPr lang="cs-CZ" sz="2000" dirty="0"/>
              <a:t> v Ostravě</a:t>
            </a:r>
            <a:endParaRPr lang="cs-CZ" sz="3200" dirty="0"/>
          </a:p>
          <a:p>
            <a:pPr lvl="2"/>
            <a:r>
              <a:rPr lang="cs-CZ" sz="2000" dirty="0"/>
              <a:t>případová studie č.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cs-CZ" sz="2000" dirty="0"/>
              <a:t> na (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cs-CZ" sz="2000" dirty="0"/>
              <a:t>) </a:t>
            </a:r>
            <a:r>
              <a:rPr lang="cs-CZ" sz="2000" dirty="0" err="1"/>
              <a:t>Gigafactory</a:t>
            </a:r>
            <a:r>
              <a:rPr lang="cs-CZ" sz="2000" dirty="0"/>
              <a:t> Dolní Lutyně/ (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cs-CZ" sz="2000" dirty="0"/>
              <a:t>) </a:t>
            </a:r>
            <a:r>
              <a:rPr lang="cs-CZ" sz="2000" dirty="0" err="1"/>
              <a:t>onsemi</a:t>
            </a:r>
            <a:r>
              <a:rPr lang="cs-CZ" sz="2000" dirty="0"/>
              <a:t> Rožnov pod Radhoštěm/ (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cs-CZ" sz="2000" dirty="0"/>
              <a:t>) </a:t>
            </a:r>
            <a:r>
              <a:rPr lang="pl-PL" sz="2000" dirty="0"/>
              <a:t>logistické centrum BMW v Mošnově</a:t>
            </a:r>
            <a:endParaRPr lang="cs-CZ" sz="3200" dirty="0"/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studenti si zjistí důvody - faktory, proč si firmy zvolily pro svou lokalizaci právě tyto konkrétní místa a jaké ekonomické – sociální - environmentální efekty jejich existence v daném místě má či bude mít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studenti své téma odprezentují a poté budou vzájemně konfrontovat a diskutovat svá zjištění a získané faktické poznatky</a:t>
            </a:r>
          </a:p>
        </p:txBody>
      </p:sp>
    </p:spTree>
    <p:extLst>
      <p:ext uri="{BB962C8B-B14F-4D97-AF65-F5344CB8AC3E}">
        <p14:creationId xmlns:p14="http://schemas.microsoft.com/office/powerpoint/2010/main" val="333004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individuální Prezentace; 10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890918"/>
            <a:ext cx="12192000" cy="4967081"/>
          </a:xfrm>
        </p:spPr>
        <p:txBody>
          <a:bodyPr anchor="t">
            <a:normAutofit fontScale="55000" lnSpcReduction="2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jedno téma na studenta (výběr z nabídky nebo obdobné téma vlastní schválené vyučujícím)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téma se musí týkat 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lokalizace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rozličných existujících nebo hypotetických firem v prostoru celého světa </a:t>
            </a:r>
            <a:r>
              <a:rPr lang="cs-CZ" sz="3600">
                <a:latin typeface="Arial" panose="020B0604020202020204" pitchFamily="34" charset="0"/>
                <a:cs typeface="Arial" panose="020B0604020202020204" pitchFamily="34" charset="0"/>
              </a:rPr>
              <a:t>v současnosti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300" dirty="0">
                <a:latin typeface="Arial" panose="020B0604020202020204" pitchFamily="34" charset="0"/>
                <a:cs typeface="Arial" panose="020B0604020202020204" pitchFamily="34" charset="0"/>
              </a:rPr>
              <a:t>proč firmu umístit na tomto konkrétním místě nebo proč ji zde neumisťovat (jaké ekonomicko-sociální, infrastrukturní, environmentální, právní a kulturní faktory jsou klíčové pro lokalizaci/delokalizaci); resp. proč existující firma je umístěna právě v daném místě a ne jinde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příklady hypotetických situací (proč ano, proč ne)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3300" dirty="0"/>
              <a:t>průmyslová firma v ČR; firma na pěstování bavlny ve Španělsku; automobilka v Indii; firma oděvního průmyslu v Německu; firma pěstující banány na Islandu; firma poskytující sociální služby v Japonsku; sklárna v ČR; firma vyrábějící vánoční ozdoby v ČR; automobilka na Slovensku; IT firma v Libanonu, firma podnikající v kosmickém průmyslu v Jihomoravském kraji apod.</a:t>
            </a:r>
            <a:endParaRPr lang="cs-CZ" sz="6500" dirty="0"/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příklady hypotetických situací (kde a proč ano/ne)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3300" u="sng" dirty="0"/>
              <a:t>kde by jste si otevřeli/neotevřeli (založili/nezaložili) </a:t>
            </a:r>
            <a:r>
              <a:rPr lang="cs-CZ" sz="3300" dirty="0"/>
              <a:t>prodejnu cyklistických kol/planetárium/firmu na instalaci solárních panelů/firmu na 3D tisk/pivovar/firmu vyrábějící vojenskou techniku/firmu vyrábějící pomůcky pro seniory, firmu na zpracování vlny </a:t>
            </a:r>
            <a:r>
              <a:rPr lang="cs-CZ" sz="3300" u="sng" dirty="0"/>
              <a:t>a proč </a:t>
            </a:r>
            <a:r>
              <a:rPr lang="cs-CZ" sz="3300" dirty="0"/>
              <a:t>apod.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existující firmy (proč právě na daném místě)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3300" dirty="0"/>
              <a:t>BONATRANS GROUP a.s.,  LANEX a.s., REMOSKA s.r.o., TATRA TRUCKS a.s., </a:t>
            </a:r>
            <a:r>
              <a:rPr lang="en-US" sz="3300" dirty="0" err="1"/>
              <a:t>Vasky</a:t>
            </a:r>
            <a:r>
              <a:rPr lang="en-US" sz="3300" dirty="0"/>
              <a:t> trade </a:t>
            </a:r>
            <a:r>
              <a:rPr lang="en-US" sz="3300" dirty="0" err="1"/>
              <a:t>s.r.o.</a:t>
            </a:r>
            <a:r>
              <a:rPr lang="cs-CZ" sz="3300" dirty="0"/>
              <a:t>, </a:t>
            </a:r>
            <a:r>
              <a:rPr lang="cs-CZ" sz="3300" dirty="0" err="1"/>
              <a:t>Mattoni</a:t>
            </a:r>
            <a:r>
              <a:rPr lang="cs-CZ" sz="3300" dirty="0"/>
              <a:t> 1873, Kofola </a:t>
            </a:r>
            <a:r>
              <a:rPr lang="cs-CZ" sz="3300" dirty="0" err="1"/>
              <a:t>a.s</a:t>
            </a:r>
            <a:r>
              <a:rPr lang="cs-CZ" sz="3300" dirty="0"/>
              <a:t>, </a:t>
            </a:r>
            <a:r>
              <a:rPr lang="cs-CZ" sz="3300" dirty="0" err="1"/>
              <a:t>Swarovski</a:t>
            </a:r>
            <a:r>
              <a:rPr lang="cs-CZ" sz="3300" dirty="0"/>
              <a:t> </a:t>
            </a:r>
            <a:r>
              <a:rPr lang="cs-CZ" sz="3300" dirty="0" err="1"/>
              <a:t>Crystal</a:t>
            </a:r>
            <a:r>
              <a:rPr lang="cs-CZ" sz="3300" dirty="0"/>
              <a:t> Online AG, Mazda Motor </a:t>
            </a:r>
            <a:r>
              <a:rPr lang="cs-CZ" sz="3300" dirty="0" err="1"/>
              <a:t>Corporation</a:t>
            </a:r>
            <a:r>
              <a:rPr lang="cs-CZ" sz="3300" dirty="0"/>
              <a:t> aj.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25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Esej nebo úvaha (ISP, Erasmus); 30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2009104"/>
            <a:ext cx="12192000" cy="4726546"/>
          </a:xfrm>
        </p:spPr>
        <p:txBody>
          <a:bodyPr>
            <a:normAutofit fontScale="92500"/>
          </a:bodyPr>
          <a:lstStyle/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 strany čistého textu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New Roman, vel. písma12, jednoduché řádkování)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celkem max. 4 strany se všemi náležitostmi…. (není požadována obvyklá titulní strana s logem, názvem předmětu, oborem apod. – stačí jméno, datum, číslo studenta, název)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strana a formální úprava textu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doporučuji se seznámit s tím, co to esej je a jaké má náležitosti (pokud práce nebude esejí nebude hodnocena!), totéž platí pro úvahu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případě, že využijete některé cizí zdroje či informace, je nutné je na konci uvést ve formátu dle aktuálního Pokynu děkana pro úpravy, zveřejňování a ukládání VŠKP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hotovou esej/úvahu je potřeba mi zaslat na email do </a:t>
            </a:r>
            <a:r>
              <a:rPr lang="cs-CZ" sz="2400" b="1" dirty="0">
                <a:solidFill>
                  <a:srgbClr val="C00000"/>
                </a:solidFill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24.11.2024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téma: 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Aglomerační efekty průmyslových zón (co mohou firmy sdílet)?</a:t>
            </a:r>
            <a:endParaRPr lang="cs-CZ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0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Harmonogram přednášek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92369306"/>
              </p:ext>
            </p:extLst>
          </p:nvPr>
        </p:nvGraphicFramePr>
        <p:xfrm>
          <a:off x="457200" y="1902691"/>
          <a:ext cx="11304494" cy="48325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0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4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2022"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téma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25.9.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zrušeno, změna harmonogramu ZS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přednáška se nekoná </a:t>
                      </a:r>
                      <a:r>
                        <a:rPr lang="cs-CZ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(služební cesta)</a:t>
                      </a: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úvodní přednáška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16.10.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 do lokalizace obchodních příležitostí, základní terminologie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23.10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klasifikace ekonomických činností NACE, rozvoj obchodu a dopad na utváření ekonomických sektorů, vývojové tendence</a:t>
                      </a:r>
                      <a:endParaRPr lang="cs-CZ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aglomerační a jiné efekty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měkké a tvrdé faktory lokalizace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výrobní faktory a jejich význam pro lokalizaci firem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přednáška se nekoná, 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on-line průběžný test </a:t>
                      </a:r>
                      <a:r>
                        <a:rPr lang="cs-CZ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(po „výrobní faktory a jejich význam pro lokalizaci firem“ včetně) 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samostudium tématu </a:t>
                      </a:r>
                      <a:r>
                        <a:rPr lang="cs-CZ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„R</a:t>
                      </a:r>
                      <a:r>
                        <a:rPr lang="cs-CZ" sz="1400" b="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ole</a:t>
                      </a:r>
                      <a:r>
                        <a:rPr lang="cs-CZ" sz="14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veřejného sektoru v podpoře lokalizace firem“, viz 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27.11.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význam dalších vybraných faktorů pro vhodnou lokalizaci obchodních příležitostí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4.12.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cesta,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samostudium tématu „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podpůrná inovační infrastruktura“, viz 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vybrané teorie lokalizace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C00000"/>
                          </a:solidFill>
                        </a:rPr>
                        <a:t>konzultace, zkušební test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B0A2C5F4-5AF0-4153-9345-EFFF404D807C}"/>
              </a:ext>
            </a:extLst>
          </p:cNvPr>
          <p:cNvSpPr txBox="1"/>
          <p:nvPr/>
        </p:nvSpPr>
        <p:spPr>
          <a:xfrm>
            <a:off x="9511553" y="148365"/>
            <a:ext cx="2545976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Plán rozpisu přednášek se může aktuálně měnit, informováni budete na dřívější přednášce osobně, případně také mailem.</a:t>
            </a:r>
          </a:p>
        </p:txBody>
      </p:sp>
    </p:spTree>
    <p:extLst>
      <p:ext uri="{BB962C8B-B14F-4D97-AF65-F5344CB8AC3E}">
        <p14:creationId xmlns:p14="http://schemas.microsoft.com/office/powerpoint/2010/main" val="143452346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1206</TotalTime>
  <Words>1610</Words>
  <Application>Microsoft Office PowerPoint</Application>
  <PresentationFormat>Širokoúhlá obrazovka</PresentationFormat>
  <Paragraphs>168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Lokalizace obchodních příležitostí</vt:lpstr>
      <vt:lpstr>Prezentace aplikace PowerPoint</vt:lpstr>
      <vt:lpstr>Podmínky absolvování</vt:lpstr>
      <vt:lpstr>Celkové hodnocení předmětu</vt:lpstr>
      <vt:lpstr>Aktivity na semináři</vt:lpstr>
      <vt:lpstr>2 Případové studie; po 10 bodů (celkem 20 bodů)</vt:lpstr>
      <vt:lpstr>individuální Prezentace; 10 bodů</vt:lpstr>
      <vt:lpstr>Esej nebo úvaha (ISP, Erasmus); 30 bodů</vt:lpstr>
      <vt:lpstr>Harmonogram přednášek</vt:lpstr>
      <vt:lpstr>ROZPIS seminářů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275</cp:revision>
  <cp:lastPrinted>2024-10-11T06:29:01Z</cp:lastPrinted>
  <dcterms:created xsi:type="dcterms:W3CDTF">2017-12-11T08:34:25Z</dcterms:created>
  <dcterms:modified xsi:type="dcterms:W3CDTF">2024-10-11T06:29:46Z</dcterms:modified>
</cp:coreProperties>
</file>