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306" r:id="rId6"/>
    <p:sldId id="307" r:id="rId7"/>
    <p:sldId id="305" r:id="rId8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3557" autoAdjust="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FBBA2-7A20-4748-AF3A-A3D98AB4B267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BF6EC-E84A-411E-8838-367FE3D6C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128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798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952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446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147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123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975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391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410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810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472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499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55766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1239512" cy="1475013"/>
          </a:xfrm>
        </p:spPr>
        <p:txBody>
          <a:bodyPr>
            <a:normAutofit/>
          </a:bodyPr>
          <a:lstStyle/>
          <a:p>
            <a:r>
              <a:rPr lang="cs-CZ" sz="4400" dirty="0"/>
              <a:t>Mezinárodní konkurenceschopnost</a:t>
            </a:r>
            <a:endParaRPr lang="en-US" sz="4400" dirty="0"/>
          </a:p>
        </p:txBody>
      </p:sp>
      <p:pic>
        <p:nvPicPr>
          <p:cNvPr id="4" name="Picture 2" descr="Slezská univerzita v Opav&amp;ecaron;, Obchodn&amp;ecaron; podnikatelská fakulta v Karvin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6367" y="636971"/>
            <a:ext cx="3024336" cy="936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/>
          <p:cNvSpPr txBox="1">
            <a:spLocks/>
          </p:cNvSpPr>
          <p:nvPr/>
        </p:nvSpPr>
        <p:spPr>
          <a:xfrm>
            <a:off x="581191" y="4340180"/>
            <a:ext cx="10993546" cy="19502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sz="2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ZS 2024/2025</a:t>
            </a:r>
          </a:p>
          <a:p>
            <a:pPr algn="r"/>
            <a:r>
              <a:rPr lang="cs-CZ" sz="2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BPMKS (2+1)</a:t>
            </a:r>
          </a:p>
          <a:p>
            <a:pPr algn="r"/>
            <a:r>
              <a:rPr lang="cs-CZ" sz="4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Základní informace k předmětu</a:t>
            </a:r>
            <a:endParaRPr lang="en-US" sz="40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Oblouk 4">
            <a:extLst>
              <a:ext uri="{FF2B5EF4-FFF2-40B4-BE49-F238E27FC236}">
                <a16:creationId xmlns:a16="http://schemas.microsoft.com/office/drawing/2014/main" id="{4FA0C4FA-38E6-4376-9309-EF949C78C92B}"/>
              </a:ext>
            </a:extLst>
          </p:cNvPr>
          <p:cNvSpPr/>
          <p:nvPr/>
        </p:nvSpPr>
        <p:spPr>
          <a:xfrm>
            <a:off x="-539398" y="5737411"/>
            <a:ext cx="1794456" cy="718439"/>
          </a:xfrm>
          <a:prstGeom prst="arc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cs-CZ" sz="48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1.</a:t>
            </a:r>
          </a:p>
        </p:txBody>
      </p:sp>
    </p:spTree>
    <p:extLst>
      <p:ext uri="{BB962C8B-B14F-4D97-AF65-F5344CB8AC3E}">
        <p14:creationId xmlns:p14="http://schemas.microsoft.com/office/powerpoint/2010/main" val="2259534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9270" y="1846729"/>
            <a:ext cx="11331389" cy="4894729"/>
          </a:xfrm>
        </p:spPr>
        <p:txBody>
          <a:bodyPr>
            <a:normAutofit/>
          </a:bodyPr>
          <a:lstStyle/>
          <a:p>
            <a:r>
              <a:rPr lang="cs-CZ" sz="2800" dirty="0"/>
              <a:t>Vyučující</a:t>
            </a:r>
            <a:r>
              <a:rPr lang="en-US" sz="2800" dirty="0"/>
              <a:t>:</a:t>
            </a:r>
            <a:r>
              <a:rPr lang="en-US" sz="2800" b="1" dirty="0"/>
              <a:t>		</a:t>
            </a:r>
            <a:r>
              <a:rPr lang="cs-CZ" sz="2800" b="1" dirty="0"/>
              <a:t>			doc. Ing. Jan Nevima, Ph.D., MBA</a:t>
            </a:r>
            <a:endParaRPr lang="en-US" sz="2800" b="1" dirty="0"/>
          </a:p>
          <a:p>
            <a:r>
              <a:rPr lang="en-US" sz="2800" dirty="0"/>
              <a:t>Email: 		</a:t>
            </a:r>
            <a:r>
              <a:rPr lang="cs-CZ" sz="2800" dirty="0"/>
              <a:t>				</a:t>
            </a:r>
            <a:r>
              <a:rPr lang="cs-CZ" sz="2800" b="1" dirty="0" err="1">
                <a:solidFill>
                  <a:schemeClr val="accent2">
                    <a:lumMod val="75000"/>
                  </a:schemeClr>
                </a:solidFill>
              </a:rPr>
              <a:t>nevima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@opf.slu.cz</a:t>
            </a:r>
          </a:p>
          <a:p>
            <a:r>
              <a:rPr lang="cs-CZ" sz="2800" dirty="0"/>
              <a:t>Kancelář:</a:t>
            </a:r>
            <a:r>
              <a:rPr lang="en-US" sz="2800" dirty="0"/>
              <a:t> 		</a:t>
            </a:r>
            <a:r>
              <a:rPr lang="cs-CZ" sz="2800" dirty="0"/>
              <a:t>			</a:t>
            </a:r>
            <a:r>
              <a:rPr lang="en-US" sz="2800" dirty="0"/>
              <a:t>A-A2</a:t>
            </a:r>
            <a:r>
              <a:rPr lang="cs-CZ" sz="2800" dirty="0"/>
              <a:t>08</a:t>
            </a:r>
          </a:p>
          <a:p>
            <a:r>
              <a:rPr lang="cs-CZ" sz="2800" dirty="0"/>
              <a:t>Telefon: 					+420 596398 318</a:t>
            </a:r>
            <a:endParaRPr lang="en-US" sz="2800" dirty="0"/>
          </a:p>
          <a:p>
            <a:r>
              <a:rPr lang="cs-CZ" sz="2800" dirty="0"/>
              <a:t>Konzultační hodiny</a:t>
            </a:r>
            <a:r>
              <a:rPr lang="en-US" sz="2800" dirty="0"/>
              <a:t>:</a:t>
            </a:r>
            <a:r>
              <a:rPr lang="cs-CZ" sz="2800" dirty="0"/>
              <a:t>		</a:t>
            </a: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</a:rPr>
              <a:t>viz IS nebo dle předchozí dohody</a:t>
            </a:r>
          </a:p>
          <a:p>
            <a:pPr lvl="3"/>
            <a:endParaRPr lang="cs-CZ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619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Podmínky absolvování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184615" y="2146116"/>
            <a:ext cx="11667699" cy="3813784"/>
          </a:xfrm>
        </p:spPr>
        <p:txBody>
          <a:bodyPr>
            <a:normAutofit fontScale="92500" lnSpcReduction="20000"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Povinná účast na seminářích </a:t>
            </a:r>
          </a:p>
          <a:p>
            <a:pPr lvl="2" indent="-360000">
              <a:buFont typeface="Wingdings" panose="05000000000000000000" pitchFamily="2" charset="2"/>
              <a:buChar char="§"/>
            </a:pPr>
            <a:r>
              <a:rPr lang="cs-CZ" sz="3100" dirty="0"/>
              <a:t>min. 60 % z uskutečněných seminářů (dle akreditace)</a:t>
            </a:r>
          </a:p>
          <a:p>
            <a:pPr lvl="2" indent="-360000">
              <a:buFont typeface="Wingdings" panose="05000000000000000000" pitchFamily="2" charset="2"/>
              <a:buChar char="§"/>
            </a:pPr>
            <a:r>
              <a:rPr lang="cs-CZ" sz="3100" dirty="0"/>
              <a:t>omluvy na základě lékařského potvrzení (omluva a dodání potvrzení do 5-ti pracovních dnů ode dne nepřítomnosti)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Prezentace na seminářích (max. </a:t>
            </a:r>
            <a:r>
              <a:rPr lang="cs-CZ" sz="3100" b="1" dirty="0">
                <a:solidFill>
                  <a:schemeClr val="accent2"/>
                </a:solidFill>
              </a:rPr>
              <a:t>30 bodů</a:t>
            </a:r>
            <a:r>
              <a:rPr lang="cs-CZ" sz="3100" dirty="0"/>
              <a:t>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Test (max. </a:t>
            </a:r>
            <a:r>
              <a:rPr lang="cs-CZ" sz="3100" b="1" dirty="0">
                <a:solidFill>
                  <a:schemeClr val="accent2"/>
                </a:solidFill>
              </a:rPr>
              <a:t>70 bodů</a:t>
            </a:r>
            <a:r>
              <a:rPr lang="cs-CZ" sz="3100" dirty="0"/>
              <a:t>)</a:t>
            </a:r>
            <a:r>
              <a:rPr lang="cs-CZ" sz="2800" dirty="0"/>
              <a:t>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800" dirty="0"/>
              <a:t>(pravda-nepravda, výběr z variant)</a:t>
            </a:r>
          </a:p>
          <a:p>
            <a:pPr marL="0" indent="0" algn="r">
              <a:lnSpc>
                <a:spcPct val="100000"/>
              </a:lnSpc>
              <a:buNone/>
            </a:pPr>
            <a:r>
              <a:rPr lang="cs-CZ" sz="2400" dirty="0"/>
              <a:t> </a:t>
            </a: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</a:rPr>
              <a:t>celkem </a:t>
            </a:r>
            <a:r>
              <a:rPr lang="cs-CZ" sz="2400" b="1" dirty="0">
                <a:solidFill>
                  <a:schemeClr val="accent2"/>
                </a:solidFill>
              </a:rPr>
              <a:t>max. 100 bodů</a:t>
            </a:r>
            <a:endParaRPr lang="en-US" sz="24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249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Celkové hodnocení předmětu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206188" y="2043953"/>
            <a:ext cx="11404619" cy="4661647"/>
          </a:xfrm>
        </p:spPr>
        <p:txBody>
          <a:bodyPr>
            <a:normAutofit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600" b="1" dirty="0"/>
              <a:t>Zápočet = </a:t>
            </a:r>
            <a:r>
              <a:rPr lang="cs-CZ" sz="2600" b="1" u="sng" dirty="0"/>
              <a:t>65 a více bodů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400" dirty="0"/>
          </a:p>
          <a:p>
            <a:pPr marL="0" indent="0">
              <a:lnSpc>
                <a:spcPct val="100000"/>
              </a:lnSpc>
              <a:buNone/>
            </a:pPr>
            <a:endParaRPr lang="cs-CZ" sz="2400" dirty="0"/>
          </a:p>
          <a:p>
            <a:pPr lvl="2" indent="-36000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K testu je připuštěn pouze student, jenž má </a:t>
            </a:r>
            <a:r>
              <a:rPr lang="cs-CZ" sz="2800" b="1" dirty="0">
                <a:solidFill>
                  <a:schemeClr val="accent5">
                    <a:lumMod val="50000"/>
                  </a:schemeClr>
                </a:solidFill>
              </a:rPr>
              <a:t>splněnou docházku </a:t>
            </a:r>
            <a:r>
              <a:rPr lang="cs-CZ" sz="2800" dirty="0"/>
              <a:t>ze seminářů a na semináři </a:t>
            </a:r>
            <a:r>
              <a:rPr lang="cs-CZ" sz="2800" b="1" dirty="0">
                <a:solidFill>
                  <a:schemeClr val="accent5">
                    <a:lumMod val="50000"/>
                  </a:schemeClr>
                </a:solidFill>
              </a:rPr>
              <a:t>odprezentovanou svou práci (prezentaci) </a:t>
            </a:r>
            <a:r>
              <a:rPr lang="cs-CZ" sz="2800" dirty="0"/>
              <a:t>na stanovené téma.</a:t>
            </a:r>
            <a:endParaRPr lang="en-US" sz="28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E032B52-1417-4040-8B04-2EB60D465BCA}"/>
              </a:ext>
            </a:extLst>
          </p:cNvPr>
          <p:cNvSpPr txBox="1"/>
          <p:nvPr/>
        </p:nvSpPr>
        <p:spPr>
          <a:xfrm>
            <a:off x="4603899" y="2043952"/>
            <a:ext cx="7381914" cy="19389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dirty="0"/>
              <a:t>Alternativně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Student se musí zapsat na termín testu, aby mohl vyplnit aktuální odpovědník (jinak má výsledek předmětu - nezapočteno).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Celkem je k dispozici 25 otázek na 8 minut.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Otázky na test jsou voleny z přednáškových prezentací.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Termíny zápočtů budou oznámeny předem.</a:t>
            </a:r>
          </a:p>
        </p:txBody>
      </p:sp>
    </p:spTree>
    <p:extLst>
      <p:ext uri="{BB962C8B-B14F-4D97-AF65-F5344CB8AC3E}">
        <p14:creationId xmlns:p14="http://schemas.microsoft.com/office/powerpoint/2010/main" val="249809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73616" y="717176"/>
            <a:ext cx="11029616" cy="942430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Prezentace: max. 30 bodů</a:t>
            </a:r>
            <a:endParaRPr lang="en-US" sz="36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0" y="1944709"/>
            <a:ext cx="12192000" cy="4844017"/>
          </a:xfrm>
        </p:spPr>
        <p:txBody>
          <a:bodyPr>
            <a:normAutofit/>
          </a:bodyPr>
          <a:lstStyle/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Prezentace v PowerPointu (max. 20 snímků), rozsah 10-15 minut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Hotovou prezentaci je potřeba vložit do „Odevzdávárny“ v IS </a:t>
            </a:r>
            <a:r>
              <a:rPr lang="cs-CZ" sz="2400" u="sng" dirty="0">
                <a:latin typeface="Arial" panose="020B0604020202020204" pitchFamily="34" charset="0"/>
                <a:cs typeface="Arial" panose="020B0604020202020204" pitchFamily="34" charset="0"/>
              </a:rPr>
              <a:t>nejpozději v pondělí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2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Co se hodnotí?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1/ přednes bez čtení z podkladů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2/ adekvátní seznámení s tématem 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3/ schopnost zaujmout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4/ příklady uváděné v rámci prezentace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5/ vyváženost obsahu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6/ shrnutí zásadních poznatků</a:t>
            </a:r>
          </a:p>
          <a:p>
            <a:pPr marL="360362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825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73616" y="717176"/>
            <a:ext cx="11029616" cy="942430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Témata </a:t>
            </a:r>
            <a:r>
              <a:rPr lang="cs-CZ" sz="36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PrezentacÍ</a:t>
            </a:r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- návrhy</a:t>
            </a:r>
            <a:endParaRPr lang="en-US" sz="36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0" y="1900519"/>
            <a:ext cx="12192000" cy="4888208"/>
          </a:xfrm>
        </p:spPr>
        <p:txBody>
          <a:bodyPr>
            <a:normAutofit lnSpcReduction="10000"/>
          </a:bodyPr>
          <a:lstStyle/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Dopady ruské agrese na mezinárodní obchod 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Terorismus a jeho vliv na mezinárodní obchod 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Konkurenceschopnost v odvětví (zpracovatelský průmysl, vzdělávání, lázeňství, …)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Postavení ČR v žebříčcích mezinárodních organizací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Konkurenceschopnost regionu – dle výběru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Konkurenceschopnost národní ekonomiky – dle výběru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Konkurenceschopnost jako ekonomická kategorie vs. kontroverze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Výrobní autonomie jako zdroj konkurenceschopnosti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Přínosy a újmy našeho členství v EU z pohledu konkurenceschopnosti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Strategie mezinárodní konkurenceschopnosti – výzvy a perspektivy</a:t>
            </a:r>
          </a:p>
          <a:p>
            <a:pPr marL="360362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400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187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F862C830-6BA2-47EB-957E-807D7094A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1733173830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a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TM03457464[[fn=Dividenda]]</Template>
  <TotalTime>1016</TotalTime>
  <Words>374</Words>
  <Application>Microsoft Office PowerPoint</Application>
  <PresentationFormat>Širokoúhlá obrazovka</PresentationFormat>
  <Paragraphs>51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Gill Sans MT</vt:lpstr>
      <vt:lpstr>Wingdings</vt:lpstr>
      <vt:lpstr>Wingdings 2</vt:lpstr>
      <vt:lpstr>Dividenda</vt:lpstr>
      <vt:lpstr>Mezinárodní konkurenceschopnost</vt:lpstr>
      <vt:lpstr>Prezentace aplikace PowerPoint</vt:lpstr>
      <vt:lpstr>Podmínky absolvování</vt:lpstr>
      <vt:lpstr>Celkové hodnocení předmětu</vt:lpstr>
      <vt:lpstr>Prezentace: max. 30 bodů</vt:lpstr>
      <vt:lpstr>Témata PrezentacÍ - návrhy</vt:lpstr>
      <vt:lpstr>děkuji za pozornost.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Tureckova</dc:creator>
  <cp:lastModifiedBy>Jan Nevima</cp:lastModifiedBy>
  <cp:revision>217</cp:revision>
  <cp:lastPrinted>2018-02-12T08:12:35Z</cp:lastPrinted>
  <dcterms:created xsi:type="dcterms:W3CDTF">2017-12-11T08:34:25Z</dcterms:created>
  <dcterms:modified xsi:type="dcterms:W3CDTF">2024-10-08T18:52:55Z</dcterms:modified>
</cp:coreProperties>
</file>