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97" r:id="rId3"/>
    <p:sldId id="302" r:id="rId4"/>
    <p:sldId id="299" r:id="rId5"/>
    <p:sldId id="300" r:id="rId6"/>
    <p:sldId id="301" r:id="rId7"/>
    <p:sldId id="303" r:id="rId8"/>
    <p:sldId id="284" r:id="rId9"/>
    <p:sldId id="285" r:id="rId10"/>
    <p:sldId id="286" r:id="rId11"/>
    <p:sldId id="304" r:id="rId12"/>
    <p:sldId id="288" r:id="rId13"/>
    <p:sldId id="289" r:id="rId14"/>
    <p:sldId id="293" r:id="rId15"/>
    <p:sldId id="294" r:id="rId16"/>
    <p:sldId id="295" r:id="rId17"/>
    <p:sldId id="305" r:id="rId18"/>
    <p:sldId id="306" r:id="rId19"/>
    <p:sldId id="307" r:id="rId20"/>
    <p:sldId id="308" r:id="rId21"/>
    <p:sldId id="309" r:id="rId22"/>
    <p:sldId id="310" r:id="rId2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0" d="100"/>
          <a:sy n="140" d="100"/>
        </p:scale>
        <p:origin x="23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30.08.2021</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dirty="0" smtClean="0">
                <a:ln w="0"/>
                <a:solidFill>
                  <a:schemeClr val="bg1"/>
                </a:solidFill>
                <a:effectLst>
                  <a:outerShdw blurRad="38100" dist="19050" dir="2700000" algn="tl" rotWithShape="0">
                    <a:schemeClr val="dk1">
                      <a:alpha val="40000"/>
                    </a:schemeClr>
                  </a:outerShdw>
                </a:effectLst>
              </a:rPr>
              <a:t>Sociální politika</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Mgr. Ivona </a:t>
            </a:r>
            <a:r>
              <a:rPr lang="cs-CZ" b="1" dirty="0" err="1" smtClean="0">
                <a:ln w="0"/>
                <a:solidFill>
                  <a:schemeClr val="bg1"/>
                </a:solidFill>
                <a:effectLst>
                  <a:outerShdw blurRad="38100" dist="19050" dir="2700000" algn="tl" rotWithShape="0">
                    <a:schemeClr val="dk1">
                      <a:alpha val="40000"/>
                    </a:schemeClr>
                  </a:outerShdw>
                </a:effectLst>
              </a:rPr>
              <a:t>Buryová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392314" cy="507703"/>
          </a:xfrm>
        </p:spPr>
        <p:txBody>
          <a:bodyPr/>
          <a:lstStyle/>
          <a:p>
            <a:r>
              <a:rPr lang="cs-CZ" b="1" dirty="0" smtClean="0"/>
              <a:t>Politika je vázána k určité ekonomické jednotce</a:t>
            </a:r>
            <a:r>
              <a:rPr lang="cs-CZ" dirty="0" smtClean="0"/>
              <a:t> </a:t>
            </a:r>
            <a:endParaRPr lang="cs-CZ" dirty="0"/>
          </a:p>
        </p:txBody>
      </p:sp>
      <p:sp>
        <p:nvSpPr>
          <p:cNvPr id="5" name="Rectangle 3"/>
          <p:cNvSpPr txBox="1">
            <a:spLocks noChangeArrowheads="1"/>
          </p:cNvSpPr>
          <p:nvPr/>
        </p:nvSpPr>
        <p:spPr bwMode="auto">
          <a:xfrm>
            <a:off x="500034" y="857238"/>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20000"/>
              </a:spcBef>
              <a:spcAft>
                <a:spcPct val="0"/>
              </a:spcAft>
              <a:buClr>
                <a:srgbClr val="006666"/>
              </a:buClr>
              <a:buSzPct val="70000"/>
              <a:tabLst/>
              <a:defRPr/>
            </a:pPr>
            <a:r>
              <a:rPr kumimoji="0" lang="cs-CZ" sz="2400" b="0" i="0" u="none" strike="noStrike" kern="0" cap="none" spc="0" normalizeH="0" baseline="0" noProof="0" dirty="0" smtClean="0">
                <a:ln>
                  <a:noFill/>
                </a:ln>
                <a:effectLst/>
                <a:uLnTx/>
                <a:uFillTx/>
              </a:rPr>
              <a:t>Sociální politika řeší problémy nejmenších</a:t>
            </a:r>
            <a:r>
              <a:rPr kumimoji="0" lang="cs-CZ" sz="2400" b="0" i="0" u="none" strike="noStrike" kern="0" cap="none" spc="0" normalizeH="0" noProof="0" dirty="0" smtClean="0">
                <a:ln>
                  <a:noFill/>
                </a:ln>
                <a:effectLst/>
                <a:uLnTx/>
                <a:uFillTx/>
              </a:rPr>
              <a:t> ekonomických jednotek – rodin – financování bydlení, sociální pojištění, podpora mladých rodin a jejich dětí, úlevy na daních apod.</a:t>
            </a:r>
          </a:p>
          <a:p>
            <a:pPr marR="0" lvl="0" algn="l" defTabSz="914400" rtl="0" eaLnBrk="1" fontAlgn="base" latinLnBrk="0" hangingPunct="1">
              <a:lnSpc>
                <a:spcPct val="100000"/>
              </a:lnSpc>
              <a:spcBef>
                <a:spcPct val="20000"/>
              </a:spcBef>
              <a:spcAft>
                <a:spcPct val="0"/>
              </a:spcAft>
              <a:buClr>
                <a:srgbClr val="006666"/>
              </a:buClr>
              <a:buSzPct val="70000"/>
              <a:tabLst/>
              <a:defRPr/>
            </a:pPr>
            <a:r>
              <a:rPr lang="cs-CZ" sz="2400" kern="0" baseline="0" dirty="0" smtClean="0"/>
              <a:t>Ekonomickou</a:t>
            </a:r>
            <a:r>
              <a:rPr lang="cs-CZ" sz="2400" kern="0" dirty="0" smtClean="0"/>
              <a:t> jednotkou je i region – regionální politika – infrastruktura, turizmus, demografie apod. každý region je jiný a specifický svými problémy.</a:t>
            </a:r>
            <a:endParaRPr kumimoji="0" lang="cs-CZ" sz="2400" b="0" i="0" u="none" strike="noStrike" kern="0" cap="none" spc="0" normalizeH="0" baseline="0" noProof="0" dirty="0" smtClean="0">
              <a:ln>
                <a:noFill/>
              </a:ln>
              <a:effectLst/>
              <a:uLnTx/>
              <a:uFillTx/>
            </a:endParaRPr>
          </a:p>
        </p:txBody>
      </p:sp>
    </p:spTree>
    <p:extLst>
      <p:ext uri="{BB962C8B-B14F-4D97-AF65-F5344CB8AC3E}">
        <p14:creationId xmlns:p14="http://schemas.microsoft.com/office/powerpoint/2010/main" val="36514344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95487"/>
            <a:ext cx="4392488" cy="432048"/>
          </a:xfrm>
        </p:spPr>
        <p:txBody>
          <a:bodyPr/>
          <a:lstStyle/>
          <a:p>
            <a:r>
              <a:rPr lang="cs-CZ" b="1" dirty="0" smtClean="0"/>
              <a:t>Funkce sociální politiky</a:t>
            </a:r>
            <a:br>
              <a:rPr lang="cs-CZ" b="1" dirty="0" smtClean="0"/>
            </a:br>
            <a:r>
              <a:rPr lang="cs-CZ" dirty="0"/>
              <a:t/>
            </a:r>
            <a:br>
              <a:rPr lang="cs-CZ" dirty="0"/>
            </a:br>
            <a:r>
              <a:rPr lang="cs-CZ" u="sng" dirty="0" smtClean="0"/>
              <a:t>Rozlišujeme funkce:</a:t>
            </a:r>
            <a:br>
              <a:rPr lang="cs-CZ" u="sng" dirty="0" smtClean="0"/>
            </a:br>
            <a:r>
              <a:rPr lang="cs-CZ" dirty="0"/>
              <a:t/>
            </a:r>
            <a:br>
              <a:rPr lang="cs-CZ" dirty="0"/>
            </a:br>
            <a:r>
              <a:rPr lang="cs-CZ" dirty="0" smtClean="0"/>
              <a:t>- ochranná</a:t>
            </a:r>
            <a:br>
              <a:rPr lang="cs-CZ" dirty="0" smtClean="0"/>
            </a:br>
            <a:r>
              <a:rPr lang="cs-CZ" dirty="0" smtClean="0"/>
              <a:t>- rozdělovací a přerozdělovací</a:t>
            </a:r>
            <a:br>
              <a:rPr lang="cs-CZ" dirty="0" smtClean="0"/>
            </a:br>
            <a:r>
              <a:rPr lang="cs-CZ" dirty="0" smtClean="0"/>
              <a:t>- homogenizační</a:t>
            </a:r>
            <a:br>
              <a:rPr lang="cs-CZ" dirty="0" smtClean="0"/>
            </a:br>
            <a:r>
              <a:rPr lang="cs-CZ" dirty="0" smtClean="0"/>
              <a:t>- stimulační</a:t>
            </a:r>
            <a:br>
              <a:rPr lang="cs-CZ" dirty="0" smtClean="0"/>
            </a:br>
            <a:r>
              <a:rPr lang="cs-CZ" dirty="0" smtClean="0"/>
              <a:t>- preventivní</a:t>
            </a:r>
            <a:br>
              <a:rPr lang="cs-CZ" dirty="0" smtClean="0"/>
            </a:br>
            <a:endParaRPr lang="cs-CZ" dirty="0"/>
          </a:p>
        </p:txBody>
      </p:sp>
    </p:spTree>
    <p:extLst>
      <p:ext uri="{BB962C8B-B14F-4D97-AF65-F5344CB8AC3E}">
        <p14:creationId xmlns:p14="http://schemas.microsoft.com/office/powerpoint/2010/main" val="2620110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249306" cy="507703"/>
          </a:xfrm>
        </p:spPr>
        <p:txBody>
          <a:bodyPr/>
          <a:lstStyle/>
          <a:p>
            <a:r>
              <a:rPr lang="cs-CZ" b="1" dirty="0" smtClean="0"/>
              <a:t>Funkce ochranná</a:t>
            </a:r>
            <a:br>
              <a:rPr lang="cs-CZ" b="1" dirty="0" smtClean="0"/>
            </a:br>
            <a:r>
              <a:rPr lang="cs-CZ" b="1" dirty="0"/>
              <a:t/>
            </a:r>
            <a:br>
              <a:rPr lang="cs-CZ" b="1" dirty="0"/>
            </a:br>
            <a:r>
              <a:rPr lang="cs-CZ" b="1" dirty="0" smtClean="0"/>
              <a:t/>
            </a:r>
            <a:br>
              <a:rPr lang="cs-CZ" b="1" dirty="0" smtClean="0"/>
            </a:br>
            <a:r>
              <a:rPr lang="cs-CZ" b="1" dirty="0"/>
              <a:t/>
            </a:r>
            <a:br>
              <a:rPr lang="cs-CZ" b="1" dirty="0"/>
            </a:br>
            <a:r>
              <a:rPr lang="cs-CZ" dirty="0" smtClean="0"/>
              <a:t>Chrání občany před nežádoucími sociálně patologickými jevy (chudoba, nezaměstnanost, epidemie, civilizační choroby apod.). K tomu využívá legislativní i finanční nástroje.</a:t>
            </a:r>
            <a:br>
              <a:rPr lang="cs-CZ" dirty="0" smtClean="0"/>
            </a:br>
            <a:r>
              <a:rPr lang="cs-CZ" dirty="0" smtClean="0"/>
              <a:t>Je jednou z nejstarších funkcí sociální politiky</a:t>
            </a: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Funkce přerozdělovací</a:t>
            </a:r>
            <a:br>
              <a:rPr lang="cs-CZ" b="1" dirty="0" smtClean="0"/>
            </a:br>
            <a:r>
              <a:rPr lang="cs-CZ" b="1" dirty="0"/>
              <a:t/>
            </a:r>
            <a:br>
              <a:rPr lang="cs-CZ" b="1" dirty="0"/>
            </a:br>
            <a:r>
              <a:rPr lang="cs-CZ" b="1" dirty="0" smtClean="0"/>
              <a:t>Funkce přerozdělovací řeší:</a:t>
            </a:r>
            <a:endParaRPr lang="cs-CZ" dirty="0"/>
          </a:p>
        </p:txBody>
      </p:sp>
      <p:sp>
        <p:nvSpPr>
          <p:cNvPr id="3" name="Obdélník 2"/>
          <p:cNvSpPr/>
          <p:nvPr/>
        </p:nvSpPr>
        <p:spPr>
          <a:xfrm>
            <a:off x="323528" y="1563638"/>
            <a:ext cx="7344816" cy="2677656"/>
          </a:xfrm>
          <a:prstGeom prst="rect">
            <a:avLst/>
          </a:prstGeom>
        </p:spPr>
        <p:txBody>
          <a:bodyPr wrap="square">
            <a:spAutoFit/>
          </a:bodyPr>
          <a:lstStyle/>
          <a:p>
            <a:r>
              <a:rPr lang="cs-CZ" sz="2400" dirty="0" smtClean="0"/>
              <a:t>- </a:t>
            </a:r>
            <a:r>
              <a:rPr lang="cs-CZ" sz="2400" dirty="0"/>
              <a:t>kolik, </a:t>
            </a:r>
          </a:p>
          <a:p>
            <a:r>
              <a:rPr lang="cs-CZ" sz="2400" dirty="0"/>
              <a:t>- jak, </a:t>
            </a:r>
          </a:p>
          <a:p>
            <a:r>
              <a:rPr lang="cs-CZ" sz="2400" dirty="0"/>
              <a:t>- komu, </a:t>
            </a:r>
          </a:p>
          <a:p>
            <a:r>
              <a:rPr lang="cs-CZ" sz="2400" dirty="0"/>
              <a:t>- podle jakých kritérií </a:t>
            </a:r>
            <a:r>
              <a:rPr lang="cs-CZ" sz="2400" dirty="0" smtClean="0"/>
              <a:t>rozdělovat finanční prostředky státu do určité sféry – zdravotnictví, vzdělávání, sociální sféra apod. </a:t>
            </a:r>
            <a:endParaRPr lang="cs-CZ" sz="2400" dirty="0"/>
          </a:p>
          <a:p>
            <a:r>
              <a:rPr lang="cs-CZ" sz="2400" dirty="0"/>
              <a:t>Hlavním garantem přerozdělování je stát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507703"/>
          </a:xfrm>
        </p:spPr>
        <p:txBody>
          <a:bodyPr/>
          <a:lstStyle/>
          <a:p>
            <a:r>
              <a:rPr lang="cs-CZ" b="1" dirty="0" smtClean="0"/>
              <a:t>Funkce homogenizační</a:t>
            </a:r>
            <a:br>
              <a:rPr lang="cs-CZ" b="1" dirty="0" smtClean="0"/>
            </a:br>
            <a:r>
              <a:rPr lang="cs-CZ" b="1" dirty="0"/>
              <a:t/>
            </a:r>
            <a:br>
              <a:rPr lang="cs-CZ" b="1" dirty="0"/>
            </a:br>
            <a:r>
              <a:rPr lang="cs-CZ" b="1" dirty="0" smtClean="0"/>
              <a:t/>
            </a:r>
            <a:br>
              <a:rPr lang="cs-CZ" b="1" dirty="0" smtClean="0"/>
            </a:br>
            <a:r>
              <a:rPr lang="cs-CZ" b="1" dirty="0"/>
              <a:t/>
            </a:r>
            <a:br>
              <a:rPr lang="cs-CZ" b="1" dirty="0"/>
            </a:br>
            <a:r>
              <a:rPr lang="cs-CZ" dirty="0" smtClean="0"/>
              <a:t>Tato funkce bývá </a:t>
            </a:r>
            <a:r>
              <a:rPr lang="cs-CZ" dirty="0"/>
              <a:t>považována za relativně </a:t>
            </a:r>
            <a:r>
              <a:rPr lang="cs-CZ" dirty="0" smtClean="0"/>
              <a:t>novou </a:t>
            </a:r>
            <a:r>
              <a:rPr lang="cs-CZ" dirty="0"/>
              <a:t>a spočívá ve snaze poskytovat obyvatelstvu stejné šance. Spočívá tedy v poskytování stejných šancí vzdělávat se, pracovat, pečovat o své zdraví. </a:t>
            </a:r>
            <a:r>
              <a:rPr lang="cs-CZ" dirty="0" smtClean="0"/>
              <a:t>Jejím cílem je zabránit diskriminaci na trhu práce, v přístupu ke vzdělávání a k ochraně zdraví.</a:t>
            </a:r>
            <a:r>
              <a:rPr lang="cs-CZ" dirty="0"/>
              <a:t/>
            </a:r>
            <a:br>
              <a:rPr lang="cs-CZ" dirty="0"/>
            </a:br>
            <a:r>
              <a:rPr lang="cs-CZ" b="1" dirty="0" smtClean="0"/>
              <a:t/>
            </a:r>
            <a:br>
              <a:rPr lang="cs-CZ" b="1" dirty="0" smtClean="0"/>
            </a:br>
            <a:r>
              <a:rPr lang="cs-CZ" b="1" dirty="0"/>
              <a:t/>
            </a:r>
            <a:br>
              <a:rPr lang="cs-CZ" b="1" dirty="0"/>
            </a:br>
            <a:r>
              <a:rPr lang="cs-CZ" b="1" dirty="0" smtClean="0"/>
              <a:t/>
            </a:r>
            <a:br>
              <a:rPr lang="cs-CZ" b="1" dirty="0" smtClean="0"/>
            </a:br>
            <a:r>
              <a:rPr lang="cs-CZ" dirty="0" smtClean="0"/>
              <a:t>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632848" cy="507703"/>
          </a:xfrm>
        </p:spPr>
        <p:txBody>
          <a:bodyPr/>
          <a:lstStyle/>
          <a:p>
            <a:r>
              <a:rPr lang="cs-CZ" b="1" dirty="0" smtClean="0"/>
              <a:t>Funkce stimulační</a:t>
            </a:r>
            <a:br>
              <a:rPr lang="cs-CZ" b="1" dirty="0" smtClean="0"/>
            </a:br>
            <a:r>
              <a:rPr lang="cs-CZ" b="1" dirty="0"/>
              <a:t/>
            </a:r>
            <a:br>
              <a:rPr lang="cs-CZ" b="1" dirty="0"/>
            </a:br>
            <a:r>
              <a:rPr lang="cs-CZ" dirty="0"/>
              <a:t> </a:t>
            </a:r>
            <a:r>
              <a:rPr lang="cs-CZ" dirty="0" smtClean="0"/>
              <a:t/>
            </a:r>
            <a:br>
              <a:rPr lang="cs-CZ" dirty="0" smtClean="0"/>
            </a:br>
            <a:r>
              <a:rPr lang="cs-CZ" dirty="0" smtClean="0"/>
              <a:t>Snaží </a:t>
            </a:r>
            <a:r>
              <a:rPr lang="cs-CZ" dirty="0"/>
              <a:t>aktivizovat člověka, aby se sám postaral o </a:t>
            </a:r>
            <a:r>
              <a:rPr lang="cs-CZ" dirty="0" smtClean="0"/>
              <a:t>sebe, o svou rodinu a blízké, </a:t>
            </a:r>
            <a:r>
              <a:rPr lang="cs-CZ" dirty="0" err="1" smtClean="0"/>
              <a:t>eventualně</a:t>
            </a:r>
            <a:r>
              <a:rPr lang="cs-CZ" dirty="0" smtClean="0"/>
              <a:t> </a:t>
            </a:r>
            <a:r>
              <a:rPr lang="cs-CZ" dirty="0"/>
              <a:t>pomáhal </a:t>
            </a:r>
            <a:r>
              <a:rPr lang="cs-CZ" dirty="0" smtClean="0"/>
              <a:t>druhým. Jejím </a:t>
            </a:r>
            <a:r>
              <a:rPr lang="cs-CZ" dirty="0"/>
              <a:t>posláním je </a:t>
            </a:r>
            <a:r>
              <a:rPr lang="cs-CZ" dirty="0" smtClean="0"/>
              <a:t>podporovat</a:t>
            </a:r>
            <a:r>
              <a:rPr lang="cs-CZ" dirty="0"/>
              <a:t>, podněcovat, vyvolávat žádoucí sociální jednání jednotlivců </a:t>
            </a:r>
            <a:r>
              <a:rPr lang="cs-CZ" dirty="0" smtClean="0"/>
              <a:t>a </a:t>
            </a:r>
            <a:r>
              <a:rPr lang="cs-CZ" dirty="0"/>
              <a:t>sociálních skupin jak v oblasti ekonomické, tak i mimo ni.</a:t>
            </a:r>
            <a:br>
              <a:rPr lang="cs-CZ" dirty="0"/>
            </a:b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507703"/>
          </a:xfrm>
        </p:spPr>
        <p:txBody>
          <a:bodyPr/>
          <a:lstStyle/>
          <a:p>
            <a:r>
              <a:rPr lang="cs-CZ" b="1" dirty="0" smtClean="0"/>
              <a:t>Funkce preventivní</a:t>
            </a:r>
            <a:br>
              <a:rPr lang="cs-CZ" b="1" dirty="0" smtClean="0"/>
            </a:br>
            <a:r>
              <a:rPr lang="cs-CZ" b="1" dirty="0"/>
              <a:t/>
            </a:r>
            <a:br>
              <a:rPr lang="cs-CZ" b="1" dirty="0"/>
            </a:br>
            <a:r>
              <a:rPr lang="cs-CZ" dirty="0" smtClean="0"/>
              <a:t>Její snahou </a:t>
            </a:r>
            <a:r>
              <a:rPr lang="cs-CZ" dirty="0"/>
              <a:t>je předcházet nepříznivým sociálním situacím, např. chudobě, rozvodovosti, nezaměstnanosti, </a:t>
            </a:r>
            <a:r>
              <a:rPr lang="cs-CZ" dirty="0" smtClean="0"/>
              <a:t>kriminalitě, ale i nižší vzdělanosti občanů, zabránění vzniku nebezpečným nemocem (očkování) apod.</a:t>
            </a:r>
            <a:br>
              <a:rPr lang="cs-CZ" dirty="0" smtClean="0"/>
            </a:br>
            <a:r>
              <a:rPr lang="cs-CZ" dirty="0" smtClean="0"/>
              <a:t>Je jednou z nejsložitějších funkcí, jelikož musí sociální politika předvídat možná ohrožení občanů a reagovat s předstihem. Preventivní funkce je realizována tzv. v obecně společenském zájmu státu.</a:t>
            </a:r>
            <a:br>
              <a:rPr lang="cs-CZ" dirty="0" smtClean="0"/>
            </a:br>
            <a:r>
              <a:rPr lang="cs-CZ" dirty="0"/>
              <a:t/>
            </a:r>
            <a:br>
              <a:rPr lang="cs-CZ" dirty="0"/>
            </a:b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344816" cy="507703"/>
          </a:xfrm>
        </p:spPr>
        <p:txBody>
          <a:bodyPr/>
          <a:lstStyle/>
          <a:p>
            <a:r>
              <a:rPr lang="cs-CZ" b="1" dirty="0" smtClean="0"/>
              <a:t>Principy sociální politiky</a:t>
            </a:r>
            <a:br>
              <a:rPr lang="cs-CZ" b="1" dirty="0" smtClean="0"/>
            </a:br>
            <a:r>
              <a:rPr lang="cs-CZ" b="1" dirty="0"/>
              <a:t/>
            </a:r>
            <a:br>
              <a:rPr lang="cs-CZ" b="1" dirty="0"/>
            </a:br>
            <a:r>
              <a:rPr lang="cs-CZ" u="sng" dirty="0" smtClean="0"/>
              <a:t>Rozlišujeme principy sociální politiky:</a:t>
            </a:r>
            <a:br>
              <a:rPr lang="cs-CZ" u="sng" dirty="0" smtClean="0"/>
            </a:br>
            <a:r>
              <a:rPr lang="cs-CZ" u="sng" dirty="0"/>
              <a:t/>
            </a:r>
            <a:br>
              <a:rPr lang="cs-CZ" u="sng" dirty="0"/>
            </a:br>
            <a:r>
              <a:rPr lang="cs-CZ" dirty="0" smtClean="0"/>
              <a:t>- princip spravedlnosti</a:t>
            </a:r>
            <a:br>
              <a:rPr lang="cs-CZ" dirty="0" smtClean="0"/>
            </a:br>
            <a:r>
              <a:rPr lang="cs-CZ" dirty="0" smtClean="0"/>
              <a:t>- princip solidarity</a:t>
            </a:r>
            <a:br>
              <a:rPr lang="cs-CZ" dirty="0" smtClean="0"/>
            </a:br>
            <a:r>
              <a:rPr lang="cs-CZ" dirty="0" smtClean="0"/>
              <a:t>- princip subsidiarity</a:t>
            </a:r>
            <a:br>
              <a:rPr lang="cs-CZ" dirty="0" smtClean="0"/>
            </a:br>
            <a:r>
              <a:rPr lang="cs-CZ" dirty="0" smtClean="0"/>
              <a:t>- princip participace</a:t>
            </a:r>
            <a:br>
              <a:rPr lang="cs-CZ" dirty="0" smtClean="0"/>
            </a:br>
            <a:r>
              <a:rPr lang="cs-CZ" u="sng" dirty="0" smtClean="0"/>
              <a:t/>
            </a:r>
            <a:br>
              <a:rPr lang="cs-CZ" u="sng" dirty="0" smtClean="0"/>
            </a:br>
            <a:r>
              <a:rPr lang="cs-CZ" b="1" dirty="0"/>
              <a:t/>
            </a:r>
            <a:br>
              <a:rPr lang="cs-CZ" b="1" dirty="0"/>
            </a:br>
            <a:endParaRPr lang="cs-CZ" b="1" dirty="0"/>
          </a:p>
        </p:txBody>
      </p:sp>
    </p:spTree>
    <p:extLst>
      <p:ext uri="{BB962C8B-B14F-4D97-AF65-F5344CB8AC3E}">
        <p14:creationId xmlns:p14="http://schemas.microsoft.com/office/powerpoint/2010/main" val="1177459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704856" cy="507703"/>
          </a:xfrm>
        </p:spPr>
        <p:txBody>
          <a:bodyPr/>
          <a:lstStyle/>
          <a:p>
            <a:r>
              <a:rPr lang="cs-CZ" b="1" dirty="0" smtClean="0"/>
              <a:t>Princip solidarity</a:t>
            </a:r>
            <a:br>
              <a:rPr lang="cs-CZ" b="1" dirty="0" smtClean="0"/>
            </a:br>
            <a:r>
              <a:rPr lang="cs-CZ" dirty="0"/>
              <a:t/>
            </a:r>
            <a:br>
              <a:rPr lang="cs-CZ" dirty="0"/>
            </a:br>
            <a:r>
              <a:rPr lang="cs-CZ" dirty="0"/>
              <a:t>Sociální solidarita </a:t>
            </a:r>
            <a:r>
              <a:rPr lang="cs-CZ" dirty="0" smtClean="0"/>
              <a:t>souvisí s utvářením a </a:t>
            </a:r>
            <a:r>
              <a:rPr lang="cs-CZ" dirty="0"/>
              <a:t>rozdělováním životních podmínek a prostředků jedinců a sociálních skupin (zejména rodin</a:t>
            </a:r>
            <a:r>
              <a:rPr lang="cs-CZ" dirty="0" smtClean="0"/>
              <a:t>) v </a:t>
            </a:r>
            <a:r>
              <a:rPr lang="cs-CZ" dirty="0"/>
              <a:t>zájmu naplňování ideje sociální </a:t>
            </a:r>
            <a:r>
              <a:rPr lang="cs-CZ" dirty="0" smtClean="0"/>
              <a:t>spravedlnosti</a:t>
            </a:r>
            <a:r>
              <a:rPr lang="cs-CZ" dirty="0"/>
              <a:t>. </a:t>
            </a:r>
            <a:r>
              <a:rPr lang="cs-CZ" dirty="0" smtClean="0"/>
              <a:t/>
            </a:r>
            <a:br>
              <a:rPr lang="cs-CZ" dirty="0" smtClean="0"/>
            </a:br>
            <a:r>
              <a:rPr lang="cs-CZ" dirty="0" smtClean="0"/>
              <a:t>V </a:t>
            </a:r>
            <a:r>
              <a:rPr lang="cs-CZ" dirty="0"/>
              <a:t>soudobých moderních společnostech </a:t>
            </a:r>
            <a:r>
              <a:rPr lang="cs-CZ" dirty="0" smtClean="0"/>
              <a:t>se solidarita </a:t>
            </a:r>
            <a:r>
              <a:rPr lang="cs-CZ" dirty="0"/>
              <a:t>ve značné míře naplňuje především pomocí redistribuční a transferové politiky státu.</a:t>
            </a:r>
            <a:br>
              <a:rPr lang="cs-CZ" dirty="0"/>
            </a:br>
            <a:r>
              <a:rPr lang="cs-CZ" dirty="0"/>
              <a:t>Významná je však i solidarita jedinců, spolků, sdružení apod., založená na </a:t>
            </a:r>
            <a:r>
              <a:rPr lang="cs-CZ" dirty="0" smtClean="0"/>
              <a:t>dobročinnosti a </a:t>
            </a:r>
            <a:r>
              <a:rPr lang="cs-CZ" dirty="0"/>
              <a:t>uskutečňující se zpravidla mimo jakýkoliv státní </a:t>
            </a:r>
            <a:r>
              <a:rPr lang="cs-CZ" dirty="0" err="1"/>
              <a:t>redistributivní</a:t>
            </a:r>
            <a:r>
              <a:rPr lang="cs-CZ" dirty="0"/>
              <a:t> mechanismus.</a:t>
            </a:r>
          </a:p>
        </p:txBody>
      </p:sp>
    </p:spTree>
    <p:extLst>
      <p:ext uri="{BB962C8B-B14F-4D97-AF65-F5344CB8AC3E}">
        <p14:creationId xmlns:p14="http://schemas.microsoft.com/office/powerpoint/2010/main" val="2539027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704856" cy="507703"/>
          </a:xfrm>
        </p:spPr>
        <p:txBody>
          <a:bodyPr/>
          <a:lstStyle/>
          <a:p>
            <a:r>
              <a:rPr lang="cs-CZ" dirty="0" smtClean="0"/>
              <a:t>Princip subsidiarity</a:t>
            </a:r>
            <a:br>
              <a:rPr lang="cs-CZ" dirty="0" smtClean="0"/>
            </a:br>
            <a:r>
              <a:rPr lang="cs-CZ" dirty="0"/>
              <a:t/>
            </a:r>
            <a:br>
              <a:rPr lang="cs-CZ" dirty="0"/>
            </a:br>
            <a:r>
              <a:rPr lang="cs-CZ" dirty="0"/>
              <a:t>Podle principu subsidiarity je každý povinen nejdříve pomoci sám sobě, nemá-li tuto možnost</a:t>
            </a:r>
            <a:r>
              <a:rPr lang="cs-CZ" dirty="0" smtClean="0"/>
              <a:t>, musí </a:t>
            </a:r>
            <a:r>
              <a:rPr lang="cs-CZ" dirty="0"/>
              <a:t>mu pomoci rodina. Rodině rovněž přísluší, aby si pomohla sama svými silami. </a:t>
            </a:r>
            <a:r>
              <a:rPr lang="cs-CZ" dirty="0" smtClean="0"/>
              <a:t>Teprve dostane-li </a:t>
            </a:r>
            <a:r>
              <a:rPr lang="cs-CZ" dirty="0"/>
              <a:t>se do velkých obtíží, volá na pomoc jiná společenství. Teprve na posledním místě </a:t>
            </a:r>
            <a:r>
              <a:rPr lang="cs-CZ" dirty="0" smtClean="0"/>
              <a:t>je k </a:t>
            </a:r>
            <a:r>
              <a:rPr lang="cs-CZ" dirty="0"/>
              <a:t>pomoci vyzýván stát. Jeho povinností je primárně pečovat o vytvoření podmínek, aby si </a:t>
            </a:r>
            <a:r>
              <a:rPr lang="cs-CZ" dirty="0" smtClean="0"/>
              <a:t>každý mohl </a:t>
            </a:r>
            <a:r>
              <a:rPr lang="cs-CZ" dirty="0"/>
              <a:t>pomoci vlastním přičiněním, a sám pomáhá až na posledním místě, jsou-li ostatní </a:t>
            </a:r>
            <a:r>
              <a:rPr lang="cs-CZ" dirty="0" smtClean="0"/>
              <a:t>možnosti pomoci </a:t>
            </a:r>
            <a:r>
              <a:rPr lang="cs-CZ" dirty="0"/>
              <a:t>vyčerpány.</a:t>
            </a:r>
          </a:p>
        </p:txBody>
      </p:sp>
    </p:spTree>
    <p:extLst>
      <p:ext uri="{BB962C8B-B14F-4D97-AF65-F5344CB8AC3E}">
        <p14:creationId xmlns:p14="http://schemas.microsoft.com/office/powerpoint/2010/main" val="1269055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5"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smtClean="0">
                <a:solidFill>
                  <a:srgbClr val="002060"/>
                </a:solidFill>
                <a:cs typeface="Arial" panose="020B0604020202020204" pitchFamily="34" charset="0"/>
              </a:rPr>
              <a:t>Jaké jsou typy sociální politiky?</a:t>
            </a:r>
          </a:p>
          <a:p>
            <a:pPr marL="0" indent="0">
              <a:buNone/>
            </a:pPr>
            <a:r>
              <a:rPr lang="cs-CZ" sz="1800" b="1" dirty="0" smtClean="0">
                <a:solidFill>
                  <a:srgbClr val="002060"/>
                </a:solidFill>
                <a:cs typeface="Arial" panose="020B0604020202020204" pitchFamily="34" charset="0"/>
              </a:rPr>
              <a:t>Na jaké oblasti se sociální politika zaměřuje?</a:t>
            </a:r>
          </a:p>
          <a:p>
            <a:pPr marL="0" indent="0">
              <a:buNone/>
            </a:pPr>
            <a:r>
              <a:rPr lang="cs-CZ" sz="1800" b="1" dirty="0" smtClean="0">
                <a:solidFill>
                  <a:srgbClr val="002060"/>
                </a:solidFill>
                <a:cs typeface="Arial" panose="020B0604020202020204" pitchFamily="34" charset="0"/>
              </a:rPr>
              <a:t>Jaké jsou funkce sociální politiky?</a:t>
            </a:r>
          </a:p>
          <a:p>
            <a:pPr marL="0" indent="0">
              <a:buNone/>
            </a:pPr>
            <a:r>
              <a:rPr lang="cs-CZ" sz="1800" b="1" dirty="0" smtClean="0">
                <a:solidFill>
                  <a:srgbClr val="002060"/>
                </a:solidFill>
                <a:cs typeface="Arial" panose="020B0604020202020204" pitchFamily="34" charset="0"/>
              </a:rPr>
              <a:t>Jaké jsou principy sociální politiky?</a:t>
            </a:r>
            <a:endParaRPr lang="cs-CZ" sz="1800" b="1" dirty="0">
              <a:solidFill>
                <a:srgbClr val="002060"/>
              </a:solidFill>
              <a:cs typeface="Arial" panose="020B0604020202020204" pitchFamily="34" charset="0"/>
            </a:endParaRPr>
          </a:p>
        </p:txBody>
      </p:sp>
      <p:sp>
        <p:nvSpPr>
          <p:cNvPr id="7" name="Obdélník 6"/>
          <p:cNvSpPr/>
          <p:nvPr/>
        </p:nvSpPr>
        <p:spPr>
          <a:xfrm>
            <a:off x="467544" y="703189"/>
            <a:ext cx="3514908" cy="4028801"/>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cs-CZ" sz="2800" b="1" dirty="0" smtClean="0">
                <a:ln w="12700">
                  <a:solidFill>
                    <a:schemeClr val="tx2">
                      <a:satMod val="155000"/>
                    </a:schemeClr>
                  </a:solidFill>
                  <a:prstDash val="solid"/>
                </a:ln>
                <a:solidFill>
                  <a:schemeClr val="bg1"/>
                </a:solidFill>
              </a:rPr>
              <a:t>Typy, oblasti, funkce a principy sociální politiky</a:t>
            </a:r>
          </a:p>
          <a:p>
            <a:pPr algn="ctr"/>
            <a:endParaRPr lang="cs-CZ" sz="2800" b="1" dirty="0" smtClean="0">
              <a:ln w="12700">
                <a:solidFill>
                  <a:schemeClr val="tx2">
                    <a:satMod val="155000"/>
                  </a:schemeClr>
                </a:solidFill>
                <a:prstDash val="solid"/>
              </a:ln>
              <a:solidFill>
                <a:schemeClr val="bg1"/>
              </a:solidFill>
            </a:endParaRPr>
          </a:p>
          <a:p>
            <a:pPr algn="ctr"/>
            <a:r>
              <a:rPr lang="cs-CZ" sz="2400" b="1" dirty="0" smtClean="0">
                <a:ln w="12700">
                  <a:solidFill>
                    <a:schemeClr val="tx2">
                      <a:satMod val="155000"/>
                    </a:schemeClr>
                  </a:solidFill>
                  <a:prstDash val="solid"/>
                </a:ln>
                <a:solidFill>
                  <a:schemeClr val="bg1"/>
                </a:solidFill>
              </a:rPr>
              <a:t>Struktura přednášky</a:t>
            </a:r>
            <a:endParaRPr lang="en-GB" sz="2400" b="1" dirty="0">
              <a:ln w="12700">
                <a:solidFill>
                  <a:schemeClr val="tx2">
                    <a:satMod val="155000"/>
                  </a:schemeClr>
                </a:solidFill>
                <a:prstDash val="solid"/>
              </a:ln>
              <a:solidFill>
                <a:schemeClr val="bg1"/>
              </a:solidFill>
            </a:endParaRPr>
          </a:p>
        </p:txBody>
      </p:sp>
    </p:spTree>
    <p:extLst>
      <p:ext uri="{BB962C8B-B14F-4D97-AF65-F5344CB8AC3E}">
        <p14:creationId xmlns:p14="http://schemas.microsoft.com/office/powerpoint/2010/main" val="3279189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704856" cy="507703"/>
          </a:xfrm>
        </p:spPr>
        <p:txBody>
          <a:bodyPr/>
          <a:lstStyle/>
          <a:p>
            <a:r>
              <a:rPr lang="cs-CZ" dirty="0" smtClean="0"/>
              <a:t>Princip participace</a:t>
            </a:r>
            <a:br>
              <a:rPr lang="cs-CZ" dirty="0" smtClean="0"/>
            </a:br>
            <a:r>
              <a:rPr lang="cs-CZ" dirty="0"/>
              <a:t/>
            </a:r>
            <a:br>
              <a:rPr lang="cs-CZ" dirty="0"/>
            </a:br>
            <a:r>
              <a:rPr lang="cs-CZ" dirty="0"/>
              <a:t>Naplňování principu </a:t>
            </a:r>
            <a:r>
              <a:rPr lang="cs-CZ" dirty="0" smtClean="0"/>
              <a:t>participace je </a:t>
            </a:r>
            <a:r>
              <a:rPr lang="cs-CZ" dirty="0"/>
              <a:t>postupným procesem, který lze nazvat jako přechod od člověka jako převážně objektu </a:t>
            </a:r>
            <a:r>
              <a:rPr lang="cs-CZ" dirty="0" smtClean="0"/>
              <a:t>sociální politiky </a:t>
            </a:r>
            <a:r>
              <a:rPr lang="cs-CZ" dirty="0"/>
              <a:t>k člověku jako plnoprávnému, odpovědnému a respektovanému subjektu. Člověk </a:t>
            </a:r>
            <a:r>
              <a:rPr lang="cs-CZ" dirty="0" smtClean="0"/>
              <a:t>přestává být </a:t>
            </a:r>
            <a:r>
              <a:rPr lang="cs-CZ" dirty="0"/>
              <a:t>pasivním příjemcem sociálně politických opatření, ale sám se podílí na jejich </a:t>
            </a:r>
            <a:r>
              <a:rPr lang="cs-CZ" dirty="0" smtClean="0"/>
              <a:t>tvorbě a spolurozhoduje </a:t>
            </a:r>
            <a:r>
              <a:rPr lang="cs-CZ" dirty="0"/>
              <a:t>o jejich realizaci</a:t>
            </a:r>
            <a:r>
              <a:rPr lang="cs-CZ" dirty="0" smtClean="0"/>
              <a:t>. Příkladem je aktivní účast ve volbách, aktivní přístup k životnímu prostředí – protesty, veřejné akce apod.</a:t>
            </a:r>
            <a:endParaRPr lang="cs-CZ" dirty="0"/>
          </a:p>
        </p:txBody>
      </p:sp>
    </p:spTree>
    <p:extLst>
      <p:ext uri="{BB962C8B-B14F-4D97-AF65-F5344CB8AC3E}">
        <p14:creationId xmlns:p14="http://schemas.microsoft.com/office/powerpoint/2010/main" val="2748325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704856" cy="507703"/>
          </a:xfrm>
        </p:spPr>
        <p:txBody>
          <a:bodyPr/>
          <a:lstStyle/>
          <a:p>
            <a:r>
              <a:rPr lang="cs-CZ" b="1" dirty="0" smtClean="0"/>
              <a:t>Shrnutí přednášky</a:t>
            </a:r>
            <a:br>
              <a:rPr lang="cs-CZ" b="1" dirty="0" smtClean="0"/>
            </a:br>
            <a:r>
              <a:rPr lang="cs-CZ" dirty="0"/>
              <a:t/>
            </a:r>
            <a:br>
              <a:rPr lang="cs-CZ" dirty="0"/>
            </a:br>
            <a:r>
              <a:rPr lang="cs-CZ" dirty="0" smtClean="0"/>
              <a:t>- </a:t>
            </a:r>
            <a:r>
              <a:rPr lang="cs-CZ" sz="1800" dirty="0" smtClean="0"/>
              <a:t>Sociální politika se zaměřuje k určitému cíli – aktivní politika zaměstnanosti, k určité demografické skupině – senioři, sociálně potřební, děti, k určité ekonomické jednotce – rodina, region.</a:t>
            </a:r>
            <a:br>
              <a:rPr lang="cs-CZ" sz="1800" dirty="0" smtClean="0"/>
            </a:br>
            <a:r>
              <a:rPr lang="cs-CZ" sz="1800" dirty="0" smtClean="0"/>
              <a:t>- Rozlišujeme typy sociální politiky, které vycházejí ze zasahování do života občanů a ovlivňují jejich individuální přístup a zodpovědnost k vlastnímu životu. Jde o </a:t>
            </a:r>
            <a:r>
              <a:rPr lang="cs-CZ" sz="1800" dirty="0" err="1" smtClean="0"/>
              <a:t>redistributivní</a:t>
            </a:r>
            <a:r>
              <a:rPr lang="cs-CZ" sz="1800" dirty="0" smtClean="0"/>
              <a:t> – štědrý sociální typ, výkonový – který uznává statusové rozdíly společnosti a klade důraz na výkon a zásluhovost a reziduální typ – vyžaduje individuální odpovědnost občana za své existenční záležitost a zasahuje v krajním případě, pokud občan a jeho rodina nemají vlastní řešení.</a:t>
            </a:r>
            <a:br>
              <a:rPr lang="cs-CZ" sz="1800" dirty="0" smtClean="0"/>
            </a:br>
            <a:r>
              <a:rPr lang="cs-CZ" sz="1800" dirty="0" smtClean="0"/>
              <a:t>- Sociální politika má své funkce – ochranou, rozdělovací a přerozdělovací, homogenizační, stimulační a preventivní.</a:t>
            </a:r>
            <a:br>
              <a:rPr lang="cs-CZ" sz="1800" dirty="0" smtClean="0"/>
            </a:br>
            <a:r>
              <a:rPr lang="cs-CZ" sz="1800" dirty="0" smtClean="0"/>
              <a:t>- Sociální politika má i své principy, které souvisí s typem sociální politiky. Jde o princip spravedlnosti, solidarity, subsidiarity a participace.</a:t>
            </a:r>
            <a:br>
              <a:rPr lang="cs-CZ" sz="1800" dirty="0" smtClean="0"/>
            </a:br>
            <a:endParaRPr lang="cs-CZ" sz="1800" dirty="0"/>
          </a:p>
        </p:txBody>
      </p:sp>
    </p:spTree>
    <p:extLst>
      <p:ext uri="{BB962C8B-B14F-4D97-AF65-F5344CB8AC3E}">
        <p14:creationId xmlns:p14="http://schemas.microsoft.com/office/powerpoint/2010/main" val="1398536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987824" y="267494"/>
            <a:ext cx="4536504" cy="507703"/>
          </a:xfrm>
        </p:spPr>
        <p:txBody>
          <a:bodyPr/>
          <a:lstStyle/>
          <a:p>
            <a:r>
              <a:rPr lang="cs-CZ" dirty="0" smtClean="0"/>
              <a:t>Shrnutí přednášky</a:t>
            </a:r>
            <a:endParaRPr lang="cs-CZ" dirty="0"/>
          </a:p>
        </p:txBody>
      </p:sp>
      <p:sp>
        <p:nvSpPr>
          <p:cNvPr id="3" name="TextovéPole 2"/>
          <p:cNvSpPr txBox="1"/>
          <p:nvPr/>
        </p:nvSpPr>
        <p:spPr>
          <a:xfrm>
            <a:off x="87787" y="1148238"/>
            <a:ext cx="8796083" cy="3762568"/>
          </a:xfrm>
          <a:prstGeom prst="rect">
            <a:avLst/>
          </a:prstGeom>
          <a:solidFill>
            <a:schemeClr val="accent6">
              <a:lumMod val="40000"/>
              <a:lumOff val="60000"/>
            </a:schemeClr>
          </a:solidFill>
        </p:spPr>
        <p:txBody>
          <a:bodyPr wrap="square" lIns="68580" tIns="34290" rIns="68580" bIns="34290" rtlCol="0">
            <a:spAutoFit/>
          </a:bodyPr>
          <a:lstStyle/>
          <a:p>
            <a:pPr marL="285750" indent="-285750" algn="just">
              <a:buFont typeface="Arial" panose="020B0604020202020204" pitchFamily="34" charset="0"/>
              <a:buChar char="•"/>
            </a:pPr>
            <a:r>
              <a:rPr lang="cs-CZ" sz="1500" b="1" dirty="0" smtClean="0">
                <a:solidFill>
                  <a:srgbClr val="002060"/>
                </a:solidFill>
                <a:cs typeface="Arial" panose="020B0604020202020204" pitchFamily="34" charset="0"/>
              </a:rPr>
              <a:t>Sociální </a:t>
            </a:r>
            <a:r>
              <a:rPr lang="cs-CZ" sz="1500" b="1" dirty="0">
                <a:solidFill>
                  <a:srgbClr val="002060"/>
                </a:solidFill>
                <a:cs typeface="Arial" panose="020B0604020202020204" pitchFamily="34" charset="0"/>
              </a:rPr>
              <a:t>politika se zaměřuje k určitému cíli – aktivní politika zaměstnanosti, k určité demografické skupině – senioři, sociálně potřební, děti, k určité ekonomické jednotce – rodina, region</a:t>
            </a:r>
            <a:r>
              <a:rPr lang="cs-CZ" sz="1500" b="1" dirty="0" smtClean="0">
                <a:solidFill>
                  <a:srgbClr val="002060"/>
                </a:solidFill>
                <a:cs typeface="Arial" panose="020B0604020202020204" pitchFamily="34" charset="0"/>
              </a:rPr>
              <a:t>.</a:t>
            </a:r>
          </a:p>
          <a:p>
            <a:pPr algn="just"/>
            <a:endParaRPr lang="cs-CZ" sz="1500" b="1" dirty="0" smtClean="0">
              <a:solidFill>
                <a:srgbClr val="002060"/>
              </a:solidFill>
              <a:cs typeface="Arial" panose="020B0604020202020204" pitchFamily="34" charset="0"/>
            </a:endParaRPr>
          </a:p>
          <a:p>
            <a:pPr marL="285750" indent="-285750" algn="just">
              <a:buFont typeface="Arial" panose="020B0604020202020204" pitchFamily="34" charset="0"/>
              <a:buChar char="•"/>
            </a:pPr>
            <a:r>
              <a:rPr lang="cs-CZ" sz="1500" b="1" dirty="0" smtClean="0">
                <a:solidFill>
                  <a:srgbClr val="002060"/>
                </a:solidFill>
                <a:cs typeface="Arial" panose="020B0604020202020204" pitchFamily="34" charset="0"/>
              </a:rPr>
              <a:t>Rozlišujeme </a:t>
            </a:r>
            <a:r>
              <a:rPr lang="cs-CZ" sz="1500" b="1" dirty="0">
                <a:solidFill>
                  <a:srgbClr val="002060"/>
                </a:solidFill>
                <a:cs typeface="Arial" panose="020B0604020202020204" pitchFamily="34" charset="0"/>
              </a:rPr>
              <a:t>typy sociální politiky, které vycházejí ze zasahování do života občanů a ovlivňují jejich individuální přístup a zodpovědnost k vlastnímu životu. Jde o </a:t>
            </a:r>
            <a:r>
              <a:rPr lang="cs-CZ" sz="1500" b="1" dirty="0" err="1">
                <a:solidFill>
                  <a:srgbClr val="002060"/>
                </a:solidFill>
                <a:cs typeface="Arial" panose="020B0604020202020204" pitchFamily="34" charset="0"/>
              </a:rPr>
              <a:t>redistributivní</a:t>
            </a:r>
            <a:r>
              <a:rPr lang="cs-CZ" sz="1500" b="1" dirty="0">
                <a:solidFill>
                  <a:srgbClr val="002060"/>
                </a:solidFill>
                <a:cs typeface="Arial" panose="020B0604020202020204" pitchFamily="34" charset="0"/>
              </a:rPr>
              <a:t> – štědrý sociální typ, výkonový – který uznává statusové rozdíly společnosti a klade důraz na výkon a zásluhovost a reziduální typ – vyžaduje individuální odpovědnost občana za své existenční záležitost a zasahuje v krajním případě, pokud občan a jeho rodina nemají vlastní řešení</a:t>
            </a:r>
            <a:r>
              <a:rPr lang="cs-CZ" sz="1500" b="1" dirty="0" smtClean="0">
                <a:solidFill>
                  <a:srgbClr val="002060"/>
                </a:solidFill>
                <a:cs typeface="Arial" panose="020B0604020202020204" pitchFamily="34" charset="0"/>
              </a:rPr>
              <a:t>.</a:t>
            </a:r>
          </a:p>
          <a:p>
            <a:pPr algn="just"/>
            <a:endParaRPr lang="cs-CZ" sz="1500" b="1" dirty="0" smtClean="0">
              <a:solidFill>
                <a:srgbClr val="002060"/>
              </a:solidFill>
              <a:cs typeface="Arial" panose="020B0604020202020204" pitchFamily="34" charset="0"/>
            </a:endParaRPr>
          </a:p>
          <a:p>
            <a:pPr marL="285750" indent="-285750">
              <a:buFont typeface="Arial" panose="020B0604020202020204" pitchFamily="34" charset="0"/>
              <a:buChar char="•"/>
            </a:pPr>
            <a:r>
              <a:rPr lang="cs-CZ" sz="1500" b="1" dirty="0" smtClean="0">
                <a:solidFill>
                  <a:srgbClr val="002060"/>
                </a:solidFill>
                <a:cs typeface="Arial" panose="020B0604020202020204" pitchFamily="34" charset="0"/>
              </a:rPr>
              <a:t>Sociální </a:t>
            </a:r>
            <a:r>
              <a:rPr lang="cs-CZ" sz="1500" b="1" dirty="0">
                <a:solidFill>
                  <a:srgbClr val="002060"/>
                </a:solidFill>
                <a:cs typeface="Arial" panose="020B0604020202020204" pitchFamily="34" charset="0"/>
              </a:rPr>
              <a:t>politika má své funkce – ochranou, rozdělovací a přerozdělovací, homogenizační, stimulační </a:t>
            </a:r>
            <a:r>
              <a:rPr lang="cs-CZ" sz="1500" b="1" dirty="0" smtClean="0">
                <a:solidFill>
                  <a:srgbClr val="002060"/>
                </a:solidFill>
                <a:cs typeface="Arial" panose="020B0604020202020204" pitchFamily="34" charset="0"/>
              </a:rPr>
              <a:t>a preventivní.</a:t>
            </a:r>
          </a:p>
          <a:p>
            <a:endParaRPr lang="cs-CZ" sz="1500" b="1" dirty="0" smtClean="0">
              <a:solidFill>
                <a:srgbClr val="002060"/>
              </a:solidFill>
              <a:cs typeface="Arial" panose="020B0604020202020204" pitchFamily="34" charset="0"/>
            </a:endParaRPr>
          </a:p>
          <a:p>
            <a:pPr marL="285750" indent="-285750">
              <a:buFont typeface="Arial" panose="020B0604020202020204" pitchFamily="34" charset="0"/>
              <a:buChar char="•"/>
            </a:pPr>
            <a:r>
              <a:rPr lang="cs-CZ" sz="1500" b="1" dirty="0" smtClean="0">
                <a:solidFill>
                  <a:srgbClr val="002060"/>
                </a:solidFill>
                <a:cs typeface="Arial" panose="020B0604020202020204" pitchFamily="34" charset="0"/>
              </a:rPr>
              <a:t>Sociální </a:t>
            </a:r>
            <a:r>
              <a:rPr lang="cs-CZ" sz="1500" b="1" dirty="0">
                <a:solidFill>
                  <a:srgbClr val="002060"/>
                </a:solidFill>
                <a:cs typeface="Arial" panose="020B0604020202020204" pitchFamily="34" charset="0"/>
              </a:rPr>
              <a:t>politika má i své principy, které souvisí s typem sociální politiky. Jde o princip spravedlnosti, solidarity, subsidiarity a participace</a:t>
            </a:r>
            <a:r>
              <a:rPr lang="cs-CZ" sz="1500" b="1" dirty="0" smtClean="0">
                <a:solidFill>
                  <a:srgbClr val="002060"/>
                </a:solidFill>
                <a:cs typeface="Arial" panose="020B0604020202020204" pitchFamily="34" charset="0"/>
              </a:rPr>
              <a:t>.</a:t>
            </a:r>
          </a:p>
          <a:p>
            <a:r>
              <a:rPr lang="cs-CZ" sz="1500" b="1" dirty="0">
                <a:solidFill>
                  <a:srgbClr val="002060"/>
                </a:solidFill>
                <a:cs typeface="Arial" panose="020B0604020202020204" pitchFamily="34" charset="0"/>
              </a:rPr>
              <a:t/>
            </a:r>
            <a:br>
              <a:rPr lang="cs-CZ" sz="1500" b="1" dirty="0">
                <a:solidFill>
                  <a:srgbClr val="002060"/>
                </a:solidFill>
                <a:cs typeface="Arial" panose="020B0604020202020204" pitchFamily="34" charset="0"/>
              </a:rPr>
            </a:br>
            <a:endParaRPr lang="cs-CZ" sz="1500" b="1" dirty="0">
              <a:solidFill>
                <a:srgbClr val="002060"/>
              </a:solidFill>
              <a:cs typeface="Arial" panose="020B0604020202020204" pitchFamily="34" charset="0"/>
            </a:endParaRPr>
          </a:p>
        </p:txBody>
      </p:sp>
    </p:spTree>
    <p:extLst>
      <p:ext uri="{BB962C8B-B14F-4D97-AF65-F5344CB8AC3E}">
        <p14:creationId xmlns:p14="http://schemas.microsoft.com/office/powerpoint/2010/main" val="46154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Obdélník 2"/>
          <p:cNvSpPr/>
          <p:nvPr/>
        </p:nvSpPr>
        <p:spPr>
          <a:xfrm>
            <a:off x="467544" y="703189"/>
            <a:ext cx="3514908" cy="4028801"/>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cs-CZ" sz="2800" b="1" dirty="0" smtClean="0">
                <a:ln w="12700">
                  <a:solidFill>
                    <a:schemeClr val="tx2">
                      <a:satMod val="155000"/>
                    </a:schemeClr>
                  </a:solidFill>
                  <a:prstDash val="solid"/>
                </a:ln>
                <a:solidFill>
                  <a:schemeClr val="bg1"/>
                </a:solidFill>
              </a:rPr>
              <a:t>Typy, oblasti, funkce a principy sociální politiky</a:t>
            </a:r>
          </a:p>
          <a:p>
            <a:pPr algn="ctr"/>
            <a:endParaRPr lang="cs-CZ" sz="2800" b="1" dirty="0" smtClean="0">
              <a:ln w="12700">
                <a:solidFill>
                  <a:schemeClr val="tx2">
                    <a:satMod val="155000"/>
                  </a:schemeClr>
                </a:solidFill>
                <a:prstDash val="solid"/>
              </a:ln>
              <a:solidFill>
                <a:schemeClr val="bg1"/>
              </a:solidFill>
            </a:endParaRPr>
          </a:p>
        </p:txBody>
      </p:sp>
      <p:sp>
        <p:nvSpPr>
          <p:cNvPr id="4"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r>
              <a:rPr lang="cs-CZ" sz="1800" b="1" i="1" dirty="0" smtClean="0">
                <a:solidFill>
                  <a:srgbClr val="002060"/>
                </a:solidFill>
              </a:rPr>
              <a:t>:</a:t>
            </a:r>
          </a:p>
          <a:p>
            <a:r>
              <a:rPr lang="cs-CZ" sz="1600" b="1" i="1" dirty="0" smtClean="0">
                <a:solidFill>
                  <a:srgbClr val="002060"/>
                </a:solidFill>
              </a:rPr>
              <a:t>Vysvětlit typy a oblasti sociální politiky</a:t>
            </a:r>
          </a:p>
          <a:p>
            <a:r>
              <a:rPr lang="cs-CZ" sz="1600" b="1" i="1" dirty="0" smtClean="0">
                <a:solidFill>
                  <a:srgbClr val="002060"/>
                </a:solidFill>
              </a:rPr>
              <a:t>Poukázat na vzájemné souvislosti s typem sociálního státu</a:t>
            </a:r>
          </a:p>
          <a:p>
            <a:r>
              <a:rPr lang="cs-CZ" sz="1600" b="1" i="1" dirty="0" smtClean="0">
                <a:solidFill>
                  <a:srgbClr val="002060"/>
                </a:solidFill>
              </a:rPr>
              <a:t>Vysvětlit principy a funkce sociální politiky</a:t>
            </a:r>
          </a:p>
          <a:p>
            <a:r>
              <a:rPr lang="cs-CZ" sz="1600" b="1" i="1" dirty="0" smtClean="0">
                <a:solidFill>
                  <a:srgbClr val="002060"/>
                </a:solidFill>
              </a:rPr>
              <a:t>Objasnit podstatu a souvislosti mezi principy a funkcemi sociální politiky</a:t>
            </a:r>
          </a:p>
          <a:p>
            <a:pPr marL="0" indent="0">
              <a:buNone/>
            </a:pPr>
            <a:endParaRPr lang="cs-CZ" sz="1800" b="1" i="1" dirty="0">
              <a:solidFill>
                <a:srgbClr val="002060"/>
              </a:solidFill>
            </a:endParaRPr>
          </a:p>
        </p:txBody>
      </p:sp>
    </p:spTree>
    <p:extLst>
      <p:ext uri="{BB962C8B-B14F-4D97-AF65-F5344CB8AC3E}">
        <p14:creationId xmlns:p14="http://schemas.microsoft.com/office/powerpoint/2010/main" val="16946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496944" cy="507703"/>
          </a:xfrm>
        </p:spPr>
        <p:txBody>
          <a:bodyPr/>
          <a:lstStyle/>
          <a:p>
            <a:r>
              <a:rPr lang="cs-CZ" b="1" dirty="0" smtClean="0"/>
              <a:t>Typy sociální politiky</a:t>
            </a:r>
            <a:br>
              <a:rPr lang="cs-CZ" b="1" dirty="0" smtClean="0"/>
            </a:br>
            <a:r>
              <a:rPr lang="cs-CZ" dirty="0"/>
              <a:t/>
            </a:r>
            <a:br>
              <a:rPr lang="cs-CZ" dirty="0"/>
            </a:br>
            <a:r>
              <a:rPr lang="cs-CZ" b="1" dirty="0" smtClean="0"/>
              <a:t>1.</a:t>
            </a:r>
            <a:r>
              <a:rPr lang="cs-CZ" dirty="0" smtClean="0"/>
              <a:t> </a:t>
            </a:r>
            <a:r>
              <a:rPr lang="cs-CZ" b="1" dirty="0" err="1" smtClean="0"/>
              <a:t>Redistributivní</a:t>
            </a:r>
            <a:r>
              <a:rPr lang="cs-CZ" b="1" dirty="0" smtClean="0"/>
              <a:t> typ sociální politiky </a:t>
            </a:r>
            <a:r>
              <a:rPr lang="cs-CZ" dirty="0" smtClean="0"/>
              <a:t/>
            </a:r>
            <a:br>
              <a:rPr lang="cs-CZ" dirty="0" smtClean="0"/>
            </a:br>
            <a:r>
              <a:rPr lang="cs-CZ" dirty="0" smtClean="0"/>
              <a:t/>
            </a:r>
            <a:br>
              <a:rPr lang="cs-CZ" dirty="0" smtClean="0"/>
            </a:br>
            <a:r>
              <a:rPr lang="cs-CZ" dirty="0" smtClean="0"/>
              <a:t>Jde o typ s dominantní </a:t>
            </a:r>
            <a:r>
              <a:rPr lang="cs-CZ" dirty="0"/>
              <a:t>rolí státu. Do svého </a:t>
            </a:r>
            <a:r>
              <a:rPr lang="cs-CZ" dirty="0" smtClean="0"/>
              <a:t>působení zahrnuje</a:t>
            </a:r>
            <a:br>
              <a:rPr lang="cs-CZ" dirty="0" smtClean="0"/>
            </a:br>
            <a:r>
              <a:rPr lang="cs-CZ" dirty="0" smtClean="0"/>
              <a:t>celou </a:t>
            </a:r>
            <a:r>
              <a:rPr lang="cs-CZ" dirty="0"/>
              <a:t>populaci bez ohledu na to, </a:t>
            </a:r>
            <a:r>
              <a:rPr lang="cs-CZ" dirty="0" smtClean="0"/>
              <a:t>zda </a:t>
            </a:r>
            <a:r>
              <a:rPr lang="cs-CZ" dirty="0"/>
              <a:t>je </a:t>
            </a:r>
            <a:r>
              <a:rPr lang="cs-CZ" dirty="0" smtClean="0"/>
              <a:t>sociálně potřebná</a:t>
            </a:r>
            <a:r>
              <a:rPr lang="cs-CZ" dirty="0"/>
              <a:t>. Vyžaduje značný rozsah </a:t>
            </a:r>
            <a:r>
              <a:rPr lang="cs-CZ" dirty="0" smtClean="0"/>
              <a:t>redistribuce </a:t>
            </a:r>
            <a:r>
              <a:rPr lang="cs-CZ" dirty="0"/>
              <a:t>a výrazně omezuje, někdy </a:t>
            </a:r>
            <a:r>
              <a:rPr lang="cs-CZ" dirty="0" smtClean="0"/>
              <a:t>aktivity nestátních subjektů. </a:t>
            </a:r>
            <a:r>
              <a:rPr lang="cs-CZ" dirty="0"/>
              <a:t>Tomuto typu politiky jsou blízké </a:t>
            </a:r>
            <a:r>
              <a:rPr lang="cs-CZ" b="1" dirty="0" smtClean="0"/>
              <a:t>sociálně demokratické státy </a:t>
            </a:r>
            <a:r>
              <a:rPr lang="cs-CZ" dirty="0" smtClean="0"/>
              <a:t>- skandinávské </a:t>
            </a:r>
            <a:r>
              <a:rPr lang="cs-CZ" dirty="0"/>
              <a:t>státy, Dánsko, Nizozemsko a </a:t>
            </a:r>
            <a:r>
              <a:rPr lang="cs-CZ" dirty="0" smtClean="0"/>
              <a:t>některé další </a:t>
            </a:r>
            <a:r>
              <a:rPr lang="cs-CZ" dirty="0"/>
              <a:t>státy.</a:t>
            </a:r>
            <a:endParaRPr lang="cs-CZ" b="1" dirty="0"/>
          </a:p>
        </p:txBody>
      </p:sp>
    </p:spTree>
    <p:extLst>
      <p:ext uri="{BB962C8B-B14F-4D97-AF65-F5344CB8AC3E}">
        <p14:creationId xmlns:p14="http://schemas.microsoft.com/office/powerpoint/2010/main" val="3775583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568952" cy="507703"/>
          </a:xfrm>
        </p:spPr>
        <p:txBody>
          <a:bodyPr/>
          <a:lstStyle/>
          <a:p>
            <a:r>
              <a:rPr lang="cs-CZ" dirty="0" smtClean="0"/>
              <a:t>Typy sociální politiky</a:t>
            </a:r>
            <a:br>
              <a:rPr lang="cs-CZ" dirty="0" smtClean="0"/>
            </a:br>
            <a:r>
              <a:rPr lang="cs-CZ" dirty="0"/>
              <a:t/>
            </a:r>
            <a:br>
              <a:rPr lang="cs-CZ" dirty="0"/>
            </a:br>
            <a:r>
              <a:rPr lang="cs-CZ" b="1" dirty="0" smtClean="0"/>
              <a:t>2.</a:t>
            </a:r>
            <a:r>
              <a:rPr lang="cs-CZ" dirty="0" smtClean="0"/>
              <a:t> </a:t>
            </a:r>
            <a:r>
              <a:rPr lang="cs-CZ" b="1" dirty="0" smtClean="0"/>
              <a:t>Výkonový typ sociální politiky</a:t>
            </a:r>
            <a:br>
              <a:rPr lang="cs-CZ" b="1" dirty="0" smtClean="0"/>
            </a:br>
            <a:r>
              <a:rPr lang="cs-CZ" dirty="0"/>
              <a:t/>
            </a:r>
            <a:br>
              <a:rPr lang="cs-CZ" dirty="0"/>
            </a:br>
            <a:r>
              <a:rPr lang="cs-CZ" dirty="0" smtClean="0"/>
              <a:t>Vychází </a:t>
            </a:r>
            <a:r>
              <a:rPr lang="cs-CZ" dirty="0"/>
              <a:t>z toho, že </a:t>
            </a:r>
            <a:r>
              <a:rPr lang="cs-CZ" dirty="0" smtClean="0"/>
              <a:t>sociální potřeby </a:t>
            </a:r>
            <a:r>
              <a:rPr lang="cs-CZ" dirty="0"/>
              <a:t>mají </a:t>
            </a:r>
            <a:r>
              <a:rPr lang="cs-CZ" dirty="0" smtClean="0"/>
              <a:t>být primárně </a:t>
            </a:r>
            <a:r>
              <a:rPr lang="cs-CZ" dirty="0"/>
              <a:t>uspokojovány na základě pracovního </a:t>
            </a:r>
            <a:r>
              <a:rPr lang="cs-CZ" dirty="0" smtClean="0"/>
              <a:t>výkonu </a:t>
            </a:r>
            <a:r>
              <a:rPr lang="cs-CZ" dirty="0"/>
              <a:t>a zásluh. Je založen na </a:t>
            </a:r>
            <a:r>
              <a:rPr lang="cs-CZ" dirty="0" smtClean="0"/>
              <a:t>širší kooperaci občanů </a:t>
            </a:r>
            <a:r>
              <a:rPr lang="cs-CZ" dirty="0"/>
              <a:t>a zpravidla také na aplikaci sociálního </a:t>
            </a:r>
            <a:r>
              <a:rPr lang="cs-CZ" dirty="0" smtClean="0"/>
              <a:t>pojištění</a:t>
            </a:r>
            <a:r>
              <a:rPr lang="cs-CZ" dirty="0"/>
              <a:t>. Míra redistribuce je zde </a:t>
            </a:r>
            <a:r>
              <a:rPr lang="cs-CZ" dirty="0" smtClean="0"/>
              <a:t>ve srovnání </a:t>
            </a:r>
            <a:r>
              <a:rPr lang="cs-CZ" dirty="0"/>
              <a:t>s prvním typem nižší a stát garantuje pouze základní společensky uznaná minima potřeb</a:t>
            </a:r>
            <a:br>
              <a:rPr lang="cs-CZ" dirty="0"/>
            </a:br>
            <a:r>
              <a:rPr lang="cs-CZ" dirty="0"/>
              <a:t>a vytváří prostor pro působení nestátních subjektů. </a:t>
            </a:r>
            <a:r>
              <a:rPr lang="cs-CZ" dirty="0" smtClean="0"/>
              <a:t>Tento typ sociální politiky je charakteristický pro </a:t>
            </a:r>
            <a:r>
              <a:rPr lang="cs-CZ" b="1" dirty="0" smtClean="0"/>
              <a:t>konzervativní typy sociálních </a:t>
            </a:r>
            <a:r>
              <a:rPr lang="cs-CZ" dirty="0" smtClean="0"/>
              <a:t>států - SRN, Rakousko</a:t>
            </a:r>
            <a:r>
              <a:rPr lang="cs-CZ" dirty="0"/>
              <a:t>, Francie.</a:t>
            </a:r>
          </a:p>
        </p:txBody>
      </p:sp>
    </p:spTree>
    <p:extLst>
      <p:ext uri="{BB962C8B-B14F-4D97-AF65-F5344CB8AC3E}">
        <p14:creationId xmlns:p14="http://schemas.microsoft.com/office/powerpoint/2010/main" val="3478547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507703"/>
          </a:xfrm>
        </p:spPr>
        <p:txBody>
          <a:bodyPr/>
          <a:lstStyle/>
          <a:p>
            <a:r>
              <a:rPr lang="cs-CZ" dirty="0" smtClean="0"/>
              <a:t>Typy sociální politiky</a:t>
            </a:r>
            <a:br>
              <a:rPr lang="cs-CZ" dirty="0" smtClean="0"/>
            </a:br>
            <a:r>
              <a:rPr lang="cs-CZ" dirty="0"/>
              <a:t/>
            </a:r>
            <a:br>
              <a:rPr lang="cs-CZ" dirty="0"/>
            </a:br>
            <a:r>
              <a:rPr lang="cs-CZ" b="1" dirty="0" smtClean="0"/>
              <a:t>3. Reziduální typ sociální politiky</a:t>
            </a:r>
            <a:br>
              <a:rPr lang="cs-CZ" b="1" dirty="0" smtClean="0"/>
            </a:br>
            <a:r>
              <a:rPr lang="cs-CZ" b="1" dirty="0"/>
              <a:t/>
            </a:r>
            <a:br>
              <a:rPr lang="cs-CZ" b="1" dirty="0"/>
            </a:br>
            <a:r>
              <a:rPr lang="cs-CZ" dirty="0"/>
              <a:t>Spoléhá téměř výhradně na trh a jeho instituce a na</a:t>
            </a:r>
            <a:br>
              <a:rPr lang="cs-CZ" dirty="0"/>
            </a:br>
            <a:r>
              <a:rPr lang="cs-CZ" dirty="0"/>
              <a:t>rodinu. Role státu jako subjektu sociální politiky je značně potlačena, míra redistribuce je zde </a:t>
            </a:r>
            <a:r>
              <a:rPr lang="cs-CZ" dirty="0" smtClean="0"/>
              <a:t>ze všech </a:t>
            </a:r>
            <a:r>
              <a:rPr lang="cs-CZ" dirty="0"/>
              <a:t>typů nejnižší. Sociální politika </a:t>
            </a:r>
            <a:r>
              <a:rPr lang="cs-CZ" b="1" dirty="0"/>
              <a:t>liberálního státu </a:t>
            </a:r>
            <a:r>
              <a:rPr lang="cs-CZ" dirty="0"/>
              <a:t>poskytuje občanům jen nezbytnou pomoc</a:t>
            </a:r>
            <a:r>
              <a:rPr lang="cs-CZ" dirty="0" smtClean="0"/>
              <a:t>, kterou </a:t>
            </a:r>
            <a:r>
              <a:rPr lang="cs-CZ" dirty="0"/>
              <a:t>nemůže poskytnout nikdo </a:t>
            </a:r>
            <a:r>
              <a:rPr lang="cs-CZ" dirty="0" smtClean="0"/>
              <a:t>jiný. Představitelem liberálních států je např. </a:t>
            </a:r>
            <a:r>
              <a:rPr lang="cs-CZ" dirty="0"/>
              <a:t>USA, </a:t>
            </a:r>
            <a:r>
              <a:rPr lang="cs-CZ" dirty="0" smtClean="0"/>
              <a:t>JAR, Kanada. </a:t>
            </a:r>
            <a:endParaRPr lang="cs-CZ" dirty="0"/>
          </a:p>
        </p:txBody>
      </p:sp>
    </p:spTree>
    <p:extLst>
      <p:ext uri="{BB962C8B-B14F-4D97-AF65-F5344CB8AC3E}">
        <p14:creationId xmlns:p14="http://schemas.microsoft.com/office/powerpoint/2010/main" val="40285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23478"/>
            <a:ext cx="4536504" cy="507703"/>
          </a:xfrm>
        </p:spPr>
        <p:txBody>
          <a:bodyPr/>
          <a:lstStyle/>
          <a:p>
            <a:pPr>
              <a:lnSpc>
                <a:spcPct val="150000"/>
              </a:lnSpc>
            </a:pPr>
            <a:r>
              <a:rPr lang="cs-CZ" b="1" dirty="0" smtClean="0"/>
              <a:t>Oblasti sociální politiky</a:t>
            </a:r>
            <a:br>
              <a:rPr lang="cs-CZ" b="1" dirty="0" smtClean="0"/>
            </a:br>
            <a:r>
              <a:rPr lang="cs-CZ" dirty="0"/>
              <a:t/>
            </a:r>
            <a:br>
              <a:rPr lang="cs-CZ" dirty="0"/>
            </a:br>
            <a:r>
              <a:rPr lang="cs-CZ" b="1" dirty="0" smtClean="0"/>
              <a:t>Sociální politika se vztahuje:</a:t>
            </a:r>
            <a:br>
              <a:rPr lang="cs-CZ" b="1" dirty="0" smtClean="0"/>
            </a:br>
            <a:r>
              <a:rPr lang="cs-CZ" dirty="0"/>
              <a:t/>
            </a:r>
            <a:br>
              <a:rPr lang="cs-CZ" dirty="0"/>
            </a:br>
            <a:r>
              <a:rPr lang="cs-CZ" dirty="0" smtClean="0"/>
              <a:t>- k určitému cíli</a:t>
            </a:r>
            <a:br>
              <a:rPr lang="cs-CZ" dirty="0" smtClean="0"/>
            </a:br>
            <a:r>
              <a:rPr lang="cs-CZ" dirty="0" smtClean="0"/>
              <a:t>- k určité demografické skupině</a:t>
            </a:r>
            <a:br>
              <a:rPr lang="cs-CZ" dirty="0" smtClean="0"/>
            </a:br>
            <a:r>
              <a:rPr lang="cs-CZ" dirty="0" smtClean="0"/>
              <a:t>- k určité ekonomické jednotce</a:t>
            </a:r>
            <a:endParaRPr lang="cs-CZ" dirty="0"/>
          </a:p>
        </p:txBody>
      </p:sp>
    </p:spTree>
    <p:extLst>
      <p:ext uri="{BB962C8B-B14F-4D97-AF65-F5344CB8AC3E}">
        <p14:creationId xmlns:p14="http://schemas.microsoft.com/office/powerpoint/2010/main" val="2451477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034992" cy="507703"/>
          </a:xfrm>
        </p:spPr>
        <p:txBody>
          <a:bodyPr/>
          <a:lstStyle/>
          <a:p>
            <a:r>
              <a:rPr lang="cs-CZ" b="1" dirty="0" smtClean="0"/>
              <a:t>Vztah k určitému cíli</a:t>
            </a:r>
            <a:endParaRPr lang="cs-CZ" dirty="0"/>
          </a:p>
        </p:txBody>
      </p:sp>
      <p:sp>
        <p:nvSpPr>
          <p:cNvPr id="6" name="Rectangle 3"/>
          <p:cNvSpPr txBox="1">
            <a:spLocks noChangeArrowheads="1"/>
          </p:cNvSpPr>
          <p:nvPr/>
        </p:nvSpPr>
        <p:spPr bwMode="auto">
          <a:xfrm>
            <a:off x="785786" y="1142990"/>
            <a:ext cx="7358114" cy="210185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006666"/>
              </a:buClr>
              <a:buSzPct val="70000"/>
              <a:tabLst/>
              <a:defRPr/>
            </a:pPr>
            <a:r>
              <a:rPr kumimoji="0" lang="cs-CZ" sz="2400" b="0" i="0" u="none" strike="noStrike" kern="0" cap="none" spc="0" normalizeH="0" noProof="0" dirty="0" smtClean="0">
                <a:ln>
                  <a:noFill/>
                </a:ln>
                <a:solidFill>
                  <a:srgbClr val="307871"/>
                </a:solidFill>
                <a:effectLst/>
                <a:uLnTx/>
                <a:uFillTx/>
                <a:ea typeface="+mn-ea"/>
                <a:cs typeface="+mn-cs"/>
              </a:rPr>
              <a:t>Sociální politika je cílená na určitý problém v dané společnosti. Např. nezaměstnanost, populační vývoj, stárnutí populace. A používá vhodné nástroje a strategii k jejich řešení – aktivní politika zaměstnanosti, důchodová politika.</a:t>
            </a:r>
          </a:p>
        </p:txBody>
      </p:sp>
    </p:spTree>
    <p:extLst>
      <p:ext uri="{BB962C8B-B14F-4D97-AF65-F5344CB8AC3E}">
        <p14:creationId xmlns:p14="http://schemas.microsoft.com/office/powerpoint/2010/main" val="1965031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63752" cy="507703"/>
          </a:xfrm>
        </p:spPr>
        <p:txBody>
          <a:bodyPr/>
          <a:lstStyle/>
          <a:p>
            <a:r>
              <a:rPr lang="cs-CZ" b="1" dirty="0" smtClean="0"/>
              <a:t>Sociální politika je vázána k demografické skupině</a:t>
            </a:r>
            <a:r>
              <a:rPr lang="cs-CZ" dirty="0" smtClean="0"/>
              <a:t> </a:t>
            </a:r>
            <a:endParaRPr lang="cs-CZ" dirty="0"/>
          </a:p>
        </p:txBody>
      </p:sp>
      <p:sp>
        <p:nvSpPr>
          <p:cNvPr id="5" name="Rectangle 3"/>
          <p:cNvSpPr txBox="1">
            <a:spLocks noChangeArrowheads="1"/>
          </p:cNvSpPr>
          <p:nvPr/>
        </p:nvSpPr>
        <p:spPr bwMode="auto">
          <a:xfrm>
            <a:off x="500034" y="1214428"/>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50000"/>
              </a:lnSpc>
              <a:spcBef>
                <a:spcPct val="20000"/>
              </a:spcBef>
              <a:spcAft>
                <a:spcPct val="0"/>
              </a:spcAft>
              <a:buClr>
                <a:schemeClr val="tx1"/>
              </a:buClr>
              <a:buSzPct val="90000"/>
              <a:tabLst/>
              <a:defRPr/>
            </a:pPr>
            <a:r>
              <a:rPr kumimoji="0" lang="cs-CZ" sz="2400" b="0" i="0" u="none" strike="noStrike" kern="0" cap="none" spc="0" normalizeH="0" noProof="0" dirty="0" smtClean="0">
                <a:ln>
                  <a:noFill/>
                </a:ln>
                <a:effectLst/>
                <a:uLnTx/>
                <a:uFillTx/>
                <a:ea typeface="+mn-ea"/>
                <a:cs typeface="+mn-cs"/>
              </a:rPr>
              <a:t>Cílem je podpořit a řešit problémy určité cílové skupiny občanů – handicapovaní, lidé bez domova, problematika matek samoživitelek, řešení nedostatku mateřských škol pro děti od 3 do 6 let apod.</a:t>
            </a:r>
            <a:endParaRPr kumimoji="0" lang="cs-CZ" sz="2400" b="0" i="0" u="none" strike="noStrike" kern="0" cap="none" spc="0" normalizeH="0" noProof="0" dirty="0">
              <a:ln>
                <a:noFill/>
              </a:ln>
              <a:effectLst/>
              <a:uLnTx/>
              <a:uFillTx/>
              <a:ea typeface="+mn-ea"/>
              <a:cs typeface="+mn-cs"/>
            </a:endParaRPr>
          </a:p>
        </p:txBody>
      </p:sp>
    </p:spTree>
    <p:extLst>
      <p:ext uri="{BB962C8B-B14F-4D97-AF65-F5344CB8AC3E}">
        <p14:creationId xmlns:p14="http://schemas.microsoft.com/office/powerpoint/2010/main" val="2989826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2752</TotalTime>
  <Words>466</Words>
  <Application>Microsoft Office PowerPoint</Application>
  <PresentationFormat>Předvádění na obrazovce (16:9)</PresentationFormat>
  <Paragraphs>58</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Times New Roman</vt:lpstr>
      <vt:lpstr>SLU</vt:lpstr>
      <vt:lpstr>Název prezentace</vt:lpstr>
      <vt:lpstr>Prezentace aplikace PowerPoint</vt:lpstr>
      <vt:lpstr>Prezentace aplikace PowerPoint</vt:lpstr>
      <vt:lpstr>Typy sociální politiky  1. Redistributivní typ sociální politiky   Jde o typ s dominantní rolí státu. Do svého působení zahrnuje celou populaci bez ohledu na to, zda je sociálně potřebná. Vyžaduje značný rozsah redistribuce a výrazně omezuje, někdy aktivity nestátních subjektů. Tomuto typu politiky jsou blízké sociálně demokratické státy - skandinávské státy, Dánsko, Nizozemsko a některé další státy.</vt:lpstr>
      <vt:lpstr>Typy sociální politiky  2. Výkonový typ sociální politiky  Vychází z toho, že sociální potřeby mají být primárně uspokojovány na základě pracovního výkonu a zásluh. Je založen na širší kooperaci občanů a zpravidla také na aplikaci sociálního pojištění. Míra redistribuce je zde ve srovnání s prvním typem nižší a stát garantuje pouze základní společensky uznaná minima potřeb a vytváří prostor pro působení nestátních subjektů. Tento typ sociální politiky je charakteristický pro konzervativní typy sociálních států - SRN, Rakousko, Francie.</vt:lpstr>
      <vt:lpstr>Typy sociální politiky  3. Reziduální typ sociální politiky  Spoléhá téměř výhradně na trh a jeho instituce a na rodinu. Role státu jako subjektu sociální politiky je značně potlačena, míra redistribuce je zde ze všech typů nejnižší. Sociální politika liberálního státu poskytuje občanům jen nezbytnou pomoc, kterou nemůže poskytnout nikdo jiný. Představitelem liberálních států je např. USA, JAR, Kanada. </vt:lpstr>
      <vt:lpstr>Oblasti sociální politiky  Sociální politika se vztahuje:  - k určitému cíli - k určité demografické skupině - k určité ekonomické jednotce</vt:lpstr>
      <vt:lpstr>Vztah k určitému cíli</vt:lpstr>
      <vt:lpstr>Sociální politika je vázána k demografické skupině </vt:lpstr>
      <vt:lpstr>Politika je vázána k určité ekonomické jednotce </vt:lpstr>
      <vt:lpstr>Funkce sociální politiky  Rozlišujeme funkce:  - ochranná - rozdělovací a přerozdělovací - homogenizační - stimulační - preventivní </vt:lpstr>
      <vt:lpstr>Funkce ochranná    Chrání občany před nežádoucími sociálně patologickými jevy (chudoba, nezaměstnanost, epidemie, civilizační choroby apod.). K tomu využívá legislativní i finanční nástroje. Je jednou z nejstarších funkcí sociální politiky</vt:lpstr>
      <vt:lpstr>Funkce přerozdělovací  Funkce přerozdělovací řeší:</vt:lpstr>
      <vt:lpstr>Funkce homogenizační    Tato funkce bývá považována za relativně novou a spočívá ve snaze poskytovat obyvatelstvu stejné šance. Spočívá tedy v poskytování stejných šancí vzdělávat se, pracovat, pečovat o své zdraví. Jejím cílem je zabránit diskriminaci na trhu práce, v přístupu ke vzdělávání a k ochraně zdraví.     </vt:lpstr>
      <vt:lpstr>Funkce stimulační    Snaží aktivizovat člověka, aby se sám postaral o sebe, o svou rodinu a blízké, eventualně pomáhal druhým. Jejím posláním je podporovat, podněcovat, vyvolávat žádoucí sociální jednání jednotlivců a sociálních skupin jak v oblasti ekonomické, tak i mimo ni. </vt:lpstr>
      <vt:lpstr>Funkce preventivní  Její snahou je předcházet nepříznivým sociálním situacím, např. chudobě, rozvodovosti, nezaměstnanosti, kriminalitě, ale i nižší vzdělanosti občanů, zabránění vzniku nebezpečným nemocem (očkování) apod. Je jednou z nejsložitějších funkcí, jelikož musí sociální politika předvídat možná ohrožení občanů a reagovat s předstihem. Preventivní funkce je realizována tzv. v obecně společenském zájmu státu.  </vt:lpstr>
      <vt:lpstr>Principy sociální politiky  Rozlišujeme principy sociální politiky:  - princip spravedlnosti - princip solidarity - princip subsidiarity - princip participace   </vt:lpstr>
      <vt:lpstr>Princip solidarity  Sociální solidarita souvisí s utvářením a rozdělováním životních podmínek a prostředků jedinců a sociálních skupin (zejména rodin) v zájmu naplňování ideje sociální spravedlnosti.  V soudobých moderních společnostech se solidarita ve značné míře naplňuje především pomocí redistribuční a transferové politiky státu. Významná je však i solidarita jedinců, spolků, sdružení apod., založená na dobročinnosti a uskutečňující se zpravidla mimo jakýkoliv státní redistributivní mechanismus.</vt:lpstr>
      <vt:lpstr>Princip subsidiarity  Podle principu subsidiarity je každý povinen nejdříve pomoci sám sobě, nemá-li tuto možnost, musí mu pomoci rodina. Rodině rovněž přísluší, aby si pomohla sama svými silami. Teprve dostane-li se do velkých obtíží, volá na pomoc jiná společenství. Teprve na posledním místě je k pomoci vyzýván stát. Jeho povinností je primárně pečovat o vytvoření podmínek, aby si každý mohl pomoci vlastním přičiněním, a sám pomáhá až na posledním místě, jsou-li ostatní možnosti pomoci vyčerpány.</vt:lpstr>
      <vt:lpstr>Princip participace  Naplňování principu participace je postupným procesem, který lze nazvat jako přechod od člověka jako převážně objektu sociální politiky k člověku jako plnoprávnému, odpovědnému a respektovanému subjektu. Člověk přestává být pasivním příjemcem sociálně politických opatření, ale sám se podílí na jejich tvorbě a spolurozhoduje o jejich realizaci. Příkladem je aktivní účast ve volbách, aktivní přístup k životnímu prostředí – protesty, veřejné akce apod.</vt:lpstr>
      <vt:lpstr>Shrnutí přednášky  - Sociální politika se zaměřuje k určitému cíli – aktivní politika zaměstnanosti, k určité demografické skupině – senioři, sociálně potřební, děti, k určité ekonomické jednotce – rodina, region. - Rozlišujeme typy sociální politiky, které vycházejí ze zasahování do života občanů a ovlivňují jejich individuální přístup a zodpovědnost k vlastnímu životu. Jde o redistributivní – štědrý sociální typ, výkonový – který uznává statusové rozdíly společnosti a klade důraz na výkon a zásluhovost a reziduální typ – vyžaduje individuální odpovědnost občana za své existenční záležitost a zasahuje v krajním případě, pokud občan a jeho rodina nemají vlastní řešení. - Sociální politika má své funkce – ochranou, rozdělovací a přerozdělovací, homogenizační, stimulační a preventivní. - Sociální politika má i své principy, které souvisí s typem sociální politiky. Jde o princip spravedlnosti, solidarity, subsidiarity a participace. </vt:lpstr>
      <vt:lpstr>Shrnutí přednášky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buryova</cp:lastModifiedBy>
  <cp:revision>90</cp:revision>
  <cp:lastPrinted>2018-03-27T09:30:31Z</cp:lastPrinted>
  <dcterms:created xsi:type="dcterms:W3CDTF">2016-07-06T15:42:34Z</dcterms:created>
  <dcterms:modified xsi:type="dcterms:W3CDTF">2021-08-30T10:17:19Z</dcterms:modified>
</cp:coreProperties>
</file>