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5" r:id="rId3"/>
    <p:sldId id="257" r:id="rId4"/>
    <p:sldId id="258" r:id="rId5"/>
    <p:sldId id="276" r:id="rId6"/>
    <p:sldId id="261" r:id="rId7"/>
    <p:sldId id="273" r:id="rId8"/>
    <p:sldId id="263" r:id="rId9"/>
    <p:sldId id="260" r:id="rId10"/>
    <p:sldId id="269" r:id="rId11"/>
    <p:sldId id="270" r:id="rId12"/>
    <p:sldId id="271" r:id="rId13"/>
    <p:sldId id="272" r:id="rId14"/>
    <p:sldId id="265" r:id="rId15"/>
    <p:sldId id="26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3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2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3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7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1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3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7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0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4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8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Obecná ekonomie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EVSBPZMI_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4" name="Picture 2" descr="Microeconomics">
            <a:extLst>
              <a:ext uri="{FF2B5EF4-FFF2-40B4-BE49-F238E27FC236}">
                <a16:creationId xmlns:a16="http://schemas.microsoft.com/office/drawing/2014/main" id="{05A95D3C-66A0-4415-BB0C-9E9E766B5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68" y="2562224"/>
            <a:ext cx="5956507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971751"/>
            <a:ext cx="11745156" cy="4561569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Základní pojmy a souvislosti ekonomie: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Základními principy ekonomie, role modelů v ekonomii, členěním ekonomie, základní metody a nástroje ekonomické analýzy. Základní ekonomické pojmy nezbytné pro správné pochopení látky vysvětlované jak v rámci předmětu Obecná ekonomie I, tak v rámci předmětu Obecná ekonomie II.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Základní elementy trhu: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Podstata trhu, směny a ceny a jejich role v ekonomice. Typy trhů a jejich subjekty - domácnosti, firmy a stát. Základní elementy trhů - nabídka, poptávka, cena a jednotlivé typy konkurence. Analýza fungování tržního mechanismu.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Racionální chování spotřebitele a formování poptávky: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Podstata trhu, směny a ceny a jejich role v ekonomice. Typy trhů a jejich subjekty - domácnosti, firmy a stát. Základní elementy trhů - nabídka, poptávka, cena a jednotlivé typy konkurence. Analýza fungování tržního mechanismu.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Výroba a volba technologie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Teorie firmy a volba výrobního procesu. Technologické omezení firmy, její krátkodobá a dlouhodobá produkční funkce, omezení firmy na straně nákladů, nalezení nákladového optima firmy. Vzájemný vztah mezi výnosy z rozsahu a nákladovou funkcí.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Všeobecná rovnováha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Analýza všeobecné rovnováhy. Podmínky, za nichž je v ekonomice dosaženo efektivnosti ve směně, efektivnosti ve výrobě a efektivnosti ve výrobním mixu.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Příjmy, náklady a zisk firmy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Příjmy firmy na dokonale a nedokonale konkurenčním trhu. Náklady firmy v krátkém a dlouhém období. Ekonomický, účetní a normální zisk.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Dokonale konkurenční trh a postavení firmy na tomto trhu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Charakteristické rysy dokonale konkurenčního trhu, volba optimálního objemu produkce, krátkodobé ukončení výroby a trvalý odchod firmy z dokonale konkurenčního trhu. Křivka nabídky dokonale konkurenční firmy a křivka tržní nabídky v krátkém a dlouhém období.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2059581"/>
            <a:ext cx="11782863" cy="4798419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Nedokonale konkurenční trh a postavení firmy na tomto trhu: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Formy nedokonalé konkurence: monopol, oligopol a monopolní konkurence. Důsledky různých forem nedokonalé konkurence na tržní nabídku a poptávku a efektivnost fungování trhu.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půdy: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Trh výrobních faktorů, ceny výrobních faktorů, rozhodování firmy při pronajímání vstupů. Teorie mezní produktivity. Trh půdy, vymezení renty.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Poptávka po práci. Individuální a tržní nabídka práce. Trh práce v podmínkách nedokonalé konkurence. Role odborů na trhu práce.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Monopson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kapitálu: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Kapitál, kapitálové statky jejich formy, fungováním trhu s kapitálem. Úroková sazba, jeho podstata a význam pro výrobce a pro tvůrce úspor. Proces investování. Současná a budoucí hodnota, čistá současná hodnota budoucích příjmů a výnosy z kapitálu. Význam budoucí a současné hodnoty pro rozhodování o investičních variantách.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Tržní selhání a mikroekonomická úloha státu: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Příčiny omezující efektivnost trhu. Veřejné statky, pozitivní a negativní externality, informační asymetrie na trhu. Problematika monopolní síly. Role státu v tržní ekonomice, aktivity vedoucí k eliminaci negativních dopadů tržních selhání. Selhání státu.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veřejné volby: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Mechanismus rozhodování státu. Subjekty politického trhu, problém konkurence v politice a politický cyklus. Mechanismus veřejné volby, přeměna individuálních preferencí v kolektivní rozhodnutí. Volební paradox, efektivnost v rozhodování a volební systém. Nátlakové skupiny, dobývání renty a role byrokracie.</a:t>
            </a: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5BAEFE5-84F9-4D30-B645-3664CF673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32" y="2124350"/>
            <a:ext cx="11641667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MANKIW, N. G.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Principles of Microeconomics. Mason: Cengage Learning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978-0538453066.</a:t>
            </a:r>
            <a:endParaRPr lang="cs-CZ" altLang="cs-CZ" sz="23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JUREČKA, V. A KOL., 2010.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Mikroekonomie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Grada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978-80-247-3259-6.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FRANK, H., R.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2009.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Microeconomics and Behavior.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New York: McGraw-Hill. ISBN 978-00-73375-94-6.</a:t>
            </a:r>
            <a:endParaRPr lang="cs-CZ" altLang="cs-CZ" sz="23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HOLMAN, R., 2005.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C. H. Beck. ISBN 80-7179-681-6.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TULEJA, P., NEZVAL, P., MAJEROVÁ., 2005.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Základy mikroekonomie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CP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Books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80-251-0603-9.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NEZVAL, P., TULEJA, P., 2004.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Mikroekonomie A. Distanční studijní opora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Karviná: SU OPF. ISBN 80-7248-235-1.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FUCHS, K., TULEJA, P., 2003.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Základy 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Ekopress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80-86119-74-2.</a:t>
            </a:r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972C223-1D06-4271-8028-9D4A15DBC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5468" y="2184006"/>
            <a:ext cx="11938000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HAMERMESH, D.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Economics is Everywhere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Worth Publishers. ISBN 978-1429287753.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E., LIEBERMAN, M.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Microeconomics: Principles and Applications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Mason: Cengage Learning. ISBN 978-1111822569.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COWEN , T., ALEX TABARROK, A.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Modern Principles: Microeconomics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Worth Publishers. ISBN 978-1429239998.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CASE, K. E., FAIR, R. C., OSTER, S.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Prentice Hall. ISBN 978-0131391406.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VARIAN, R.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2009.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Intermediate Microeconomics: A Modern Approach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Norton &amp; Company. ISBN 9780393934243.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 G., 2009.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Zásady 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Grada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978-80-7169-891-3. </a:t>
            </a: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MACÁKOVÁ, L., 2007.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Mikroekonomie: základní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978-80-86175-56-0.</a:t>
            </a: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Mirkoekonomie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dnes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Computer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80-251-0109-6. </a:t>
            </a:r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61572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DĚKUJI ZA POZORNOST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88091" y="4259088"/>
            <a:ext cx="874660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HODNĚ ÚSPĚCHŮ VE STUDIU. </a:t>
            </a:r>
          </a:p>
        </p:txBody>
      </p:sp>
    </p:spTree>
    <p:extLst>
      <p:ext uri="{BB962C8B-B14F-4D97-AF65-F5344CB8AC3E}">
        <p14:creationId xmlns:p14="http://schemas.microsoft.com/office/powerpoint/2010/main" val="375988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333015" y="2032060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42670" y="2712137"/>
            <a:ext cx="830666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cs-CZ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A235</a:t>
            </a:r>
          </a:p>
          <a:p>
            <a:pPr algn="ctr"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 algn="ctr"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32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32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32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cs-CZ" sz="32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  </a:t>
            </a:r>
            <a:r>
              <a:rPr lang="cs-CZ" sz="3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pondělí:  10:00 – 12:00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	  čtvrtek:   11:00 – 12:00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2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289842" y="1944962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Karin GAJDOVÁ,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A234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+420 596 398 346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gajdova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úterý:    13:45 – 14:30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středa:  13:00 – 14:15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      	</a:t>
            </a:r>
            <a:r>
              <a:rPr lang="cs-CZ" sz="26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jinak dle domluvy e-mailem</a:t>
            </a:r>
            <a:endParaRPr lang="cs-CZ" sz="2800" i="1" dirty="0">
              <a:solidFill>
                <a:schemeClr val="bg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58B358D-5A49-4108-AB02-836C17CD51BF}"/>
              </a:ext>
            </a:extLst>
          </p:cNvPr>
          <p:cNvSpPr txBox="1">
            <a:spLocks/>
          </p:cNvSpPr>
          <p:nvPr/>
        </p:nvSpPr>
        <p:spPr>
          <a:xfrm>
            <a:off x="6249445" y="259915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Karin GLACOVÁ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A210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+420 596 398 234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glacova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úterý 9:45 - 11:00</a:t>
            </a:r>
            <a:b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				středa 9:45 - 11:20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      	</a:t>
            </a:r>
            <a:r>
              <a:rPr lang="cs-CZ" sz="26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jinak dle domluvy e-mailem</a:t>
            </a:r>
            <a:endParaRPr lang="cs-CZ" sz="2800" i="1" dirty="0">
              <a:solidFill>
                <a:schemeClr val="bg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7934" y="1803001"/>
            <a:ext cx="9430616" cy="3473849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60 %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– za každou účast na semináři 1 bod (max. 12 bodů).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– max. 12 bodů za semestr.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Nepovinný (ale žádoucí) </a:t>
            </a: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(celkem max. 26 bodů).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Písemná zkouška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(celkem max. 100 bodů). </a:t>
            </a:r>
            <a:endParaRPr lang="cs-CZ" sz="4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08ABF98-3376-4D1F-868B-32C822F62E81}"/>
              </a:ext>
            </a:extLst>
          </p:cNvPr>
          <p:cNvSpPr txBox="1">
            <a:spLocks/>
          </p:cNvSpPr>
          <p:nvPr/>
        </p:nvSpPr>
        <p:spPr>
          <a:xfrm>
            <a:off x="837334" y="6030645"/>
            <a:ext cx="10792691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Studenti mohou získat celkem 150 bodů, z toho minimálně 80 bodů je zapotřebí k úspěšnému absolvování předmětu (hodnocení E).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CELKOVÉ HODNOCENÍ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43517A46-2940-40B3-B13B-C1302F01C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151892"/>
              </p:ext>
            </p:extLst>
          </p:nvPr>
        </p:nvGraphicFramePr>
        <p:xfrm>
          <a:off x="2032000" y="2281605"/>
          <a:ext cx="8128000" cy="4222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7051098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22773381"/>
                    </a:ext>
                  </a:extLst>
                </a:gridCol>
              </a:tblGrid>
              <a:tr h="748198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BODOVÉ ROZPĚTÍ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96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136-150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08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122-135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4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108-121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60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94-107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79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80-93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971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0-79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2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32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446725"/>
            <a:ext cx="11267582" cy="1363275"/>
          </a:xfrm>
        </p:spPr>
        <p:txBody>
          <a:bodyPr anchor="t">
            <a:noAutofit/>
          </a:bodyPr>
          <a:lstStyle/>
          <a:p>
            <a:pPr algn="just"/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V rámci </a:t>
            </a: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docházky na semináře 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v průběhu semestru získat za každou účast na semináři 1 bod. Celkem na konci semestru můžete mít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12 bodů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96456" y="4104972"/>
            <a:ext cx="11340717" cy="897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během jednoho semináře max. 1 bod. Celkem na konci semestru můžete mít 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12 bodů.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24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6383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Doporučujeme nosit si vytištěné (nebo elektronicky zobrazené) zadání příkladů na daný seminář – budou vždy předem zveřejňovány v IS SU ve složce pro studijní materiály (dle vyučujícího).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203" y="2404978"/>
            <a:ext cx="11525325" cy="1533540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probíhat písemnou formou a bude se skládat z početních příkladů, z teorie a grafů z oblasti Obecné ekonomie I, které budou do té doby probrány jak na přednášce, tak v rámci seminářů.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je možné získat maximálně 26 bodů, které se započítávají ke zkoušce.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4703046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11203" y="5211240"/>
            <a:ext cx="11525325" cy="1326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Zkouška se bude skládat z kombinace otázek ABCD a kreslení grafů.</a:t>
            </a:r>
          </a:p>
          <a:p>
            <a:pPr algn="just">
              <a:spcBef>
                <a:spcPts val="0"/>
              </a:spcBef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Obecná ekonomie I je doporučeno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184978" y="1882163"/>
            <a:ext cx="7883197" cy="507077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25. 11. 2024 v čase přednášky v Malém sále 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46046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přednáška – základní pojmy a souvislosti ekonomie. </a:t>
                      </a:r>
                      <a:endParaRPr lang="cs-CZ" sz="1600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Trh a jeho charakteristiky.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Rozhodování spotřebitele a formování poptávky.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Formování nabídky, rozhodování firmy (volba výroby a technologie).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Státní svátek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Všeobecná rovnováha.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Ekonomický zisk firmy, příjmy a náklady.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Postavení firmy na trhu – modely dokonalé  a nedokonalé konkurence.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 test (v době přednášky ve Velkém sále OPF)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půdy, trh práce a trh kapitálu.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Teorie veřejné volby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Selhání trhu a selhání státu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1774</TotalTime>
  <Words>1595</Words>
  <Application>Microsoft Office PowerPoint</Application>
  <PresentationFormat>Širokoúhlá obrazovka</PresentationFormat>
  <Paragraphs>161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Gill Sans MT</vt:lpstr>
      <vt:lpstr>Wingdings</vt:lpstr>
      <vt:lpstr>Wingdings 2</vt:lpstr>
      <vt:lpstr>Dividenda</vt:lpstr>
      <vt:lpstr>Obecná ekonomie I</vt:lpstr>
      <vt:lpstr>ZÁKLADNÍ INFORMACE</vt:lpstr>
      <vt:lpstr>ZÁKLADNÍ INFORMACE</vt:lpstr>
      <vt:lpstr>PODMÍNKY ABSOLVOVÁNÍ</vt:lpstr>
      <vt:lpstr>CELKOVÉ HODNOCENÍ</vt:lpstr>
      <vt:lpstr>Podmínky na seminářích</vt:lpstr>
      <vt:lpstr>Podmínky na seminářích</vt:lpstr>
      <vt:lpstr>PRŮBĚŽNÝ TEST A ZKOUŠKA</vt:lpstr>
      <vt:lpstr>Harmonogram PŘEDNÁŠEK (může se V PRŮBĚHU SEMESTRU změnit) 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Marian Lebiedzik</cp:lastModifiedBy>
  <cp:revision>76</cp:revision>
  <dcterms:created xsi:type="dcterms:W3CDTF">2022-01-20T10:02:57Z</dcterms:created>
  <dcterms:modified xsi:type="dcterms:W3CDTF">2024-10-02T17:09:53Z</dcterms:modified>
</cp:coreProperties>
</file>