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handoutMasterIdLst>
    <p:handoutMasterId r:id="rId11"/>
  </p:handoutMasterIdLst>
  <p:sldIdLst>
    <p:sldId id="256" r:id="rId2"/>
    <p:sldId id="277" r:id="rId3"/>
    <p:sldId id="323" r:id="rId4"/>
    <p:sldId id="329" r:id="rId5"/>
    <p:sldId id="324" r:id="rId6"/>
    <p:sldId id="330" r:id="rId7"/>
    <p:sldId id="325" r:id="rId8"/>
    <p:sldId id="331" r:id="rId9"/>
    <p:sldId id="276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8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1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9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0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9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7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89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Prostorová ekonomie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Kamila Turečková, Ph.D., MBA</a:t>
            </a:r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979055" y="3666836"/>
            <a:ext cx="10595682" cy="2623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NPEKP/NKEKP</a:t>
            </a:r>
          </a:p>
          <a:p>
            <a:pPr algn="r"/>
            <a:endParaRPr lang="cs-CZ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cs-CZ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2) prostorová ekonomie (ÚVOD)</a:t>
            </a:r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PROSTOR </a:t>
            </a:r>
            <a:br>
              <a:rPr lang="cs-CZ" sz="3600" b="1" dirty="0"/>
            </a:br>
            <a:r>
              <a:rPr lang="cs-CZ" sz="3100" b="1" dirty="0"/>
              <a:t>(území, teritorium, oblast)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1673" y="1967345"/>
            <a:ext cx="11637818" cy="4784436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socioekonomické vztahy a procesy se vyvíjejí v </a:t>
            </a:r>
            <a:r>
              <a:rPr lang="cs-CZ" sz="2400" b="1" dirty="0">
                <a:solidFill>
                  <a:schemeClr val="tx1"/>
                </a:solidFill>
              </a:rPr>
              <a:t>prostoru</a:t>
            </a:r>
            <a:r>
              <a:rPr lang="cs-CZ" sz="2400" dirty="0">
                <a:solidFill>
                  <a:schemeClr val="tx1"/>
                </a:solidFill>
              </a:rPr>
              <a:t> a čase</a:t>
            </a:r>
          </a:p>
          <a:p>
            <a:r>
              <a:rPr lang="cs-CZ" sz="2400" dirty="0">
                <a:solidFill>
                  <a:schemeClr val="tx1"/>
                </a:solidFill>
              </a:rPr>
              <a:t>prostor představuje systém polohových měnících se vztahů ve světě hmotných předmětů</a:t>
            </a:r>
          </a:p>
          <a:p>
            <a:r>
              <a:rPr lang="cs-CZ" sz="2400" dirty="0">
                <a:solidFill>
                  <a:schemeClr val="tx1"/>
                </a:solidFill>
              </a:rPr>
              <a:t>daný prostor se od ostatních odlišuje svou územní diferenciací a je definovatelný (měřitelný) podle vzdálenosti, rozsahu, lokalizace, účelu a jiných charakteristik, které „sledujeme“</a:t>
            </a:r>
            <a:endParaRPr lang="cs-CZ" sz="2200" dirty="0">
              <a:solidFill>
                <a:schemeClr val="tx1"/>
              </a:solidFill>
            </a:endParaRP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oblast, formálně i neformálně vytýčená, která je definována určitým souborem společných (fyzicko-geografických nebo sociálně-ekonomicko-společenských) charakteristik, které dané území odlišují od jiného území (oblasti)</a:t>
            </a:r>
          </a:p>
          <a:p>
            <a:r>
              <a:rPr lang="cs-CZ" sz="2400" dirty="0">
                <a:solidFill>
                  <a:schemeClr val="tx1"/>
                </a:solidFill>
              </a:rPr>
              <a:t>nezbytná součást pro jakoukoli hospodářskou činnost ekonomických subjektů</a:t>
            </a:r>
          </a:p>
          <a:p>
            <a:r>
              <a:rPr lang="cs-CZ" sz="2400" dirty="0">
                <a:solidFill>
                  <a:schemeClr val="tx1"/>
                </a:solidFill>
              </a:rPr>
              <a:t>prostor jako takový je </a:t>
            </a:r>
            <a:r>
              <a:rPr lang="cs-CZ" sz="2400" b="1" dirty="0">
                <a:solidFill>
                  <a:schemeClr val="tx1"/>
                </a:solidFill>
              </a:rPr>
              <a:t>ekonomický faktor</a:t>
            </a:r>
            <a:r>
              <a:rPr lang="cs-CZ" sz="2400" dirty="0">
                <a:solidFill>
                  <a:schemeClr val="tx1"/>
                </a:solidFill>
              </a:rPr>
              <a:t>, který má svou polohu, hodnotu, náklady na užívání, estetický rozměr ovlivněný geografickými podmínkami, klimatem, </a:t>
            </a:r>
            <a:r>
              <a:rPr lang="cs-CZ" sz="2400" dirty="0" err="1">
                <a:solidFill>
                  <a:schemeClr val="tx1"/>
                </a:solidFill>
              </a:rPr>
              <a:t>imagí</a:t>
            </a:r>
            <a:r>
              <a:rPr lang="cs-CZ" sz="2400" dirty="0">
                <a:solidFill>
                  <a:schemeClr val="tx1"/>
                </a:solidFill>
              </a:rPr>
              <a:t> a urbanizací a je stanoven jako lokalizační faktor při rozhodování o umístění ekonomických aktivit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prostor ovlivňuje potenciál (využitelnost) území</a:t>
            </a:r>
            <a:endParaRPr lang="cs-CZ" sz="22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prostor budeme chápat jako „geografickou oblast“, ve které se odehrávají námi sledované procesy a </a:t>
            </a:r>
            <a:r>
              <a:rPr lang="cs-CZ" sz="2400" u="sng" dirty="0">
                <a:solidFill>
                  <a:schemeClr val="tx1"/>
                </a:solidFill>
              </a:rPr>
              <a:t>budou nás zajímat prostorové aspekty ekonomického rozvoje a chování ekonomických subjektů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93F633-D46C-43E8-9817-48441C7A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037" y="155227"/>
            <a:ext cx="3804795" cy="21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PROSTOROVÁ EKONOMIE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083" y="2348753"/>
            <a:ext cx="8866093" cy="4446493"/>
          </a:xfrm>
        </p:spPr>
        <p:txBody>
          <a:bodyPr anchor="t">
            <a:normAutofit fontScale="850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vysvětluje rozložení ekonomických aktivit v geografickém prostoru a jejich interakci prostřednictvím směny, mobility výrobních faktorů, přenosu informací a prostřednictvím ekonomického růstu, stejně jako jejich vývoj v čase za spolupůsobení technologických, sociálních a politických faktorů (von </a:t>
            </a:r>
            <a:r>
              <a:rPr lang="cs-CZ" sz="2800" dirty="0" err="1">
                <a:solidFill>
                  <a:schemeClr val="tx1"/>
                </a:solidFill>
              </a:rPr>
              <a:t>Bevönter</a:t>
            </a:r>
            <a:r>
              <a:rPr lang="cs-CZ" sz="2800" dirty="0">
                <a:solidFill>
                  <a:schemeClr val="tx1"/>
                </a:solidFill>
              </a:rPr>
              <a:t>, 1996)</a:t>
            </a:r>
          </a:p>
          <a:p>
            <a:r>
              <a:rPr lang="cs-CZ" sz="2800" dirty="0">
                <a:solidFill>
                  <a:schemeClr val="tx1"/>
                </a:solidFill>
              </a:rPr>
              <a:t>vědní obor, který se zabývá prostorovým rozdělením ekonomických činností a prostorovými rozdíly v úrovni ekonomické výkonnosti (</a:t>
            </a:r>
            <a:r>
              <a:rPr lang="cs-CZ" sz="2800" dirty="0" err="1">
                <a:solidFill>
                  <a:schemeClr val="tx1"/>
                </a:solidFill>
              </a:rPr>
              <a:t>Wokoun</a:t>
            </a:r>
            <a:r>
              <a:rPr lang="cs-CZ" sz="2800" dirty="0">
                <a:solidFill>
                  <a:schemeClr val="tx1"/>
                </a:solidFill>
              </a:rPr>
              <a:t>, 2004)</a:t>
            </a:r>
          </a:p>
          <a:p>
            <a:r>
              <a:rPr lang="cs-CZ" sz="2800" dirty="0">
                <a:solidFill>
                  <a:schemeClr val="tx1"/>
                </a:solidFill>
              </a:rPr>
              <a:t>zkoumá jak prostorové uspořádání ovlivňuje aktivitu ekonomických subjektů a jak tyto subjekty působí na prostorové uspořádání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prostorová struktura je formována na základě rozhodování subjektů o své prostorové lokalizaci, které je podmíněno prostorově diferenciovaným rozmístěním žádoucích podmínek a hmotných statků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E8B555-8954-49B2-A2DF-9FE61F8D36BB}"/>
              </a:ext>
            </a:extLst>
          </p:cNvPr>
          <p:cNvSpPr/>
          <p:nvPr/>
        </p:nvSpPr>
        <p:spPr>
          <a:xfrm>
            <a:off x="7216588" y="178004"/>
            <a:ext cx="4840941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cs-CZ" sz="1600" dirty="0"/>
              <a:t>problematické – nejednotné vysvětlení a s tím spojená terminologie (prostorová vs. regionální ekonomie, nová ekonomická geografie, alt. urbánní ekonomie nebo nová industriální ekonomie aj.), ukotvení prostorové ekonomie v souboru témat týkajících se regionálního rozvoje, lokalizačních teorií, regionální ekonomiky a politiky apod. a determinace konkrétních oblastí, které do prostorové ekonomie mají patřit – značná rozdílnost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637286-3DF4-452E-99B0-218827670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925" y="2413747"/>
            <a:ext cx="3053604" cy="1710018"/>
          </a:xfrm>
          <a:prstGeom prst="rect">
            <a:avLst/>
          </a:prstGeo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B99FDE75-EA33-4A42-BCD6-E6AAF61A9549}"/>
              </a:ext>
            </a:extLst>
          </p:cNvPr>
          <p:cNvSpPr/>
          <p:nvPr/>
        </p:nvSpPr>
        <p:spPr>
          <a:xfrm>
            <a:off x="9614646" y="4297405"/>
            <a:ext cx="770965" cy="813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nahoru 8">
            <a:extLst>
              <a:ext uri="{FF2B5EF4-FFF2-40B4-BE49-F238E27FC236}">
                <a16:creationId xmlns:a16="http://schemas.microsoft.com/office/drawing/2014/main" id="{5E25A919-F20B-4D31-8279-7CC53FA380B1}"/>
              </a:ext>
            </a:extLst>
          </p:cNvPr>
          <p:cNvSpPr/>
          <p:nvPr/>
        </p:nvSpPr>
        <p:spPr>
          <a:xfrm>
            <a:off x="10684867" y="4280324"/>
            <a:ext cx="799373" cy="8304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45B66C7-77E4-48BB-8A5C-A88210740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808" y="5324960"/>
            <a:ext cx="1687606" cy="1158283"/>
          </a:xfrm>
          <a:prstGeom prst="rect">
            <a:avLst/>
          </a:prstGeom>
        </p:spPr>
      </p:pic>
      <p:sp>
        <p:nvSpPr>
          <p:cNvPr id="12" name="Řečová bublina: oválný bublinový popisek 11">
            <a:extLst>
              <a:ext uri="{FF2B5EF4-FFF2-40B4-BE49-F238E27FC236}">
                <a16:creationId xmlns:a16="http://schemas.microsoft.com/office/drawing/2014/main" id="{5B9F637B-793E-41E2-8B2D-5F6BCE5BE355}"/>
              </a:ext>
            </a:extLst>
          </p:cNvPr>
          <p:cNvSpPr/>
          <p:nvPr/>
        </p:nvSpPr>
        <p:spPr>
          <a:xfrm>
            <a:off x="11112599" y="5110730"/>
            <a:ext cx="1052508" cy="81332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437EE2-6880-4C87-9146-E5AF1FC0D0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53" r="15310"/>
          <a:stretch/>
        </p:blipFill>
        <p:spPr>
          <a:xfrm>
            <a:off x="11250372" y="5267290"/>
            <a:ext cx="799373" cy="5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2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PROSTOROVÁ EKONOMIE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109" y="1865745"/>
            <a:ext cx="11249891" cy="4992255"/>
          </a:xfrm>
        </p:spPr>
        <p:txBody>
          <a:bodyPr anchor="t">
            <a:normAutofit fontScale="775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zabývá se alokací vzácných zdrojů v prostoru a rozmístěním ekonomických aktivit (</a:t>
            </a:r>
            <a:r>
              <a:rPr lang="cs-CZ" sz="2800" dirty="0" err="1">
                <a:solidFill>
                  <a:schemeClr val="tx1"/>
                </a:solidFill>
              </a:rPr>
              <a:t>Duranton</a:t>
            </a:r>
            <a:r>
              <a:rPr lang="cs-CZ" sz="2800" dirty="0">
                <a:solidFill>
                  <a:schemeClr val="tx1"/>
                </a:solidFill>
              </a:rPr>
              <a:t>, 2008)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v rámci ekonomického rozhodování týkající se </a:t>
            </a:r>
            <a:r>
              <a:rPr lang="cs-CZ" sz="2600" b="1" dirty="0">
                <a:solidFill>
                  <a:schemeClr val="tx1"/>
                </a:solidFill>
              </a:rPr>
              <a:t>volby rozmístění</a:t>
            </a:r>
          </a:p>
          <a:p>
            <a:r>
              <a:rPr lang="cs-CZ" sz="2800" dirty="0">
                <a:solidFill>
                  <a:schemeClr val="tx1"/>
                </a:solidFill>
              </a:rPr>
              <a:t>vznik autentické prostorové ekonomie: 90. léta 20. století (Vašíček, 2008)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zaměření se na aglomerace ekonomické aktivity, meziregionální rozdíly v růstu či prostorovou dimenzi inovací</a:t>
            </a:r>
          </a:p>
          <a:p>
            <a:r>
              <a:rPr lang="cs-CZ" sz="2800" dirty="0">
                <a:solidFill>
                  <a:schemeClr val="tx1"/>
                </a:solidFill>
              </a:rPr>
              <a:t>jedná se soubor modelů a teorií, který popisuje přístup k ekonomické „realitě“ s ohledem na prostorové rozmístění jednotlivých ekonomických subjektů s cílem nalézt efektivní přístup k rozvoji území a všech zainteresovaných subjektů</a:t>
            </a:r>
          </a:p>
          <a:p>
            <a:r>
              <a:rPr lang="cs-CZ" sz="2800" dirty="0">
                <a:solidFill>
                  <a:schemeClr val="tx1"/>
                </a:solidFill>
              </a:rPr>
              <a:t>samostatný vědní obor rozvíjející se v rámci ekonomických věd, který se zabývá regionální - prostorovou dimenzí ekonomického rozvoje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vychází z ekonomie, kterou kombinuje zejména s hospodářskou a socioekonomickou geografií</a:t>
            </a:r>
          </a:p>
          <a:p>
            <a:r>
              <a:rPr lang="cs-CZ" sz="2800" dirty="0">
                <a:solidFill>
                  <a:schemeClr val="tx1"/>
                </a:solidFill>
              </a:rPr>
              <a:t>zabývá se ekonomickými procesy a ekonomickými vztahy subjektů, jejich formováním, interakcí a chováním v kontextu daného území (prostoru)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3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2 dimenze Prostorové EKONOMIE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365" y="1873624"/>
            <a:ext cx="9063317" cy="4195482"/>
          </a:xfrm>
        </p:spPr>
        <p:txBody>
          <a:bodyPr anchor="t">
            <a:normAutofit fontScale="92500"/>
          </a:bodyPr>
          <a:lstStyle/>
          <a:p>
            <a:r>
              <a:rPr 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mikroekonomická </a:t>
            </a: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řeší lokalizaci a vzájemné vztahy a vazby jednotlivých ekonomických aktivit, hledá odpovědi na otázky týkající se vlivu prostoru a vzdáleností na ekonomické činnosti a jevy</a:t>
            </a:r>
          </a:p>
          <a:p>
            <a:pPr lvl="1"/>
            <a:r>
              <a:rPr lang="cs-CZ" sz="2200" dirty="0">
                <a:solidFill>
                  <a:schemeClr val="tx1"/>
                </a:solidFill>
                <a:cs typeface="Times New Roman" panose="02020603050405020304" pitchFamily="18" charset="0"/>
              </a:rPr>
              <a:t>regiony nepředstavují homogenní celky, každý region je jedinečný</a:t>
            </a:r>
          </a:p>
          <a:p>
            <a:pPr lvl="1"/>
            <a:r>
              <a:rPr lang="cs-CZ" sz="2200" dirty="0">
                <a:solidFill>
                  <a:schemeClr val="tx1"/>
                </a:solidFill>
                <a:cs typeface="Times New Roman" panose="02020603050405020304" pitchFamily="18" charset="0"/>
              </a:rPr>
              <a:t>převážně teorie lokalizace</a:t>
            </a:r>
          </a:p>
          <a:p>
            <a:pPr lvl="1"/>
            <a:r>
              <a:rPr lang="cs-CZ" sz="2200" dirty="0">
                <a:solidFill>
                  <a:schemeClr val="tx1"/>
                </a:solidFill>
                <a:cs typeface="Times New Roman" panose="02020603050405020304" pitchFamily="18" charset="0"/>
              </a:rPr>
              <a:t>zabývá se chováním jednotlivých ekonomických subjektů v prostoru</a:t>
            </a:r>
            <a:endParaRPr lang="cs-CZ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makroekonomická </a:t>
            </a: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zabývá se např. problematikou ekonomického růstu v regionech, rozdíly v regionální nezaměstnanosti, meziregionálním pohybem výrobních faktorů atd. tj. řeší problematiku makroekonomických proměnných na regionální úrovni a jejich vazbu na národní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7A73C5-EE37-4E9B-B964-BB3DB219457F}"/>
              </a:ext>
            </a:extLst>
          </p:cNvPr>
          <p:cNvSpPr txBox="1"/>
          <p:nvPr/>
        </p:nvSpPr>
        <p:spPr>
          <a:xfrm>
            <a:off x="9224682" y="2099256"/>
            <a:ext cx="2805953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Kde postavit firmu, abychom byli co nejblíže velkému množství zákazníků? Jaké ekonomické výhody přináší bydlení ve městě namísto na vesnici? Kde založit nové vinařství?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989AC6-9606-4BD6-B981-F08B486CF0F6}"/>
              </a:ext>
            </a:extLst>
          </p:cNvPr>
          <p:cNvSpPr txBox="1"/>
          <p:nvPr/>
        </p:nvSpPr>
        <p:spPr>
          <a:xfrm>
            <a:off x="9224681" y="4435381"/>
            <a:ext cx="280595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Jaké faktory ovlivňují nezaměstnanost v daném regionu? Proč některé regiony vykazují vyšší ekonomický růst než jiné? Proč je odvětvová struktura agregátního výstupu v regionu taková a ne jinaká?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4523E34-23B4-4C6C-913C-374B99D26784}"/>
              </a:ext>
            </a:extLst>
          </p:cNvPr>
          <p:cNvSpPr/>
          <p:nvPr/>
        </p:nvSpPr>
        <p:spPr>
          <a:xfrm>
            <a:off x="62754" y="6069106"/>
            <a:ext cx="906331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Regionální ekonomi</a:t>
            </a:r>
            <a:r>
              <a:rPr lang="cs-CZ" b="1" u="sng" dirty="0">
                <a:solidFill>
                  <a:schemeClr val="accent2"/>
                </a:solidFill>
              </a:rPr>
              <a:t>ka</a:t>
            </a:r>
            <a:r>
              <a:rPr lang="cs-CZ" dirty="0"/>
              <a:t>: věnuje se </a:t>
            </a:r>
            <a:r>
              <a:rPr lang="cs-CZ" b="1" dirty="0"/>
              <a:t>objektivní </a:t>
            </a:r>
            <a:r>
              <a:rPr lang="cs-CZ" dirty="0"/>
              <a:t>hospodářské situaci v regionech; jedná se o reálný, skutečný stav hospodářství a jeho segmentů na daném území (jaká je regionální inflace…)</a:t>
            </a:r>
          </a:p>
        </p:txBody>
      </p:sp>
    </p:spTree>
    <p:extLst>
      <p:ext uri="{BB962C8B-B14F-4D97-AF65-F5344CB8AC3E}">
        <p14:creationId xmlns:p14="http://schemas.microsoft.com/office/powerpoint/2010/main" val="347166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předmět zkoumání Prostorové EKONOMIE a aktéři prostorového vývoje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467" y="1865745"/>
            <a:ext cx="8849028" cy="4992255"/>
          </a:xfrm>
        </p:spPr>
        <p:txBody>
          <a:bodyPr anchor="t">
            <a:normAutofit fontScale="775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prostorové </a:t>
            </a:r>
            <a:r>
              <a:rPr lang="cs-CZ" sz="2800" b="1" dirty="0">
                <a:solidFill>
                  <a:schemeClr val="tx1"/>
                </a:solidFill>
              </a:rPr>
              <a:t>rozložení </a:t>
            </a:r>
            <a:r>
              <a:rPr lang="cs-CZ" sz="2800" dirty="0">
                <a:solidFill>
                  <a:schemeClr val="tx1"/>
                </a:solidFill>
              </a:rPr>
              <a:t>ekonomických aktivit (hlavně produkce, spotřeba)- </a:t>
            </a:r>
            <a:r>
              <a:rPr lang="cs-CZ" sz="2800" b="1" dirty="0">
                <a:solidFill>
                  <a:schemeClr val="tx1"/>
                </a:solidFill>
              </a:rPr>
              <a:t>STRUKTURA</a:t>
            </a:r>
          </a:p>
          <a:p>
            <a:r>
              <a:rPr lang="cs-CZ" sz="2800" dirty="0">
                <a:solidFill>
                  <a:schemeClr val="tx1"/>
                </a:solidFill>
              </a:rPr>
              <a:t>prostorový </a:t>
            </a:r>
            <a:r>
              <a:rPr lang="cs-CZ" sz="2800" b="1" dirty="0">
                <a:solidFill>
                  <a:schemeClr val="tx1"/>
                </a:solidFill>
              </a:rPr>
              <a:t>pohyb </a:t>
            </a:r>
            <a:r>
              <a:rPr lang="cs-CZ" sz="2800" dirty="0">
                <a:solidFill>
                  <a:schemeClr val="tx1"/>
                </a:solidFill>
              </a:rPr>
              <a:t>výrobních faktorů a zboží a služeb – </a:t>
            </a:r>
            <a:r>
              <a:rPr lang="cs-CZ" sz="2800" b="1" dirty="0">
                <a:solidFill>
                  <a:schemeClr val="tx1"/>
                </a:solidFill>
              </a:rPr>
              <a:t>INTERAKCE</a:t>
            </a:r>
          </a:p>
          <a:p>
            <a:r>
              <a:rPr lang="cs-CZ" sz="2800" dirty="0">
                <a:solidFill>
                  <a:schemeClr val="tx1"/>
                </a:solidFill>
              </a:rPr>
              <a:t>dynamika </a:t>
            </a:r>
            <a:r>
              <a:rPr lang="cs-CZ" sz="2800" b="1" dirty="0">
                <a:solidFill>
                  <a:schemeClr val="tx1"/>
                </a:solidFill>
              </a:rPr>
              <a:t>změn</a:t>
            </a:r>
            <a:r>
              <a:rPr lang="cs-CZ" sz="2800" dirty="0">
                <a:solidFill>
                  <a:schemeClr val="tx1"/>
                </a:solidFill>
              </a:rPr>
              <a:t> ve struktuře a pohybu – </a:t>
            </a:r>
            <a:r>
              <a:rPr lang="cs-CZ" sz="2800" b="1" dirty="0">
                <a:solidFill>
                  <a:schemeClr val="tx1"/>
                </a:solidFill>
              </a:rPr>
              <a:t>PROCES</a:t>
            </a:r>
          </a:p>
          <a:p>
            <a:pPr lvl="8"/>
            <a:endParaRPr lang="cs-CZ" sz="2200" dirty="0">
              <a:solidFill>
                <a:schemeClr val="tx1"/>
              </a:solidFill>
            </a:endParaRPr>
          </a:p>
          <a:p>
            <a:r>
              <a:rPr lang="cs-CZ" sz="2800" b="1" dirty="0">
                <a:solidFill>
                  <a:schemeClr val="tx1"/>
                </a:solidFill>
              </a:rPr>
              <a:t>domácnosti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spotřebitelé, pracovní síla, kde budou bydlet, kde nakupovat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firmy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rozhodnutí o lokalizaci, produkci, nákupních a odbytových sítích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veřejný sektor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přerozdělování prostředků mezi regiony, zajištění infrastruktury, nabídka veřejných služeb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zahraničí? </a:t>
            </a:r>
            <a:r>
              <a:rPr lang="cs-CZ" sz="2800" dirty="0">
                <a:solidFill>
                  <a:schemeClr val="tx1"/>
                </a:solidFill>
              </a:rPr>
              <a:t>(PZI, portfoliové investice, nákupní a odbytové sítě)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EF7E81A-1984-4446-B4F3-69565BD46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758" y="1209056"/>
            <a:ext cx="3033083" cy="197773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1836FA0-50EC-4207-9DB9-2440358A9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063" y="3186793"/>
            <a:ext cx="2928471" cy="195109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20BB71C-6BAA-46AA-86EA-7BACABA8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062" y="5194136"/>
            <a:ext cx="2928471" cy="166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8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skupiny teoretických přístupů k prostorové ekonomii, „co zahrnuje“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320" y="1865745"/>
            <a:ext cx="11487373" cy="4777101"/>
          </a:xfrm>
        </p:spPr>
        <p:txBody>
          <a:bodyPr anchor="t"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tradiční lokalizační teorie (teorie výběru míst pro podnikání) 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relativně mladá vědecká disciplína, počátky lze najít v 1. pol. 19. stol, komplexnější přístupy se začaly prosazovat až v 50. letech století minulého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zkoumá faktory, které ovlivňují lokalizace ekonomických aktivit a vysvětluje prostorou strukturu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teorie prostorové mobility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analyzuje podmínky a důsledky prostorové mobility výrobních faktorů, zboží a služeb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vybrané regionální rozvojové teorie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vysvětlují socioekonomický vývoj jednotlivých regionů a jejich rozdíly v rozvoji</a:t>
            </a:r>
          </a:p>
          <a:p>
            <a:pPr lvl="1"/>
            <a:endParaRPr lang="cs-CZ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tx1"/>
                </a:solidFill>
              </a:rPr>
              <a:t>všechny výše uvedené skupiny teorií spadají mezi vlastní soubor teorií regionální rozvoje a jsou součástí regionální védy – regionalistiky (</a:t>
            </a:r>
            <a:r>
              <a:rPr lang="cs-CZ" sz="2600" dirty="0" err="1">
                <a:solidFill>
                  <a:schemeClr val="tx1"/>
                </a:solidFill>
              </a:rPr>
              <a:t>Regional</a:t>
            </a:r>
            <a:r>
              <a:rPr lang="cs-CZ" sz="2600" dirty="0">
                <a:solidFill>
                  <a:schemeClr val="tx1"/>
                </a:solidFill>
              </a:rPr>
              <a:t> Science; Walter </a:t>
            </a:r>
            <a:r>
              <a:rPr lang="cs-CZ" sz="2600" dirty="0" err="1">
                <a:solidFill>
                  <a:schemeClr val="tx1"/>
                </a:solidFill>
              </a:rPr>
              <a:t>Isard</a:t>
            </a:r>
            <a:r>
              <a:rPr lang="cs-CZ" sz="2600" dirty="0">
                <a:solidFill>
                  <a:schemeClr val="tx1"/>
                </a:solidFill>
              </a:rPr>
              <a:t>, 1956). Regionalistika představuje víceoborový poznávací systém studia prostorových jevů, procesů a  </a:t>
            </a:r>
            <a:r>
              <a:rPr lang="cs-CZ" sz="2600" dirty="0" err="1">
                <a:solidFill>
                  <a:schemeClr val="tx1"/>
                </a:solidFill>
              </a:rPr>
              <a:t>vztah.ů</a:t>
            </a:r>
            <a:endParaRPr lang="cs-CZ" sz="26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9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teoretické ukotvení prostorové ekonomie (vlastní shrnutí)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321" y="1865745"/>
            <a:ext cx="11220994" cy="4992255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600" dirty="0">
                <a:solidFill>
                  <a:schemeClr val="tx1"/>
                </a:solidFill>
              </a:rPr>
              <a:t>jádro prostorové ekonomie tvoří lokalizační teorie 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řešení otázky </a:t>
            </a:r>
            <a:r>
              <a:rPr lang="cs-CZ" sz="2200" b="1" dirty="0">
                <a:solidFill>
                  <a:schemeClr val="tx1"/>
                </a:solidFill>
              </a:rPr>
              <a:t>prostorového rozmístění </a:t>
            </a:r>
            <a:r>
              <a:rPr lang="cs-CZ" sz="2200" dirty="0">
                <a:solidFill>
                  <a:schemeClr val="tx1"/>
                </a:solidFill>
              </a:rPr>
              <a:t>jednotlivých ekonomických </a:t>
            </a:r>
            <a:r>
              <a:rPr lang="cs-CZ" sz="2200" b="1" dirty="0">
                <a:solidFill>
                  <a:schemeClr val="tx1"/>
                </a:solidFill>
              </a:rPr>
              <a:t>subjektů</a:t>
            </a:r>
            <a:r>
              <a:rPr lang="cs-CZ" sz="2200" dirty="0">
                <a:solidFill>
                  <a:schemeClr val="tx1"/>
                </a:solidFill>
              </a:rPr>
              <a:t> a jejich </a:t>
            </a:r>
            <a:r>
              <a:rPr lang="cs-CZ" sz="2200" b="1" dirty="0">
                <a:solidFill>
                  <a:schemeClr val="tx1"/>
                </a:solidFill>
              </a:rPr>
              <a:t>aktivit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hledání nákladních zákonitostí při lokalizaci ekonomických subjektů</a:t>
            </a:r>
          </a:p>
          <a:p>
            <a:r>
              <a:rPr lang="cs-CZ" sz="2600" dirty="0">
                <a:solidFill>
                  <a:schemeClr val="tx1"/>
                </a:solidFill>
              </a:rPr>
              <a:t>regionální ekonomie rozšiřuje prostorovou ekonomii o další atributy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regionální ekonomie se zabývá </a:t>
            </a:r>
            <a:r>
              <a:rPr lang="cs-CZ" sz="2400" b="1" dirty="0">
                <a:solidFill>
                  <a:schemeClr val="tx1"/>
                </a:solidFill>
              </a:rPr>
              <a:t>ekonomickým aspektem regionálních problémů a regionálních rozdílů</a:t>
            </a:r>
            <a:r>
              <a:rPr lang="cs-CZ" sz="2400" dirty="0">
                <a:solidFill>
                  <a:schemeClr val="tx1"/>
                </a:solidFill>
              </a:rPr>
              <a:t>, které jsou prostorově analyzovatelné, takže lze z nich odvodit teoretické nebo politické důsledky s ohledem na regiony, jejichž geografický rozsah sahá od lokálních po globální oblasti; smyslem je navrhnout řešení pro zvyšování ekonomické (sociální/environmentální) </a:t>
            </a:r>
            <a:r>
              <a:rPr lang="cs-CZ" sz="2400" b="1" dirty="0">
                <a:solidFill>
                  <a:schemeClr val="tx1"/>
                </a:solidFill>
              </a:rPr>
              <a:t>prosperity regionů</a:t>
            </a:r>
          </a:p>
          <a:p>
            <a:r>
              <a:rPr lang="cs-CZ" sz="2600" dirty="0">
                <a:solidFill>
                  <a:schemeClr val="tx1"/>
                </a:solidFill>
              </a:rPr>
              <a:t>nová ekonomická geografie (Paul </a:t>
            </a:r>
            <a:r>
              <a:rPr lang="cs-CZ" sz="2600" dirty="0" err="1">
                <a:solidFill>
                  <a:schemeClr val="tx1"/>
                </a:solidFill>
              </a:rPr>
              <a:t>Krugman</a:t>
            </a:r>
            <a:r>
              <a:rPr lang="cs-CZ" sz="2600" dirty="0">
                <a:solidFill>
                  <a:schemeClr val="tx1"/>
                </a:solidFill>
              </a:rPr>
              <a:t>, 1991) jako vyústění nové teorie mezinárodního obchodu rozšířené o prostorový rozměr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snaží se vysvětlit, proč se některé regiony rozvíjejí více než jiné a to na pozadí prostorových externalit, firem v kontextu typu konkurence a velikosti trhů, urbanizace a úspor z rozsahu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2291</TotalTime>
  <Words>1072</Words>
  <Application>Microsoft Office PowerPoint</Application>
  <PresentationFormat>Širokoúhlá obrazovka</PresentationFormat>
  <Paragraphs>77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Calibri</vt:lpstr>
      <vt:lpstr>Gill Sans MT</vt:lpstr>
      <vt:lpstr>Times New Roman</vt:lpstr>
      <vt:lpstr>Wingdings</vt:lpstr>
      <vt:lpstr>Wingdings 2</vt:lpstr>
      <vt:lpstr>Dividenda</vt:lpstr>
      <vt:lpstr>Prostorová ekonomie</vt:lpstr>
      <vt:lpstr>PROSTOR  (území, teritorium, oblast)</vt:lpstr>
      <vt:lpstr>PROSTOROVÁ EKONOMIE</vt:lpstr>
      <vt:lpstr>PROSTOROVÁ EKONOMIE</vt:lpstr>
      <vt:lpstr>2 dimenze Prostorové EKONOMIE</vt:lpstr>
      <vt:lpstr>předmět zkoumání Prostorové EKONOMIE a aktéři prostorového vývoje</vt:lpstr>
      <vt:lpstr>skupiny teoretických přístupů k prostorové ekonomii, „co zahrnuje“</vt:lpstr>
      <vt:lpstr>teoretické ukotvení prostorové ekonomie (vlastní shrnutí)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198</cp:revision>
  <cp:lastPrinted>2024-09-09T08:41:30Z</cp:lastPrinted>
  <dcterms:created xsi:type="dcterms:W3CDTF">2017-12-11T08:34:25Z</dcterms:created>
  <dcterms:modified xsi:type="dcterms:W3CDTF">2024-09-09T08:43:27Z</dcterms:modified>
</cp:coreProperties>
</file>