
<file path=[Content_Types].xml><?xml version="1.0" encoding="utf-8"?>
<Types xmlns="http://schemas.openxmlformats.org/package/2006/content-types">
  <Default Extension="png" ContentType="image/png"/>
  <Default Extension="jfif" ContentType="image/jpeg"/>
  <Default Extension="webp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handoutMasterIdLst>
    <p:handoutMasterId r:id="rId12"/>
  </p:handoutMasterIdLst>
  <p:sldIdLst>
    <p:sldId id="256" r:id="rId2"/>
    <p:sldId id="287" r:id="rId3"/>
    <p:sldId id="290" r:id="rId4"/>
    <p:sldId id="288" r:id="rId5"/>
    <p:sldId id="291" r:id="rId6"/>
    <p:sldId id="283" r:id="rId7"/>
    <p:sldId id="293" r:id="rId8"/>
    <p:sldId id="292" r:id="rId9"/>
    <p:sldId id="285" r:id="rId10"/>
    <p:sldId id="276" r:id="rId1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FBBA2-7A20-4748-AF3A-A3D98AB4B267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BF6EC-E84A-411E-8838-367FE3D6C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128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85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68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71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9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0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59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7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27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8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91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2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894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Teorie_centr%C3%A1ln%C3%ADch_m%C3%ADs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Prostorová ekonomie</a:t>
            </a:r>
            <a:endParaRPr lang="en-US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Doc. Ing. Kamila Turečková, Ph.D., MBA</a:t>
            </a:r>
          </a:p>
        </p:txBody>
      </p:sp>
      <p:pic>
        <p:nvPicPr>
          <p:cNvPr id="4" name="Picture 2" descr="Slezská univerzita v Opav&amp;ecaron;, Obchodn&amp;ecaron; podnikatelská fakulta v Karvin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67" y="636971"/>
            <a:ext cx="3024336" cy="93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979055" y="3666836"/>
            <a:ext cx="10595682" cy="2623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4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NPEKP/NKEKP</a:t>
            </a:r>
          </a:p>
          <a:p>
            <a:pPr algn="r"/>
            <a:endParaRPr lang="cs-CZ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/>
            <a:r>
              <a:rPr lang="cs-CZ" sz="4400">
                <a:solidFill>
                  <a:schemeClr val="accent4">
                    <a:lumMod val="20000"/>
                    <a:lumOff val="80000"/>
                  </a:schemeClr>
                </a:solidFill>
              </a:rPr>
              <a:t>4) </a:t>
            </a:r>
            <a:r>
              <a:rPr lang="cs-CZ" sz="4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sídelní prostor a Region</a:t>
            </a:r>
          </a:p>
        </p:txBody>
      </p:sp>
    </p:spTree>
    <p:extLst>
      <p:ext uri="{BB962C8B-B14F-4D97-AF65-F5344CB8AC3E}">
        <p14:creationId xmlns:p14="http://schemas.microsoft.com/office/powerpoint/2010/main" val="2259534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Děkuji za pozornost.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4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5583" y="878068"/>
            <a:ext cx="11326466" cy="756732"/>
          </a:xfrm>
        </p:spPr>
        <p:txBody>
          <a:bodyPr>
            <a:noAutofit/>
          </a:bodyPr>
          <a:lstStyle/>
          <a:p>
            <a:r>
              <a:rPr lang="cs-CZ" sz="3600" b="1" dirty="0"/>
              <a:t>osídlení a sídla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76" y="1966971"/>
            <a:ext cx="11976848" cy="3485238"/>
          </a:xfrm>
        </p:spPr>
        <p:txBody>
          <a:bodyPr anchor="t">
            <a:normAutofit fontScale="62500" lnSpcReduction="20000"/>
          </a:bodyPr>
          <a:lstStyle/>
          <a:p>
            <a:r>
              <a:rPr lang="cs-CZ" sz="2800" b="1" dirty="0">
                <a:solidFill>
                  <a:schemeClr val="tx1"/>
                </a:solidFill>
              </a:rPr>
              <a:t>osídlení</a:t>
            </a:r>
            <a:r>
              <a:rPr lang="cs-CZ" sz="2800" dirty="0">
                <a:solidFill>
                  <a:schemeClr val="tx1"/>
                </a:solidFill>
              </a:rPr>
              <a:t> - soustava lidských sídel včetně vybavení a prvků s nimi souvisejících a sítí, které je vzájemně propojují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urbanisticko-sociální jednotka libovolné velikosti, která náleží určité geografické oblasti</a:t>
            </a:r>
          </a:p>
          <a:p>
            <a:r>
              <a:rPr lang="cs-CZ" sz="2600" b="1" dirty="0">
                <a:solidFill>
                  <a:schemeClr val="tx1"/>
                </a:solidFill>
              </a:rPr>
              <a:t>sídelní útvar (SÍDLO)</a:t>
            </a:r>
            <a:r>
              <a:rPr lang="cs-CZ" sz="2600" dirty="0">
                <a:solidFill>
                  <a:schemeClr val="tx1"/>
                </a:solidFill>
              </a:rPr>
              <a:t> – seskupení dílčích sídelních jednotek včetně hospodářských objektů a dopravních zařízení na určitém vymezeném území, které bývá urbanisticky odděleno od okolních sídel. Je to místo koncentrace hospodářství a ubytování obyvatelstva – jde o základní centrum lidské aktivity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sídelní jednotka představující (1) části území municipality s jednoznačně definovanými územně technickými a urbanistickými charakteristikami nebo (2) spádová území seskupení objektů obytného nebo rekreačního charakteru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sídla mohou být (A) trvalá nebo (B) přechodná, dočasná</a:t>
            </a:r>
          </a:p>
          <a:p>
            <a:r>
              <a:rPr lang="cs-CZ" sz="2600" b="1" dirty="0">
                <a:solidFill>
                  <a:schemeClr val="tx1"/>
                </a:solidFill>
              </a:rPr>
              <a:t>základní členění sídel</a:t>
            </a:r>
            <a:r>
              <a:rPr lang="cs-CZ" sz="260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venkovská sídla (samota, osada, vesnice); do cca 5tis. obyvatel a převahou zemědělské činnosti nebo jako příměstská část</a:t>
            </a: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městská sídla (městys (městečko, městec), město (resp. statutární město))</a:t>
            </a:r>
          </a:p>
          <a:p>
            <a:pPr lvl="2"/>
            <a:r>
              <a:rPr lang="cs-CZ" sz="2200" dirty="0">
                <a:solidFill>
                  <a:schemeClr val="tx1"/>
                </a:solidFill>
              </a:rPr>
              <a:t>u městyse se jednalo o sídla, kterým bylo uděleno v minulosti právo pořádat týdenní a dobytčí trhy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AAEDF1E-BDA4-4061-A3C2-1034770072F7}"/>
              </a:ext>
            </a:extLst>
          </p:cNvPr>
          <p:cNvSpPr/>
          <p:nvPr/>
        </p:nvSpPr>
        <p:spPr>
          <a:xfrm>
            <a:off x="6167718" y="277904"/>
            <a:ext cx="582705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/>
              <a:t>Studiem sídelních útvarů (studiem historie městského osídlení, vývojem měst, prostorovou strukturou měst či problémy měst) se zabývá geografie sídel (urbánní geografie). Rovněž se zabývá polohou měst, jejich funkcemi či hierarchií.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5823741-EE7B-4CE0-91A8-D4CB2E8CC8BA}"/>
              </a:ext>
            </a:extLst>
          </p:cNvPr>
          <p:cNvSpPr txBox="1"/>
          <p:nvPr/>
        </p:nvSpPr>
        <p:spPr>
          <a:xfrm>
            <a:off x="107576" y="5452209"/>
            <a:ext cx="6320118" cy="1323439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dirty="0"/>
              <a:t>V Česku je podle zákona o obcích </a:t>
            </a:r>
            <a:r>
              <a:rPr lang="cs-CZ" sz="1600" b="1" dirty="0"/>
              <a:t>statutárním městem </a:t>
            </a:r>
            <a:r>
              <a:rPr lang="cs-CZ" sz="1600" dirty="0"/>
              <a:t>takové město, které </a:t>
            </a:r>
            <a:r>
              <a:rPr lang="cs-CZ" sz="1600" b="1" dirty="0"/>
              <a:t>má právo si svoji správu organizovat podle základní městské vyhlášky, která se označuje jako statut města</a:t>
            </a:r>
            <a:r>
              <a:rPr lang="cs-CZ" sz="1600" dirty="0"/>
              <a:t>. Tento status také znamená, se mohou členit na dílčí samosprávné části (městské části nebo městské obvody), jež jsou vymezeny právě ve statutu města.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59DFFDD-17F9-468A-845A-15CBD8873680}"/>
              </a:ext>
            </a:extLst>
          </p:cNvPr>
          <p:cNvSpPr txBox="1"/>
          <p:nvPr/>
        </p:nvSpPr>
        <p:spPr>
          <a:xfrm>
            <a:off x="6517343" y="5452209"/>
            <a:ext cx="5567081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b="1" dirty="0"/>
              <a:t>Městys</a:t>
            </a:r>
            <a:r>
              <a:rPr lang="cs-CZ" sz="1600" dirty="0"/>
              <a:t> je typ obce významově stojící mezi městem a vesnicí. U původních městysů, které po roce 1954 byly zrušeny, byla jejich žádost o obnovu v roce 2006 schválena, jinak uděluje status městyse předseda Poslanecké sněmovny Parlamentu ČR na návrh obce po vyjádření vlády.  </a:t>
            </a:r>
          </a:p>
        </p:txBody>
      </p:sp>
    </p:spTree>
    <p:extLst>
      <p:ext uri="{BB962C8B-B14F-4D97-AF65-F5344CB8AC3E}">
        <p14:creationId xmlns:p14="http://schemas.microsoft.com/office/powerpoint/2010/main" val="231981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760" y="887506"/>
            <a:ext cx="11326466" cy="756732"/>
          </a:xfrm>
        </p:spPr>
        <p:txBody>
          <a:bodyPr>
            <a:noAutofit/>
          </a:bodyPr>
          <a:lstStyle/>
          <a:p>
            <a:r>
              <a:rPr lang="cs-CZ" sz="3600" b="1" dirty="0"/>
              <a:t>Sídla a města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90207" y="2122756"/>
            <a:ext cx="6219206" cy="4613124"/>
          </a:xfrm>
        </p:spPr>
        <p:txBody>
          <a:bodyPr anchor="t">
            <a:normAutofit fontScale="77500" lnSpcReduction="20000"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členění měst podle velikosti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malá města (od 3-5 tis. obyvatel)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střední města (od 20 tis. obyvatel)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velká města (od 50 tis. obyvatel)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velkoměsto (od 100 tis. obyvatel)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metropole (kolem 1 mil. a více obyvatel)</a:t>
            </a:r>
          </a:p>
          <a:p>
            <a:r>
              <a:rPr lang="cs-CZ" sz="2400" dirty="0">
                <a:solidFill>
                  <a:schemeClr val="tx1"/>
                </a:solidFill>
              </a:rPr>
              <a:t>možné typy intenzivně propojené soustavy sídel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aglomerace (seskupení sídel ve kterém má vedoucí postavení jedno, max. 2 větší města)</a:t>
            </a:r>
          </a:p>
          <a:p>
            <a:pPr lvl="2"/>
            <a:r>
              <a:rPr lang="cs-CZ" sz="2000" dirty="0" err="1">
                <a:solidFill>
                  <a:schemeClr val="tx1"/>
                </a:solidFill>
              </a:rPr>
              <a:t>monocentrické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bicentrické</a:t>
            </a:r>
            <a:r>
              <a:rPr lang="cs-CZ" sz="2000" dirty="0">
                <a:solidFill>
                  <a:schemeClr val="tx1"/>
                </a:solidFill>
              </a:rPr>
              <a:t>, polycentrická (dle významu jádra)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konurbace (souměstí) - vysoce urbanizované území tvořené řadou správně </a:t>
            </a:r>
            <a:r>
              <a:rPr lang="cs-CZ" sz="2200" u="sng" dirty="0">
                <a:solidFill>
                  <a:schemeClr val="tx1"/>
                </a:solidFill>
              </a:rPr>
              <a:t>samostatných</a:t>
            </a:r>
            <a:r>
              <a:rPr lang="cs-CZ" sz="2200" dirty="0">
                <a:solidFill>
                  <a:schemeClr val="tx1"/>
                </a:solidFill>
              </a:rPr>
              <a:t> velkých města nebo aglomerací </a:t>
            </a:r>
          </a:p>
          <a:p>
            <a:pPr lvl="1"/>
            <a:r>
              <a:rPr lang="cs-CZ" sz="2200" dirty="0" err="1">
                <a:solidFill>
                  <a:schemeClr val="tx1"/>
                </a:solidFill>
              </a:rPr>
              <a:t>megalopolis</a:t>
            </a:r>
            <a:r>
              <a:rPr lang="cs-CZ" sz="2200" dirty="0">
                <a:solidFill>
                  <a:schemeClr val="tx1"/>
                </a:solidFill>
              </a:rPr>
              <a:t> – spojení aglomerací či konurbací a vytvoření hospodářské oblasti světového významu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1022594" y="6402796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D11E179-7C30-4A25-B50B-796F56E75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155621" y="290911"/>
            <a:ext cx="2327290" cy="1745467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D8BC169A-226E-4CC9-9772-C07D01FD9491}"/>
              </a:ext>
            </a:extLst>
          </p:cNvPr>
          <p:cNvSpPr txBox="1">
            <a:spLocks/>
          </p:cNvSpPr>
          <p:nvPr/>
        </p:nvSpPr>
        <p:spPr>
          <a:xfrm>
            <a:off x="87626" y="1972235"/>
            <a:ext cx="4002580" cy="46131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solidFill>
                  <a:schemeClr val="tx1"/>
                </a:solidFill>
              </a:rPr>
              <a:t>město je sídelní útvar s významným podílem ekonomicky aktivních obyvatel zaměstnaných ve službách a průmyslu; má odlišný typ a hustotu zástavby; disponuje pestrou nabídkou služeb apod.</a:t>
            </a:r>
            <a:r>
              <a:rPr lang="cs-CZ" sz="2200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vnitřní město (jádro), </a:t>
            </a:r>
            <a:r>
              <a:rPr lang="cs-CZ" sz="2000" i="1" dirty="0">
                <a:solidFill>
                  <a:schemeClr val="tx1"/>
                </a:solidFill>
              </a:rPr>
              <a:t>semiperiférie</a:t>
            </a:r>
            <a:r>
              <a:rPr lang="cs-CZ" sz="2000" dirty="0">
                <a:solidFill>
                  <a:schemeClr val="tx1"/>
                </a:solidFill>
              </a:rPr>
              <a:t>, periferie (okrajové oblasti měst, zázemí města)</a:t>
            </a:r>
          </a:p>
          <a:p>
            <a:r>
              <a:rPr lang="cs-CZ" sz="2400" dirty="0">
                <a:solidFill>
                  <a:schemeClr val="tx1"/>
                </a:solidFill>
              </a:rPr>
              <a:t>soustava sídel představuje hierarchickou soustavu ve které jednotlivá sídla zajišťují primárně odlišné funkce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382FB8A-D720-4D1C-9AF1-F9C9DC4B5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990" y="48520"/>
            <a:ext cx="2062623" cy="159571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6A0B280-9322-42D0-A268-B99053959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0060" y="39702"/>
            <a:ext cx="1524139" cy="197223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93C410E-A7AF-4C2D-8D6F-881804B561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9175" y="48520"/>
            <a:ext cx="1773190" cy="181613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03CADB3-081A-4411-AD39-8F914F44A6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6965" y="2751926"/>
            <a:ext cx="1515035" cy="410607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890692E-5F68-44BB-8092-FC857BFEF8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1694" y="1922600"/>
            <a:ext cx="2942359" cy="144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15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CEC63572-0EFF-47B9-A768-913D109DE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122" y="3548028"/>
            <a:ext cx="2340876" cy="202235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funkce měst a urbanizace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64942" y="1946789"/>
            <a:ext cx="3281084" cy="2546726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200" b="1" dirty="0">
                <a:solidFill>
                  <a:schemeClr val="tx1"/>
                </a:solidFill>
              </a:rPr>
              <a:t>urbanizace </a:t>
            </a:r>
            <a:r>
              <a:rPr lang="cs-CZ" sz="2200" dirty="0">
                <a:solidFill>
                  <a:schemeClr val="tx1"/>
                </a:solidFill>
              </a:rPr>
              <a:t>- proces prostorové koncentrace obyvatelstva a lidských činností a aktivit v daném území; </a:t>
            </a:r>
            <a:r>
              <a:rPr lang="cs-CZ" sz="2000" dirty="0">
                <a:solidFill>
                  <a:schemeClr val="tx1"/>
                </a:solidFill>
              </a:rPr>
              <a:t>změna venkovského způsobu života na městský (poměšťování); rozvoj městského způsobu života, růstu, růstu úlohy městských sídel a pronikání městských prvků do prostoru osídlení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ED26AF9-7AC6-4F64-A283-1F79E3329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333" y="176212"/>
            <a:ext cx="3598099" cy="134508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683117B-4FFB-4D04-A5C6-E08957DBCB59}"/>
              </a:ext>
            </a:extLst>
          </p:cNvPr>
          <p:cNvSpPr txBox="1"/>
          <p:nvPr/>
        </p:nvSpPr>
        <p:spPr>
          <a:xfrm>
            <a:off x="6364852" y="4457343"/>
            <a:ext cx="3539971" cy="2400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500" b="1" dirty="0">
                <a:latin typeface="+mj-lt"/>
              </a:rPr>
              <a:t>deurbanizace</a:t>
            </a:r>
            <a:r>
              <a:rPr lang="cs-CZ" sz="1500" dirty="0">
                <a:latin typeface="+mj-lt"/>
              </a:rPr>
              <a:t>: přechodu od industriální společnosti ke společnosti postindustriální </a:t>
            </a:r>
            <a:r>
              <a:rPr lang="cs-CZ" sz="1500" dirty="0">
                <a:latin typeface="+mj-lt"/>
                <a:cs typeface="Times New Roman" panose="02020603050405020304" pitchFamily="18" charset="0"/>
              </a:rPr>
              <a:t>→ </a:t>
            </a:r>
            <a:r>
              <a:rPr lang="cs-CZ" sz="1500" dirty="0">
                <a:latin typeface="+mj-lt"/>
              </a:rPr>
              <a:t>lidé se stěhují z měst na venkov </a:t>
            </a:r>
          </a:p>
          <a:p>
            <a:r>
              <a:rPr lang="cs-CZ" sz="1500" b="1" dirty="0">
                <a:latin typeface="+mj-lt"/>
              </a:rPr>
              <a:t>suburbanizace</a:t>
            </a:r>
            <a:r>
              <a:rPr lang="cs-CZ" sz="1500" dirty="0">
                <a:latin typeface="+mj-lt"/>
              </a:rPr>
              <a:t>: lidé se z center měst stěhují do okrajových čtvrtí při zachování úzkých funkčních vztahů se sídelním jádrem</a:t>
            </a:r>
          </a:p>
          <a:p>
            <a:r>
              <a:rPr lang="cs-CZ" sz="1500" b="1" dirty="0">
                <a:latin typeface="+mj-lt"/>
              </a:rPr>
              <a:t>reurbanizace</a:t>
            </a:r>
            <a:r>
              <a:rPr lang="cs-CZ" sz="1500" dirty="0">
                <a:latin typeface="+mj-lt"/>
              </a:rPr>
              <a:t>: řízený procesem, který usiluje o opětnou koncentraci příležitostí v přirozeném centru aglomerace; obnovení přirozených funkcí center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1E49438D-B0BD-4D4F-B922-8D74BD6A9FB2}"/>
              </a:ext>
            </a:extLst>
          </p:cNvPr>
          <p:cNvSpPr txBox="1">
            <a:spLocks/>
          </p:cNvSpPr>
          <p:nvPr/>
        </p:nvSpPr>
        <p:spPr>
          <a:xfrm>
            <a:off x="0" y="1810871"/>
            <a:ext cx="6490269" cy="5047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tx1"/>
                </a:solidFill>
              </a:rPr>
              <a:t>město zajišťuje aktivity nejen pro sebe (své obyvatelstvo), ale i pro širší okolí; rozlišujeme (1) městotvorné a (2) </a:t>
            </a:r>
            <a:r>
              <a:rPr lang="cs-CZ" sz="2000" dirty="0" err="1">
                <a:solidFill>
                  <a:schemeClr val="tx1"/>
                </a:solidFill>
              </a:rPr>
              <a:t>městoobslužné</a:t>
            </a:r>
            <a:r>
              <a:rPr lang="cs-CZ" sz="2000" dirty="0">
                <a:solidFill>
                  <a:schemeClr val="tx1"/>
                </a:solidFill>
              </a:rPr>
              <a:t> funkce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(1) ekonomické aktivity určené pro obyvatelstvo mimo město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(2) ekonomické aktivity určené pro vlastní obyvatelstvo a chod města samotného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1900" b="1" dirty="0">
                <a:solidFill>
                  <a:schemeClr val="tx1"/>
                </a:solidFill>
              </a:rPr>
              <a:t>obecné funkce měst: </a:t>
            </a:r>
            <a:r>
              <a:rPr lang="cs-CZ" dirty="0">
                <a:solidFill>
                  <a:schemeClr val="tx1"/>
                </a:solidFill>
                <a:ea typeface="Yu Gothic UI Semibold" panose="020B0700000000000000" pitchFamily="34" charset="-128"/>
              </a:rPr>
              <a:t>středisko veřejné správy; centrum administrativy; jsou sportovně-rekreačními, zábavními, kulturními, výstavními, lázeňskými centry; jsou univerzitními a vzdělanostními centry; jsou průmyslovými centry; náboženskými a poutními centra; jsou obchodními nebo dopravními centry; jsou centry trvalého osídlení – bydlení apod. → na základě převažující funkce (specializace) lze determinovat </a:t>
            </a:r>
            <a:r>
              <a:rPr lang="cs-CZ" b="1" dirty="0">
                <a:solidFill>
                  <a:schemeClr val="tx1"/>
                </a:solidFill>
                <a:ea typeface="Yu Gothic UI Semibold" panose="020B0700000000000000" pitchFamily="34" charset="-128"/>
              </a:rPr>
              <a:t>funkční typologii města </a:t>
            </a:r>
            <a:r>
              <a:rPr lang="cs-CZ" dirty="0">
                <a:solidFill>
                  <a:schemeClr val="tx1"/>
                </a:solidFill>
                <a:ea typeface="Yu Gothic UI Semibold" panose="020B0700000000000000" pitchFamily="34" charset="-128"/>
              </a:rPr>
              <a:t>→ průmyslové město, lázeňské město… (viz monofunkční město)</a:t>
            </a:r>
          </a:p>
          <a:p>
            <a:pPr lvl="1"/>
            <a:r>
              <a:rPr lang="cs-CZ" sz="1700" dirty="0">
                <a:solidFill>
                  <a:schemeClr val="tx1"/>
                </a:solidFill>
              </a:rPr>
              <a:t>polyfunkční města (plní řadu rozmanitých funkcí souběžně a koncentrují služby, které rozsahem reflektují důležitost a velikost města a žádná funkce není významně dominantní)</a:t>
            </a:r>
          </a:p>
          <a:p>
            <a:pPr lvl="1"/>
            <a:r>
              <a:rPr lang="cs-CZ" sz="1700" dirty="0">
                <a:solidFill>
                  <a:schemeClr val="tx1"/>
                </a:solidFill>
              </a:rPr>
              <a:t>monofunkční města si zachovala své klíčové zaměření, které převažuje nad ostatními ekonomickými aktivitami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E4EEAF6A-0A2D-41FF-B03A-E782A0C24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6025" y="1581150"/>
            <a:ext cx="2545976" cy="1907024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4AD5367F-611E-4EE0-BEE9-DF5CF5E8A756}"/>
              </a:ext>
            </a:extLst>
          </p:cNvPr>
          <p:cNvSpPr txBox="1"/>
          <p:nvPr/>
        </p:nvSpPr>
        <p:spPr>
          <a:xfrm>
            <a:off x="9904823" y="5570383"/>
            <a:ext cx="2197530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/>
              <a:t>urban sprawl </a:t>
            </a:r>
            <a:r>
              <a:rPr lang="cs-CZ" sz="1400" dirty="0"/>
              <a:t>– vytváření nové výstavby mimo existující kompaktně zastavěné území (nežádoucí forma suburbanizace)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259459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8689" y="951406"/>
            <a:ext cx="11326466" cy="75673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z="3600" b="1" dirty="0"/>
              <a:t>Vybrané typy moderních měst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FAFADF4D-B08B-45CA-962B-869B73C18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42" y="1882588"/>
            <a:ext cx="11778614" cy="4831977"/>
          </a:xfrm>
        </p:spPr>
        <p:txBody>
          <a:bodyPr anchor="t">
            <a:normAutofit fontScale="92500" lnSpcReduction="2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udržitelné město </a:t>
            </a:r>
            <a:r>
              <a:rPr lang="cs-CZ" dirty="0">
                <a:solidFill>
                  <a:schemeClr val="tx1"/>
                </a:solidFill>
              </a:rPr>
              <a:t>(od. 80 let minulého století)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podstatou těchto měst je snaha o transformaci města na </a:t>
            </a:r>
            <a:r>
              <a:rPr lang="cs-CZ" b="1" dirty="0">
                <a:solidFill>
                  <a:schemeClr val="tx1"/>
                </a:solidFill>
              </a:rPr>
              <a:t>udržitelné sídlo </a:t>
            </a:r>
            <a:r>
              <a:rPr lang="cs-CZ" dirty="0">
                <a:solidFill>
                  <a:schemeClr val="tx1"/>
                </a:solidFill>
              </a:rPr>
              <a:t>zejména z hlediska ekologické a ekonomické udržitelnosti; omezení konzumnosti; důraz se klade na uplatnění principu 3R (</a:t>
            </a:r>
            <a:r>
              <a:rPr lang="cs-CZ" dirty="0" err="1">
                <a:solidFill>
                  <a:schemeClr val="tx1"/>
                </a:solidFill>
              </a:rPr>
              <a:t>reduce-reuse-recycle</a:t>
            </a:r>
            <a:r>
              <a:rPr lang="cs-CZ" dirty="0">
                <a:solidFill>
                  <a:schemeClr val="tx1"/>
                </a:solidFill>
              </a:rPr>
              <a:t>; redukovat-</a:t>
            </a:r>
            <a:r>
              <a:rPr lang="cs-CZ" dirty="0" err="1">
                <a:solidFill>
                  <a:schemeClr val="tx1"/>
                </a:solidFill>
              </a:rPr>
              <a:t>znovupoužívat</a:t>
            </a:r>
            <a:r>
              <a:rPr lang="cs-CZ" dirty="0">
                <a:solidFill>
                  <a:schemeClr val="tx1"/>
                </a:solidFill>
              </a:rPr>
              <a:t>-recyklovat)</a:t>
            </a:r>
          </a:p>
          <a:p>
            <a:r>
              <a:rPr lang="cs-CZ" b="1" dirty="0">
                <a:solidFill>
                  <a:schemeClr val="tx1"/>
                </a:solidFill>
              </a:rPr>
              <a:t>zelené město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zaměřuje se na zabezpečení čistého, zdravého a bezpečného životního prostředí pro všechny současné i budoucí obyvatele těchto měst; snahou je uplatňovat „zelený“ přístup a zdůrazňovat environmentální stránku udržitelnosti (ekologická doprava, energeticky úsporné budovy, ekologické topení a osvětlení apod.); aktivity v tomto městě mají </a:t>
            </a:r>
            <a:r>
              <a:rPr lang="cs-CZ" b="1" dirty="0">
                <a:solidFill>
                  <a:schemeClr val="tx1"/>
                </a:solidFill>
              </a:rPr>
              <a:t>kontinuálně zlepšovat kvalitu životního pros</a:t>
            </a:r>
            <a:r>
              <a:rPr lang="cs-CZ" dirty="0">
                <a:solidFill>
                  <a:schemeClr val="tx1"/>
                </a:solidFill>
              </a:rPr>
              <a:t>tředí (ovzduší, vody, půdy, zpracování odpadů, využívaní přírodních zdrojů, nabídka služeb…)</a:t>
            </a:r>
          </a:p>
          <a:p>
            <a:r>
              <a:rPr lang="cs-CZ" b="1" dirty="0">
                <a:solidFill>
                  <a:schemeClr val="tx1"/>
                </a:solidFill>
              </a:rPr>
              <a:t>sluneční město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souvisí s udržitelným a zeleným městem a jeho hlavní charakteristikou je budování energeticky úsporných, zdravých, ekologických a přijatelných sítí (infrastruktury) s akcentem na </a:t>
            </a:r>
            <a:r>
              <a:rPr lang="cs-CZ" b="1" dirty="0">
                <a:solidFill>
                  <a:schemeClr val="tx1"/>
                </a:solidFill>
              </a:rPr>
              <a:t>využívání solární (obnovitelné) energetiky </a:t>
            </a:r>
          </a:p>
          <a:p>
            <a:r>
              <a:rPr lang="cs-CZ" b="1" dirty="0">
                <a:solidFill>
                  <a:schemeClr val="tx1"/>
                </a:solidFill>
              </a:rPr>
              <a:t>inteligentní město </a:t>
            </a:r>
            <a:r>
              <a:rPr lang="cs-CZ" dirty="0">
                <a:solidFill>
                  <a:schemeClr val="tx1"/>
                </a:solidFill>
              </a:rPr>
              <a:t>(od roku 1998,  Van </a:t>
            </a:r>
            <a:r>
              <a:rPr lang="cs-CZ" dirty="0" err="1">
                <a:solidFill>
                  <a:schemeClr val="tx1"/>
                </a:solidFill>
              </a:rPr>
              <a:t>Bastelaer</a:t>
            </a:r>
            <a:r>
              <a:rPr lang="cs-CZ" dirty="0">
                <a:solidFill>
                  <a:schemeClr val="tx1"/>
                </a:solidFill>
              </a:rPr>
              <a:t>) / </a:t>
            </a:r>
            <a:r>
              <a:rPr lang="cs-CZ" b="1" dirty="0">
                <a:solidFill>
                  <a:schemeClr val="tx1"/>
                </a:solidFill>
              </a:rPr>
              <a:t>smart city</a:t>
            </a:r>
            <a:r>
              <a:rPr lang="cs-CZ" dirty="0">
                <a:solidFill>
                  <a:schemeClr val="tx1"/>
                </a:solidFill>
              </a:rPr>
              <a:t>/chytré/digitální/kybernetické město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koncept rozvinutého města opírajícího se o udržitelný hospodářský rozvoj a kvalitu života založeného na efektivní využitelnosti lidského a sociální kapitálu, </a:t>
            </a:r>
            <a:r>
              <a:rPr lang="cs-CZ" b="1" dirty="0">
                <a:solidFill>
                  <a:schemeClr val="tx1"/>
                </a:solidFill>
              </a:rPr>
              <a:t>inovacích a moderních informačních a komunikačních technologiích</a:t>
            </a:r>
            <a:r>
              <a:rPr lang="cs-CZ" dirty="0">
                <a:solidFill>
                  <a:schemeClr val="tx1"/>
                </a:solidFill>
              </a:rPr>
              <a:t>; spojuje se s rozvojem čtvrté průmyslové revoluce – digitalizací, robotizací, automatizací</a:t>
            </a:r>
          </a:p>
          <a:p>
            <a:r>
              <a:rPr lang="cs-CZ" b="1" dirty="0">
                <a:solidFill>
                  <a:schemeClr val="tx1"/>
                </a:solidFill>
              </a:rPr>
              <a:t>odolné město </a:t>
            </a:r>
            <a:r>
              <a:rPr lang="cs-CZ" dirty="0">
                <a:solidFill>
                  <a:schemeClr val="tx1"/>
                </a:solidFill>
              </a:rPr>
              <a:t>(životaschopné, pružné, resilientní)</a:t>
            </a:r>
            <a:endParaRPr lang="cs-CZ" b="1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město, které se dokáže neustále přizpůsobovat (adaptovat se na) (ne)předvídaným změnám, šokům, rizikům tím, jak mají ve svém systému implementovány postupy, strategie, opatření apod.; odolné město absorbuje nepředvídané změny a kontinuálně funguje</a:t>
            </a:r>
          </a:p>
        </p:txBody>
      </p:sp>
    </p:spTree>
    <p:extLst>
      <p:ext uri="{BB962C8B-B14F-4D97-AF65-F5344CB8AC3E}">
        <p14:creationId xmlns:p14="http://schemas.microsoft.com/office/powerpoint/2010/main" val="1305322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16CCD7E0-2053-4320-833B-CD91507E2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564" y="3173506"/>
            <a:ext cx="5227929" cy="333280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region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718" y="1936376"/>
            <a:ext cx="6472517" cy="4921624"/>
          </a:xfrm>
        </p:spPr>
        <p:txBody>
          <a:bodyPr anchor="t">
            <a:normAutofit fontScale="77500" lnSpcReduction="20000"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vymezené území – prostor – místo - oblast – část země se stanovenými hranicemi a/nebo vymezenými jedním nebo více vlastnostmi (kulturní, jazykové, náboženské, klimatické, etnické, přírodní, fyzikální, ekonomicko-sociální apod.)</a:t>
            </a:r>
          </a:p>
          <a:p>
            <a:r>
              <a:rPr lang="cs-CZ" sz="2400" dirty="0">
                <a:solidFill>
                  <a:schemeClr val="tx1"/>
                </a:solidFill>
              </a:rPr>
              <a:t>stanoveny buď politicky (administrativní jednotka) nebo mohou vzniknout přirozeně, jako kulturní, národnostní nebo náboženský celek, případně na základě </a:t>
            </a:r>
            <a:r>
              <a:rPr lang="cs-CZ" sz="2400" b="1" dirty="0">
                <a:solidFill>
                  <a:schemeClr val="tx1"/>
                </a:solidFill>
              </a:rPr>
              <a:t>vlastností (homogenní)</a:t>
            </a:r>
            <a:r>
              <a:rPr lang="cs-CZ" sz="2400" dirty="0">
                <a:solidFill>
                  <a:schemeClr val="tx1"/>
                </a:solidFill>
              </a:rPr>
              <a:t> či </a:t>
            </a:r>
            <a:r>
              <a:rPr lang="cs-CZ" sz="2400" b="1" dirty="0">
                <a:solidFill>
                  <a:schemeClr val="tx1"/>
                </a:solidFill>
              </a:rPr>
              <a:t>vztahů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b="1" dirty="0">
                <a:solidFill>
                  <a:schemeClr val="tx1"/>
                </a:solidFill>
              </a:rPr>
              <a:t>(heterogenní, funkční) </a:t>
            </a:r>
            <a:r>
              <a:rPr lang="cs-CZ" sz="2400" dirty="0">
                <a:solidFill>
                  <a:schemeClr val="tx1"/>
                </a:solidFill>
              </a:rPr>
              <a:t>region</a:t>
            </a:r>
          </a:p>
          <a:p>
            <a:pPr lvl="2"/>
            <a:r>
              <a:rPr lang="cs-CZ" sz="2400" dirty="0">
                <a:solidFill>
                  <a:schemeClr val="tx1"/>
                </a:solidFill>
              </a:rPr>
              <a:t>homogenní regiony – podobné HDP/obyv., velikost osídlení, obdobná výše zemědělské produkce apod. 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sz="2400" dirty="0">
                <a:solidFill>
                  <a:schemeClr val="tx1"/>
                </a:solidFill>
              </a:rPr>
              <a:t> regiony jsou si ve sledovaných vlastnostech podobné</a:t>
            </a:r>
          </a:p>
          <a:p>
            <a:pPr lvl="2"/>
            <a:r>
              <a:rPr lang="cs-CZ" sz="2400" dirty="0">
                <a:solidFill>
                  <a:schemeClr val="tx1"/>
                </a:solidFill>
              </a:rPr>
              <a:t>heterogenní, funkční regiony (nodální, spádové, uzlové) – charakteristikami rozličné regiony, avšak s intenzivními vazbami mezi subjekty uvnitř regiony a méně intenzivními mimo tento region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FA3E4AB-C9A9-4B2A-81FD-6E1A79DBE0E3}"/>
              </a:ext>
            </a:extLst>
          </p:cNvPr>
          <p:cNvSpPr/>
          <p:nvPr/>
        </p:nvSpPr>
        <p:spPr>
          <a:xfrm>
            <a:off x="11044044" y="6530585"/>
            <a:ext cx="9268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/>
              <a:t>http://www.dvs.cz</a:t>
            </a:r>
          </a:p>
        </p:txBody>
      </p:sp>
    </p:spTree>
    <p:extLst>
      <p:ext uri="{BB962C8B-B14F-4D97-AF65-F5344CB8AC3E}">
        <p14:creationId xmlns:p14="http://schemas.microsoft.com/office/powerpoint/2010/main" val="2909576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16CCD7E0-2053-4320-833B-CD91507E2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725" y="1209056"/>
            <a:ext cx="5227929" cy="333280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region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718" y="1936376"/>
            <a:ext cx="6734007" cy="4921624"/>
          </a:xfrm>
        </p:spPr>
        <p:txBody>
          <a:bodyPr anchor="t">
            <a:normAutofit fontScale="77500" lnSpcReduction="20000"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vymezené území – prostor – místo - oblast – část země se stanovenými hranicemi a/nebo vymezenými jedním nebo více vlastnostmi (kulturní, jazykové, náboženské, klimatické, etnické, přírodní, fyzikální, ekonomicko-sociální apod.)</a:t>
            </a:r>
          </a:p>
          <a:p>
            <a:r>
              <a:rPr lang="cs-CZ" sz="2400" dirty="0">
                <a:solidFill>
                  <a:schemeClr val="tx1"/>
                </a:solidFill>
              </a:rPr>
              <a:t>stanoveny buď politicky (administrativní jednotka) nebo mohou vzniknout přirozeně, jako kulturní, národnostní nebo náboženský celek, případně na základě </a:t>
            </a:r>
            <a:r>
              <a:rPr lang="cs-CZ" sz="2400" b="1" dirty="0">
                <a:solidFill>
                  <a:schemeClr val="tx1"/>
                </a:solidFill>
              </a:rPr>
              <a:t>vlastností (homogenní)</a:t>
            </a:r>
            <a:r>
              <a:rPr lang="cs-CZ" sz="2400" dirty="0">
                <a:solidFill>
                  <a:schemeClr val="tx1"/>
                </a:solidFill>
              </a:rPr>
              <a:t> či </a:t>
            </a:r>
            <a:r>
              <a:rPr lang="cs-CZ" sz="2400" b="1" dirty="0">
                <a:solidFill>
                  <a:schemeClr val="tx1"/>
                </a:solidFill>
              </a:rPr>
              <a:t>vztahů - sítí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b="1" dirty="0">
                <a:solidFill>
                  <a:schemeClr val="tx1"/>
                </a:solidFill>
              </a:rPr>
              <a:t>(heterogenní, funkční) </a:t>
            </a:r>
            <a:r>
              <a:rPr lang="cs-CZ" sz="2400" dirty="0">
                <a:solidFill>
                  <a:schemeClr val="tx1"/>
                </a:solidFill>
              </a:rPr>
              <a:t>region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homogenní regiony – podobné HDP/obyv., velikost osídlení, obdobná výše zemědělské produkce apod. </a:t>
            </a:r>
            <a:r>
              <a:rPr lang="cs-CZ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sz="2600" dirty="0">
                <a:solidFill>
                  <a:schemeClr val="tx1"/>
                </a:solidFill>
              </a:rPr>
              <a:t> regiony jsou si ve sledovaných vlastnostech podobné</a:t>
            </a:r>
          </a:p>
          <a:p>
            <a:pPr lvl="1"/>
            <a:r>
              <a:rPr lang="cs-CZ" sz="2600" dirty="0">
                <a:solidFill>
                  <a:schemeClr val="tx1"/>
                </a:solidFill>
              </a:rPr>
              <a:t>heterogenní, funkční regiony (nodální, spádové, uzlové) – charakteristikami rozličné regiony, avšak s intenzivními vazbami mezi subjekty uvnitř regiony a méně intenzivními mimo tento region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FA3E4AB-C9A9-4B2A-81FD-6E1A79DBE0E3}"/>
              </a:ext>
            </a:extLst>
          </p:cNvPr>
          <p:cNvSpPr/>
          <p:nvPr/>
        </p:nvSpPr>
        <p:spPr>
          <a:xfrm>
            <a:off x="11044044" y="6530585"/>
            <a:ext cx="9268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/>
              <a:t>http://www.dvs.cz</a:t>
            </a:r>
          </a:p>
        </p:txBody>
      </p:sp>
    </p:spTree>
    <p:extLst>
      <p:ext uri="{BB962C8B-B14F-4D97-AF65-F5344CB8AC3E}">
        <p14:creationId xmlns:p14="http://schemas.microsoft.com/office/powerpoint/2010/main" val="51181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8689" y="951406"/>
            <a:ext cx="11326466" cy="75673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z="3600" b="1" dirty="0"/>
              <a:t>prvky a vlastnosti Regionu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FAFADF4D-B08B-45CA-962B-869B73C18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12" y="1981200"/>
            <a:ext cx="11207395" cy="4679576"/>
          </a:xfrm>
        </p:spPr>
        <p:txBody>
          <a:bodyPr anchor="t"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základní prvky regionu: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centrum (</a:t>
            </a:r>
            <a:r>
              <a:rPr lang="cs-CZ" b="1" dirty="0">
                <a:solidFill>
                  <a:schemeClr val="tx1"/>
                </a:solidFill>
                <a:hlinkClick r:id="rId2" tooltip="Teorie centrálních mí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jádro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r>
              <a:rPr lang="cs-CZ" dirty="0">
                <a:solidFill>
                  <a:schemeClr val="tx1"/>
                </a:solidFill>
              </a:rPr>
              <a:t> je privilegované místo v určitém teritoriu.  V jádru jsou soustředěny nejintenzivnější vztahy a vazby (i co do kvality), které v regionu probíhají. Jádro řídí, kontroluje, ale samo je závislé na zdrojích z periférie.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semiperiférie</a:t>
            </a:r>
            <a:r>
              <a:rPr lang="cs-CZ" dirty="0">
                <a:solidFill>
                  <a:schemeClr val="tx1"/>
                </a:solidFill>
              </a:rPr>
              <a:t> je termín používaný od konce 70. let 20. století. Leží mezi centrem a periferií, jedná se tedy o rozvinutější oblast než je periférie, ale nemá dostatek kvalit centra. Orientuje se na něho a opomíjí periferii.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periférie</a:t>
            </a:r>
            <a:r>
              <a:rPr lang="cs-CZ" dirty="0">
                <a:solidFill>
                  <a:schemeClr val="tx1"/>
                </a:solidFill>
              </a:rPr>
              <a:t> je územní jednotka podřízená autoritě centra. Na vzdálenosti od něho nezáleží, ale pokud neznáme vlastnosti centra, nemůžeme chápat ani struktury a funkce periférie (příkladem je bývalá Britská koloniální říše).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marginální regiony</a:t>
            </a:r>
            <a:r>
              <a:rPr lang="cs-CZ" dirty="0">
                <a:solidFill>
                  <a:schemeClr val="tx1"/>
                </a:solidFill>
              </a:rPr>
              <a:t> představují další stupeň perifernosti. Tyto regiony jsou ekonomicky izolovány (nacházejí se mimo systém), jsou vyloučeny z politických, sociálních a ekonomických rozhodovacích procesů. (v ČR např. vojenské újezdy)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periferie se sice nachází v podřízené pozici vůči centru, je však na rozdíl od marginálního regionu integrována do systému</a:t>
            </a:r>
          </a:p>
          <a:p>
            <a:r>
              <a:rPr lang="cs-CZ" b="1" dirty="0">
                <a:solidFill>
                  <a:schemeClr val="tx1"/>
                </a:solidFill>
              </a:rPr>
              <a:t>vlastnosti regionu: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poloha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struktura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integrace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FFA0497-07F5-42D8-908C-CCC294F26057}"/>
              </a:ext>
            </a:extLst>
          </p:cNvPr>
          <p:cNvSpPr/>
          <p:nvPr/>
        </p:nvSpPr>
        <p:spPr>
          <a:xfrm>
            <a:off x="10031507" y="1246473"/>
            <a:ext cx="195430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/>
              <a:t>alt. se používá jen členění na </a:t>
            </a:r>
            <a:r>
              <a:rPr lang="it-IT" dirty="0"/>
              <a:t>jádro </a:t>
            </a:r>
            <a:r>
              <a:rPr lang="cs-CZ" dirty="0"/>
              <a:t>a</a:t>
            </a:r>
            <a:r>
              <a:rPr lang="it-IT" dirty="0"/>
              <a:t> periferi</a:t>
            </a:r>
            <a:r>
              <a:rPr lang="cs-CZ" dirty="0"/>
              <a:t>i</a:t>
            </a:r>
            <a:r>
              <a:rPr lang="it-IT" dirty="0"/>
              <a:t> </a:t>
            </a:r>
            <a:r>
              <a:rPr lang="cs-CZ" dirty="0"/>
              <a:t>(zázemí)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441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553A654-AA93-4AEF-ACE1-0EE890626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255" y="4311548"/>
            <a:ext cx="3932745" cy="254645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40107D1-7ED2-4C4B-8113-2DF8C499F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310" y="133850"/>
            <a:ext cx="3405544" cy="258867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region - členění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16" y="2205318"/>
            <a:ext cx="8178573" cy="3816647"/>
          </a:xfrm>
        </p:spPr>
        <p:txBody>
          <a:bodyPr anchor="t">
            <a:normAutofit fontScale="92500" lnSpcReduction="10000"/>
          </a:bodyPr>
          <a:lstStyle/>
          <a:p>
            <a:r>
              <a:rPr lang="cs-CZ" sz="1600" dirty="0">
                <a:solidFill>
                  <a:schemeClr val="tx1"/>
                </a:solidFill>
              </a:rPr>
              <a:t>dle vzniku na: (1) region přirozený a (2) region umělý</a:t>
            </a:r>
          </a:p>
          <a:p>
            <a:r>
              <a:rPr lang="cs-CZ" sz="1600" dirty="0">
                <a:solidFill>
                  <a:schemeClr val="tx1"/>
                </a:solidFill>
              </a:rPr>
              <a:t>dle hierarchie:  mikroregiony, </a:t>
            </a:r>
            <a:r>
              <a:rPr lang="cs-CZ" sz="1600" dirty="0" err="1">
                <a:solidFill>
                  <a:schemeClr val="tx1"/>
                </a:solidFill>
              </a:rPr>
              <a:t>mezoregiony</a:t>
            </a:r>
            <a:r>
              <a:rPr lang="cs-CZ" sz="1600" dirty="0">
                <a:solidFill>
                  <a:schemeClr val="tx1"/>
                </a:solidFill>
              </a:rPr>
              <a:t> a makroregiony </a:t>
            </a:r>
          </a:p>
          <a:p>
            <a:r>
              <a:rPr lang="cs-CZ" sz="1600" dirty="0">
                <a:solidFill>
                  <a:schemeClr val="tx1"/>
                </a:solidFill>
              </a:rPr>
              <a:t>dle vlastností či vztahů: (1) regiony homogenní a (2) regiony nehomogenní – heterogenní (funkční) </a:t>
            </a:r>
          </a:p>
          <a:p>
            <a:r>
              <a:rPr lang="cs-CZ" sz="1600" dirty="0">
                <a:solidFill>
                  <a:schemeClr val="tx1"/>
                </a:solidFill>
              </a:rPr>
              <a:t>dle prostorové uspořádání makroregionů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 err="1">
                <a:solidFill>
                  <a:schemeClr val="tx1"/>
                </a:solidFill>
              </a:rPr>
              <a:t>subnacionální</a:t>
            </a:r>
            <a:r>
              <a:rPr lang="cs-CZ" dirty="0">
                <a:solidFill>
                  <a:schemeClr val="tx1"/>
                </a:solidFill>
              </a:rPr>
              <a:t> region (kantony ve Švýcarsku)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nacionální region ve smyslu území státu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 err="1">
                <a:solidFill>
                  <a:schemeClr val="tx1"/>
                </a:solidFill>
              </a:rPr>
              <a:t>supranacionální</a:t>
            </a:r>
            <a:r>
              <a:rPr lang="cs-CZ" dirty="0">
                <a:solidFill>
                  <a:schemeClr val="tx1"/>
                </a:solidFill>
              </a:rPr>
              <a:t> region (Skandinávské země, Pobaltské státy)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transnacionální region (částí území dvou a více států, Euroregiony)</a:t>
            </a:r>
          </a:p>
          <a:p>
            <a:pPr lvl="3"/>
            <a:r>
              <a:rPr lang="cs-CZ" sz="1400" dirty="0" err="1">
                <a:solidFill>
                  <a:schemeClr val="tx1"/>
                </a:solidFill>
              </a:rPr>
              <a:t>subregionem</a:t>
            </a:r>
            <a:r>
              <a:rPr lang="cs-CZ" sz="1400" dirty="0">
                <a:solidFill>
                  <a:schemeClr val="tx1"/>
                </a:solidFill>
              </a:rPr>
              <a:t> pak označujeme hierarchickou podřízenost regionu vůči jinému</a:t>
            </a:r>
          </a:p>
          <a:p>
            <a:r>
              <a:rPr lang="cs-CZ" sz="1600" dirty="0">
                <a:solidFill>
                  <a:schemeClr val="tx1"/>
                </a:solidFill>
              </a:rPr>
              <a:t>dle typu regionu: (1) technopole, (2) staré průmyslové regiony, (3) rurální resp. (4) periferní oblasti</a:t>
            </a:r>
          </a:p>
          <a:p>
            <a:r>
              <a:rPr lang="cs-CZ" sz="1600" dirty="0">
                <a:solidFill>
                  <a:schemeClr val="tx1"/>
                </a:solidFill>
              </a:rPr>
              <a:t>dle regionální politiky: převážně městské (městské regiony), smíšené a převážně venkovské (venkovské regiony)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46FF5AA-E133-4FB0-BAE5-E16F169DF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0141" y="133850"/>
            <a:ext cx="2141175" cy="276853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4A6E2EF-4FAC-4F91-9AF0-153B24D46D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9255" y="2558931"/>
            <a:ext cx="3221771" cy="1823523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9E16DB8F-C306-41A7-8D59-68ACA8BAFE34}"/>
              </a:ext>
            </a:extLst>
          </p:cNvPr>
          <p:cNvSpPr/>
          <p:nvPr/>
        </p:nvSpPr>
        <p:spPr>
          <a:xfrm>
            <a:off x="80682" y="6021965"/>
            <a:ext cx="8178573" cy="738664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dirty="0"/>
              <a:t>(1) převážně městské – kde podíl obyvatelstva ve venkovských obcích činí méně než 15 %, (2) významně venkovské (resp. smíšené) – kde podíl obyvatelstva ve venkovských obcích je mezi 15 % a 50 %, (3) převážně venkovské – kde podíl obyvatelstva ve venkovských obcích činí více než 50 %.</a:t>
            </a:r>
          </a:p>
        </p:txBody>
      </p:sp>
    </p:spTree>
    <p:extLst>
      <p:ext uri="{BB962C8B-B14F-4D97-AF65-F5344CB8AC3E}">
        <p14:creationId xmlns:p14="http://schemas.microsoft.com/office/powerpoint/2010/main" val="68031847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2342</TotalTime>
  <Words>1777</Words>
  <Application>Microsoft Office PowerPoint</Application>
  <PresentationFormat>Širokoúhlá obrazovka</PresentationFormat>
  <Paragraphs>103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Yu Gothic UI Semibold</vt:lpstr>
      <vt:lpstr>Calibri</vt:lpstr>
      <vt:lpstr>Gill Sans MT</vt:lpstr>
      <vt:lpstr>Times New Roman</vt:lpstr>
      <vt:lpstr>Wingdings 2</vt:lpstr>
      <vt:lpstr>Dividenda</vt:lpstr>
      <vt:lpstr>Prostorová ekonomie</vt:lpstr>
      <vt:lpstr>osídlení a sídla</vt:lpstr>
      <vt:lpstr>Sídla a města</vt:lpstr>
      <vt:lpstr>funkce měst a urbanizace</vt:lpstr>
      <vt:lpstr>Vybrané typy moderních měst</vt:lpstr>
      <vt:lpstr>region</vt:lpstr>
      <vt:lpstr>region</vt:lpstr>
      <vt:lpstr>prvky a vlastnosti Regionu</vt:lpstr>
      <vt:lpstr>region - členění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Tureckova</dc:creator>
  <cp:lastModifiedBy>Kamila Turečková</cp:lastModifiedBy>
  <cp:revision>216</cp:revision>
  <cp:lastPrinted>2024-10-04T08:26:02Z</cp:lastPrinted>
  <dcterms:created xsi:type="dcterms:W3CDTF">2017-12-11T08:34:25Z</dcterms:created>
  <dcterms:modified xsi:type="dcterms:W3CDTF">2024-10-09T06:29:25Z</dcterms:modified>
</cp:coreProperties>
</file>